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7" r:id="rId3"/>
    <p:sldId id="268" r:id="rId4"/>
    <p:sldId id="266" r:id="rId5"/>
    <p:sldId id="269" r:id="rId6"/>
    <p:sldId id="264" r:id="rId7"/>
    <p:sldId id="263" r:id="rId8"/>
    <p:sldId id="260" r:id="rId9"/>
    <p:sldId id="259" r:id="rId10"/>
    <p:sldId id="270" r:id="rId11"/>
    <p:sldId id="261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esktop\26997_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4271872"/>
            <a:ext cx="2143108" cy="258612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764704"/>
            <a:ext cx="7854696" cy="334532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Информация о домашнем задании.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(инструктаж по его выполнению)</a:t>
            </a:r>
          </a:p>
          <a:p>
            <a:pPr algn="ctr"/>
            <a:endParaRPr lang="ru-RU" sz="4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42910" y="571480"/>
            <a:ext cx="7854696" cy="17526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555776" y="5013176"/>
            <a:ext cx="5727516" cy="2168688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Подготовила: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Сиразиева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Лилия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Ростамовна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Учителям запретили общаться с учениками через SMS и emai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altLang="ru-RU" dirty="0"/>
              <a:t>Задавать на дом  для изучения новый учебный материал. Ребёнок не должен осваивать учебную программу дома, исключение составляют долго болеющие дети.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dirty="0"/>
              <a:t>Чрезмерно увеличивать объём домашнего задания с целью «потренироваться».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dirty="0"/>
              <a:t>Задавать задание на выходные, праздничные и каникулярные дни.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dirty="0"/>
              <a:t> Задавать сочинения и изложения на дом. В случае наличия в некоторых учебных программах таких форм работы необходимо проводить в классе полную подготовку к выполнению подобных заданий.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dirty="0"/>
              <a:t>Задавать домашнее задание по музыке, изобразительному искусству, технологии и физической культуре, исключение составляет проектная деятельность.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rgbClr val="C00000"/>
                </a:solidFill>
              </a:rPr>
              <a:t>Учителю не рекомендуется: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152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User\Desktop\картинки презентация\927565a298a31c2bb1461266168dda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13563" y="0"/>
            <a:ext cx="2230437" cy="15367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928670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Оценивание учащихся:</a:t>
            </a:r>
          </a:p>
          <a:p>
            <a:pPr lvl="0" algn="ctr"/>
            <a:r>
              <a:rPr lang="ru-RU" sz="3600" b="1" dirty="0" smtClean="0">
                <a:solidFill>
                  <a:srgbClr val="FFFF00"/>
                </a:solidFill>
              </a:rPr>
              <a:t>Оценка – не отметка – </a:t>
            </a:r>
          </a:p>
          <a:p>
            <a:pPr lvl="0" algn="ctr"/>
            <a:r>
              <a:rPr lang="ru-RU" sz="3600" b="1" dirty="0" smtClean="0"/>
              <a:t>главная цель - стимулировать познания.</a:t>
            </a:r>
          </a:p>
          <a:p>
            <a:pPr lvl="0" algn="ctr"/>
            <a:r>
              <a:rPr lang="ru-RU" sz="3200" b="1" dirty="0" smtClean="0">
                <a:solidFill>
                  <a:srgbClr val="FFFF00"/>
                </a:solidFill>
              </a:rPr>
              <a:t>Знакомство с критериями оценки – </a:t>
            </a:r>
            <a:r>
              <a:rPr lang="ru-RU" sz="3200" b="1" dirty="0" smtClean="0"/>
              <a:t>учитель знакомит с критериями, </a:t>
            </a:r>
          </a:p>
          <a:p>
            <a:pPr lvl="0" algn="ctr"/>
            <a:r>
              <a:rPr lang="ru-RU" sz="3200" b="1" dirty="0" smtClean="0"/>
              <a:t>по которым выставляются отметки.</a:t>
            </a:r>
          </a:p>
          <a:p>
            <a:pPr lvl="0" algn="ctr"/>
            <a:r>
              <a:rPr lang="ru-RU" sz="3200" b="1" dirty="0" smtClean="0">
                <a:solidFill>
                  <a:srgbClr val="FFFF00"/>
                </a:solidFill>
              </a:rPr>
              <a:t>Рейтинг</a:t>
            </a:r>
            <a:r>
              <a:rPr lang="ru-RU" sz="3200" b="1" dirty="0" smtClean="0"/>
              <a:t> – ученик сам ставит себе отметку через дробь отметка учителя.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764904"/>
          </a:xfrm>
        </p:spPr>
        <p:txBody>
          <a:bodyPr>
            <a:noAutofit/>
          </a:bodyPr>
          <a:lstStyle/>
          <a:p>
            <a:r>
              <a:rPr lang="ru-RU" sz="8000" dirty="0" smtClean="0"/>
              <a:t>СПАСИБО ЗА ВНИМАНИЕ!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74058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dirty="0"/>
              <a:t>Что задавать? Как задавать? 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С какой целью? Для чего задавать? Нужно ли всем одинаковое домашнее задание? Как часто и вообще нужно ли его проверять?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 Если ребенок не выполнил домашнее задание, это «2»? </a:t>
            </a:r>
          </a:p>
          <a:p>
            <a:pPr>
              <a:lnSpc>
                <a:spcPct val="90000"/>
              </a:lnSpc>
              <a:defRPr/>
            </a:pPr>
            <a:r>
              <a:rPr lang="ru-RU" dirty="0"/>
              <a:t> Эффективно ли это? </a:t>
            </a:r>
          </a:p>
          <a:p>
            <a:pPr>
              <a:lnSpc>
                <a:spcPct val="90000"/>
              </a:lnSpc>
              <a:defRPr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solidFill>
                  <a:srgbClr val="C00000"/>
                </a:solidFill>
              </a:rPr>
              <a:t>Остро встают вопросы:</a:t>
            </a:r>
          </a:p>
        </p:txBody>
      </p:sp>
    </p:spTree>
    <p:extLst>
      <p:ext uri="{BB962C8B-B14F-4D97-AF65-F5344CB8AC3E}">
        <p14:creationId xmlns:p14="http://schemas.microsoft.com/office/powerpoint/2010/main" val="329878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altLang="ru-RU" dirty="0"/>
              <a:t>Основным документом, регламентирующим объёмы домашнего задания, Являются СанПиН 2.4.2.2821 – 10, </a:t>
            </a:r>
            <a:r>
              <a:rPr lang="ru-RU" altLang="ru-RU" dirty="0" err="1"/>
              <a:t>утв.постановлением</a:t>
            </a:r>
            <a:r>
              <a:rPr lang="ru-RU" altLang="ru-RU" dirty="0"/>
              <a:t> Главного государственного санитарного врача РФ от 29.12.2010 № 189.</a:t>
            </a:r>
          </a:p>
          <a:p>
            <a:pPr>
              <a:buNone/>
            </a:pPr>
            <a:r>
              <a:rPr lang="ru-RU" altLang="ru-RU" dirty="0"/>
              <a:t>СанПиН 2.4.2.2821 – 10, устанавливают нормы домашнего задания в зависимости от класса: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1-й  класс – без домашнего задания в течение всего учебного года;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2 -й  класс – не более 1,5 ч каждый учебный день;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3-й  класс - не более 1,5 ч каждый учебный день;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4-й  класс - не более 2 ч каждый учебный день;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Нормативы, лежащие в основе организации домашнего задания.</a:t>
            </a:r>
          </a:p>
        </p:txBody>
      </p:sp>
    </p:spTree>
    <p:extLst>
      <p:ext uri="{BB962C8B-B14F-4D97-AF65-F5344CB8AC3E}">
        <p14:creationId xmlns:p14="http://schemas.microsoft.com/office/powerpoint/2010/main" val="1829846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повторение и закрепление материала, изученного на уроке;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индивидуальное повторение и закрепление учебного материала;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создание предпосылок к изучению нового материала  на уроке;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развитие творческого потенциала учащихся;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рост личного потенциала одарённых и высокомотивированных учащихся;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развитие умений и навыков проектной деятельности;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dirty="0"/>
              <a:t>формирование качеств самообразования в </a:t>
            </a:r>
            <a:r>
              <a:rPr lang="ru-RU" altLang="ru-RU" dirty="0" err="1"/>
              <a:t>т.ч</a:t>
            </a:r>
            <a:r>
              <a:rPr lang="ru-RU" altLang="ru-RU" dirty="0" smtClean="0"/>
              <a:t>. проектирования</a:t>
            </a:r>
            <a:r>
              <a:rPr lang="ru-RU" altLang="ru-RU" dirty="0"/>
              <a:t>, управления временем.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rgbClr val="C00000"/>
                </a:solidFill>
              </a:rPr>
              <a:t>Цели домашнего задания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88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None/>
            </a:pPr>
            <a:r>
              <a:rPr lang="ru-RU" altLang="ru-RU" sz="1800" dirty="0"/>
              <a:t>1. Домашнее задание предназначено для самостоятельной работы учащегося.</a:t>
            </a:r>
          </a:p>
          <a:p>
            <a:pPr marL="342900" indent="-342900">
              <a:buNone/>
            </a:pPr>
            <a:r>
              <a:rPr lang="ru-RU" altLang="ru-RU" sz="1800" dirty="0"/>
              <a:t>2. Домашнее задание периодически должно быть дифференцированным или индивидуальным.</a:t>
            </a:r>
          </a:p>
          <a:p>
            <a:pPr marL="342900" indent="-342900">
              <a:buNone/>
            </a:pPr>
            <a:r>
              <a:rPr lang="ru-RU" altLang="ru-RU" sz="1800" dirty="0"/>
              <a:t>- не все учащиеся в классе получают домашнее задание(зависит от личных достижений);</a:t>
            </a:r>
          </a:p>
          <a:p>
            <a:pPr marL="342900" indent="-342900">
              <a:buNone/>
            </a:pPr>
            <a:r>
              <a:rPr lang="ru-RU" altLang="ru-RU" sz="1800" dirty="0"/>
              <a:t> - каждый учащийся получает персональный вопрос по материалам параграфа или раздела учебника, на который готовит ответ; </a:t>
            </a:r>
          </a:p>
          <a:p>
            <a:pPr marL="342900" indent="-342900">
              <a:buNone/>
            </a:pPr>
            <a:r>
              <a:rPr lang="ru-RU" altLang="ru-RU" sz="1800" dirty="0"/>
              <a:t> - класс делится на группы, каждая группа получает специальное домашнее задание;</a:t>
            </a:r>
          </a:p>
          <a:p>
            <a:pPr marL="342900" indent="-342900">
              <a:buNone/>
            </a:pPr>
            <a:r>
              <a:rPr lang="ru-RU" altLang="ru-RU" sz="1800" dirty="0"/>
              <a:t> - по результатам контрольных, проверочных, самостоятельных работ каждый учащийся получает индивидуальное домашнее задание, в зависимости от личных достижений;</a:t>
            </a:r>
          </a:p>
          <a:p>
            <a:pPr marL="342900" indent="-342900">
              <a:buNone/>
            </a:pPr>
            <a:r>
              <a:rPr lang="ru-RU" altLang="ru-RU" sz="1800" dirty="0"/>
              <a:t> - учащиеся, нуждающиеся в педагогическом сопровождении(болезнь, длительное отсутствие по семейным обстоятельствам) получают индивидуальное домашнее задание;</a:t>
            </a:r>
          </a:p>
          <a:p>
            <a:pPr marL="342900" indent="-342900">
              <a:buNone/>
            </a:pPr>
            <a:r>
              <a:rPr lang="ru-RU" altLang="ru-RU" sz="1800" dirty="0"/>
              <a:t> - высокомотивированные учащиеся получают домашнее задание повышенного уровня или получают задание с целью подготовки к олимпиадам.</a:t>
            </a:r>
          </a:p>
          <a:p>
            <a:pPr lvl="3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Памятка </a:t>
            </a:r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педагогов «Особенности методики организации домашнего задания в начальных классах».</a:t>
            </a:r>
          </a:p>
        </p:txBody>
      </p:sp>
    </p:spTree>
    <p:extLst>
      <p:ext uri="{BB962C8B-B14F-4D97-AF65-F5344CB8AC3E}">
        <p14:creationId xmlns:p14="http://schemas.microsoft.com/office/powerpoint/2010/main" val="604906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Desktop\картинки презентация\1251136701_back-to-school-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39" y="2133148"/>
            <a:ext cx="928662" cy="165301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1752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2800" b="1" dirty="0" smtClean="0">
                <a:solidFill>
                  <a:srgbClr val="FF0000"/>
                </a:solidFill>
              </a:rPr>
              <a:t>Дифференцирование</a:t>
            </a:r>
            <a:r>
              <a:rPr lang="ru-RU" sz="12800" b="1" dirty="0" smtClean="0"/>
              <a:t> – это расчленение, различие, выделение составляющих элементов при рассмотрении, </a:t>
            </a:r>
          </a:p>
          <a:p>
            <a:pPr algn="ctr"/>
            <a:r>
              <a:rPr lang="ru-RU" sz="12800" b="1" dirty="0" smtClean="0"/>
              <a:t>изучении чего-либо.</a:t>
            </a:r>
          </a:p>
          <a:p>
            <a:pPr algn="ctr"/>
            <a:endParaRPr lang="ru-RU" sz="12800" b="1" dirty="0" smtClean="0"/>
          </a:p>
          <a:p>
            <a:pPr algn="ctr"/>
            <a:r>
              <a:rPr lang="ru-RU" sz="12800" b="1" dirty="0" smtClean="0">
                <a:solidFill>
                  <a:srgbClr val="FF0000"/>
                </a:solidFill>
              </a:rPr>
              <a:t>Дифференциация учитывает</a:t>
            </a:r>
            <a:r>
              <a:rPr lang="ru-RU" sz="12800" b="1" dirty="0" smtClean="0"/>
              <a:t> </a:t>
            </a:r>
          </a:p>
          <a:p>
            <a:pPr algn="ctr"/>
            <a:r>
              <a:rPr lang="ru-RU" sz="12800" b="1" dirty="0" smtClean="0"/>
              <a:t>интересы конкретного ребенка, усиливает его мотивацию к учебе, помогает самоопределению, способствует развитию способностей учащихся</a:t>
            </a:r>
            <a:r>
              <a:rPr lang="ru-RU" sz="1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Desktop\картинки презентация\7861176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4733" y="2643182"/>
            <a:ext cx="1689267" cy="1880753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1752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Дифференцированный подход к учащимся очень важен при организации работы над ошибками, домашние задания также целесообразно давать дифференцированные. </a:t>
            </a:r>
          </a:p>
          <a:p>
            <a:pPr algn="ctr"/>
            <a:endParaRPr lang="ru-RU" sz="12800" b="1" dirty="0" smtClean="0"/>
          </a:p>
          <a:p>
            <a:pPr algn="ctr"/>
            <a:endParaRPr lang="ru-RU" sz="12800" b="1" dirty="0" smtClean="0"/>
          </a:p>
          <a:p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33400" y="3228536"/>
            <a:ext cx="7854696" cy="17526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Как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минимум три варианта, рассчитанных на учеников: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1)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увлеченных, легко усваивающих материал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2)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испытывающих определенные затруднения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3)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имеющих существенные пробелы в знаниях, неуверенных в себе. Лучше всего давать задания в первой половине урока, когда ребята ещё не устали и внимание их не рассеяно.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9144000" cy="17526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Виды домашних заданий в условиях дифференциации.</a:t>
            </a:r>
          </a:p>
          <a:p>
            <a:pPr lvl="0" algn="ctr"/>
            <a:r>
              <a:rPr lang="ru-RU" sz="2800" b="1" dirty="0" smtClean="0">
                <a:solidFill>
                  <a:srgbClr val="FFFF00"/>
                </a:solidFill>
              </a:rPr>
              <a:t>Три уровня домашнего задания: </a:t>
            </a:r>
          </a:p>
          <a:p>
            <a:pPr algn="ctr"/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928802"/>
            <a:ext cx="9144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обязательный минимум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(по силам любому ученику), тренировочный (для желающих хорошо знать предмет), творческое задание </a:t>
            </a: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(в зависимости от темы урока, выполняется на добровольных началах). 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«Снежный ком»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из большого числа заданий ученик выбирает то, что способен выполнить.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Особое домашнее задание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в классе есть ученики, которым следует иногда задавать иные, чем всему классу, задания. (участники олимпиады, слабые по здоровью дети).</a:t>
            </a:r>
          </a:p>
          <a:p>
            <a:endParaRPr lang="ru-RU" sz="2800" dirty="0"/>
          </a:p>
        </p:txBody>
      </p:sp>
      <p:pic>
        <p:nvPicPr>
          <p:cNvPr id="18434" name="Picture 2" descr="C:\Users\User\Desktop\картинки презентация\28632622786466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3984" y="1000108"/>
            <a:ext cx="1120016" cy="111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User\Desktop\картинки презентация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7" y="5574682"/>
            <a:ext cx="1428760" cy="128331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1752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r>
              <a:rPr lang="ru-RU" sz="1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при проверке домашнего задания слабоуспевающим учащимся необходимо давать больше времени на подготовку к ответу, оказывать различные виды помощи (примерный план ответа, опоры, наглядность и т.д.), более конкретно формулировать вопросы заданий. Для наиболее подготовленных учащихся задания могут носить проблемный, частично-поисковый,</a:t>
            </a:r>
          </a:p>
          <a:p>
            <a:pPr algn="ctr"/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 исследовательский характер.</a:t>
            </a:r>
          </a:p>
          <a:p>
            <a:pPr algn="ctr"/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При проверке письменного домашнего задания предусматривать время на исправление ошибок в тетрадях учащихся. </a:t>
            </a:r>
          </a:p>
          <a:p>
            <a:pPr algn="ctr"/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Обязателен анализ типичных ошибок.</a:t>
            </a:r>
          </a:p>
          <a:p>
            <a:pPr algn="ctr"/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                          Наиболее подготовленные учащиеся могут выступать в роли консультантов или выполнять какое-либо задание, направленное на творческое развитие личности.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83</TotalTime>
  <Words>783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Презентация PowerPoint</vt:lpstr>
      <vt:lpstr>Остро встают вопросы:</vt:lpstr>
      <vt:lpstr>Нормативы, лежащие в основе организации домашнего задания.</vt:lpstr>
      <vt:lpstr>Цели домашнего задания</vt:lpstr>
      <vt:lpstr> Памятка для педагогов «Особенности методики организации домашнего задания в начальных классах».</vt:lpstr>
      <vt:lpstr>Презентация PowerPoint</vt:lpstr>
      <vt:lpstr>Презентация PowerPoint</vt:lpstr>
      <vt:lpstr>Презентация PowerPoint</vt:lpstr>
      <vt:lpstr>Презентация PowerPoint</vt:lpstr>
      <vt:lpstr>Учителю не рекомендуется: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лилия</cp:lastModifiedBy>
  <cp:revision>14</cp:revision>
  <dcterms:created xsi:type="dcterms:W3CDTF">2014-11-05T09:32:34Z</dcterms:created>
  <dcterms:modified xsi:type="dcterms:W3CDTF">2022-03-27T09:47:26Z</dcterms:modified>
</cp:coreProperties>
</file>