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4" r:id="rId3"/>
    <p:sldId id="294" r:id="rId4"/>
    <p:sldId id="295" r:id="rId5"/>
    <p:sldId id="296" r:id="rId6"/>
    <p:sldId id="297" r:id="rId7"/>
    <p:sldId id="298" r:id="rId8"/>
    <p:sldId id="273" r:id="rId9"/>
    <p:sldId id="275" r:id="rId10"/>
    <p:sldId id="276" r:id="rId11"/>
    <p:sldId id="300" r:id="rId12"/>
    <p:sldId id="301" r:id="rId13"/>
    <p:sldId id="302" r:id="rId14"/>
    <p:sldId id="277" r:id="rId15"/>
    <p:sldId id="303" r:id="rId16"/>
    <p:sldId id="279" r:id="rId17"/>
    <p:sldId id="280" r:id="rId18"/>
    <p:sldId id="304" r:id="rId19"/>
    <p:sldId id="260" r:id="rId20"/>
    <p:sldId id="305" r:id="rId21"/>
  </p:sldIdLst>
  <p:sldSz cx="9144000" cy="6858000" type="screen4x3"/>
  <p:notesSz cx="6815138" cy="9931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8" autoAdjust="0"/>
    <p:restoredTop sz="94660"/>
  </p:normalViewPr>
  <p:slideViewPr>
    <p:cSldViewPr>
      <p:cViewPr>
        <p:scale>
          <a:sx n="90" d="100"/>
          <a:sy n="90" d="100"/>
        </p:scale>
        <p:origin x="-618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69ADE1-E6B2-47D9-A8DC-F63F4EFBEC85}" type="datetimeFigureOut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18050"/>
            <a:ext cx="5453062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32925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E148AF-2637-464D-8606-F9674AA7B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01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DA94E8F-BF6B-49F6-B3A1-AD650C3CB599}" type="datetime1">
              <a:rPr lang="ru-RU" smtClean="0"/>
              <a:pPr>
                <a:defRPr/>
              </a:pPr>
              <a:t>28.01.2024</a:t>
            </a:fld>
            <a:endParaRPr lang="ru-RU" smtClean="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93EC417-1107-448B-9153-3629A2C814D4}" type="slidenum">
              <a:rPr lang="ru-RU" smtClean="0"/>
              <a:pPr>
                <a:defRPr/>
              </a:pPr>
              <a:t>5</a:t>
            </a:fld>
            <a:endParaRPr lang="ru-RU" smtClean="0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1B487-8503-476B-BCF1-A5C91E9B99E2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A7C34-384F-4DEE-89B4-31BC7DFC74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97BBF-79F8-44AE-ACA1-9C49EC9EB27E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EF6D4-2CE0-4060-A5A6-C38D7638C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47602-105C-4D0B-896F-7E2A5EE74E0A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FB8A8-E568-4AD6-851D-1C31E471E8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23FEB-CA54-4E3A-9E73-436F658CF677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D2B43-4CB8-4A66-9D7F-F6B077F821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23091-0498-4365-8F7E-7D30B01BC634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EE32C-D9A5-42D7-9162-B3BE75858F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5ACF4-2A6E-4827-AE2F-DE3EE19FD41C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208E8-C7EE-48A0-B8F2-D244C99ECE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1AC2C-F03E-4FFC-AC4F-9B375C6576EB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392EB-D8D0-44F5-99AF-391F218FA8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094C7-D824-4B50-BCBE-AAED3E02E19F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3975D-5582-4226-A96C-60F2B4367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462C7-9988-40A2-A97F-F25C28192CC9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A6B38-0F7C-4BED-80A5-DABF6358A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EC661-5B47-4B4E-BA35-213E185B9EB2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FD0F2-4862-4D50-B5BF-06FE6A2E4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BA805-0CF6-4BD2-B019-4601F8848047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226CC-E8BD-45B2-8E88-3E729FDD42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36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0BB578-99B9-4588-9381-6EA7207FBDFE}" type="datetime1">
              <a:rPr lang="ru-RU"/>
              <a:pPr>
                <a:defRPr/>
              </a:pPr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D844BB-D13F-4F1D-BBEF-C9F09F12F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8.png"/><Relationship Id="rId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6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45720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Способы 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решения логарифмических уравнений</a:t>
            </a:r>
          </a:p>
        </p:txBody>
      </p:sp>
      <p:sp>
        <p:nvSpPr>
          <p:cNvPr id="1638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86438" y="5715000"/>
            <a:ext cx="3071812" cy="857250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математики:</a:t>
            </a:r>
          </a:p>
          <a:p>
            <a:pPr eaLnBrk="1" hangingPunct="1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Митрофанова Н.В.</a:t>
            </a:r>
          </a:p>
        </p:txBody>
      </p:sp>
      <p:pic>
        <p:nvPicPr>
          <p:cNvPr id="4" name="Picture 9" descr="H:\Documents and Settings\Aida\Рабочий стол\текстуры и фоны, клипарты\новеньки картинки\graph equation ha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785794"/>
            <a:ext cx="1714512" cy="1582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9" name="Picture 11" descr="H:\Documents and Settings\Aida\Рабочий стол\текстуры и фоны, клипарты\новеньки картинки\office hilighter roll a hc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34313" y="142875"/>
            <a:ext cx="1309687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357188" y="214313"/>
            <a:ext cx="37861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Тацинская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СОШ №3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87824" y="668977"/>
            <a:ext cx="5616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ru-RU" sz="28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Aharoni" panose="02010803020104030203" pitchFamily="2" charset="-79"/>
              </a:rPr>
              <a:t>Логарифмы – </a:t>
            </a:r>
            <a:r>
              <a:rPr lang="ru-RU" sz="2800" b="1" i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Aharoni" panose="02010803020104030203" pitchFamily="2" charset="-79"/>
              </a:rPr>
              <a:t>знает </a:t>
            </a:r>
            <a:r>
              <a:rPr lang="ru-RU" sz="28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Aharoni" panose="02010803020104030203" pitchFamily="2" charset="-79"/>
              </a:rPr>
              <a:t>каждый – </a:t>
            </a:r>
            <a:br>
              <a:rPr lang="ru-RU" sz="28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Aharoni" panose="02010803020104030203" pitchFamily="2" charset="-79"/>
              </a:rPr>
            </a:br>
            <a:r>
              <a:rPr lang="ru-RU" sz="28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Aharoni" panose="02010803020104030203" pitchFamily="2" charset="-79"/>
              </a:rPr>
              <a:t>Пригодятся не однажды…</a:t>
            </a:r>
            <a:endParaRPr lang="ru-RU" sz="2800" b="1" i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cs typeface="Aharoni" panose="02010803020104030203" pitchFamily="2" charset="-79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2.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Метод потенцирования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97" name="Rectangle 9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819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428625" y="3429000"/>
            <a:ext cx="850106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4000" b="1" i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Решим следующее уравнение:</a:t>
            </a:r>
            <a:endParaRPr lang="en-US" sz="4000" b="1" i="1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en-US" sz="600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ru-RU" sz="6000">
                <a:latin typeface="Times New Roman" pitchFamily="18" charset="0"/>
                <a:cs typeface="Times New Roman" pitchFamily="18" charset="0"/>
              </a:rPr>
              <a:t>(х</a:t>
            </a:r>
            <a:r>
              <a:rPr lang="ru-RU" sz="60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000">
                <a:latin typeface="Times New Roman" pitchFamily="18" charset="0"/>
                <a:cs typeface="Times New Roman" pitchFamily="18" charset="0"/>
              </a:rPr>
              <a:t>-2) = </a:t>
            </a:r>
            <a:r>
              <a:rPr lang="en-US" sz="600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ru-RU" sz="600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7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9" name="Object 12"/>
          <p:cNvGraphicFramePr>
            <a:graphicFrameLocks noChangeAspect="1"/>
          </p:cNvGraphicFramePr>
          <p:nvPr/>
        </p:nvGraphicFramePr>
        <p:xfrm>
          <a:off x="785813" y="1500188"/>
          <a:ext cx="7143750" cy="139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Формула" r:id="rId3" imgW="1650960" imgH="342720" progId="Equation.3">
                  <p:embed/>
                </p:oleObj>
              </mc:Choice>
              <mc:Fallback>
                <p:oleObj name="Формула" r:id="rId3" imgW="1650960" imgH="34272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500188"/>
                        <a:ext cx="7143750" cy="1398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2C429C-2D79-4D07-98A7-EA3210182A5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9" name="Облако 8"/>
          <p:cNvSpPr/>
          <p:nvPr/>
        </p:nvSpPr>
        <p:spPr>
          <a:xfrm>
            <a:off x="7143750" y="4143375"/>
            <a:ext cx="1500188" cy="928688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  <p:bldP spid="9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4A98-A91D-4284-A8DD-FBFD033F6BE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22472" y="83002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3.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Уравнения, решаемые с помощью применения основного логарифмического тождества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2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285875" y="3571944"/>
            <a:ext cx="73956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Разберём </a:t>
            </a:r>
            <a:r>
              <a:rPr lang="ru-RU" sz="4000" b="1" i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следующее уравнение:</a:t>
            </a:r>
            <a:endParaRPr lang="en-US" sz="4000" b="1" i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785813" y="2286000"/>
          <a:ext cx="7500937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Формула" r:id="rId3" imgW="1384200" imgH="253800" progId="Equation.3">
                  <p:embed/>
                </p:oleObj>
              </mc:Choice>
              <mc:Fallback>
                <p:oleObj name="Формула" r:id="rId3" imgW="1384200" imgH="253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286000"/>
                        <a:ext cx="7500937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385958"/>
              </p:ext>
            </p:extLst>
          </p:nvPr>
        </p:nvGraphicFramePr>
        <p:xfrm>
          <a:off x="1313083" y="4388368"/>
          <a:ext cx="6357938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Формула" r:id="rId5" imgW="1117440" imgH="228600" progId="Equation.3">
                  <p:embed/>
                </p:oleObj>
              </mc:Choice>
              <mc:Fallback>
                <p:oleObj name="Формула" r:id="rId5" imgW="111744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3083" y="4388368"/>
                        <a:ext cx="6357938" cy="122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Облако 8"/>
          <p:cNvSpPr/>
          <p:nvPr/>
        </p:nvSpPr>
        <p:spPr>
          <a:xfrm>
            <a:off x="7143750" y="5143500"/>
            <a:ext cx="1500188" cy="928688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/>
      <p:bldP spid="9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EA6DF1-D150-4842-B08F-DBDB957E33E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22472" y="83002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Метод приведения логарифмов к одному и тому же основанию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>
                <a:spLocks noChangeArrowheads="1"/>
              </p:cNvSpPr>
              <p:nvPr/>
            </p:nvSpPr>
            <p:spPr bwMode="auto">
              <a:xfrm>
                <a:off x="1763688" y="1857375"/>
                <a:ext cx="6808812" cy="10498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log</a:t>
                </a:r>
                <a:r>
                  <a:rPr lang="ru-RU" sz="4400" baseline="-25000" dirty="0">
                    <a:latin typeface="Times New Roman" pitchFamily="18" charset="0"/>
                    <a:cs typeface="Times New Roman" pitchFamily="18" charset="0"/>
                  </a:rPr>
                  <a:t>16</a:t>
                </a:r>
                <a:r>
                  <a:rPr lang="en-US" sz="4400" baseline="-25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х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log</a:t>
                </a:r>
                <a:r>
                  <a:rPr lang="ru-RU" sz="4400" baseline="-25000" dirty="0">
                    <a:latin typeface="Times New Roman" pitchFamily="18" charset="0"/>
                    <a:cs typeface="Times New Roman" pitchFamily="18" charset="0"/>
                  </a:rPr>
                  <a:t>4 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х </a:t>
                </a:r>
                <a:r>
                  <a:rPr lang="ru-RU" sz="44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4400" b="0" i="1" dirty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ru-RU" sz="4400" b="0" i="1" dirty="0" smtClean="0">
                            <a:latin typeface="Cambria Math"/>
                            <a:cs typeface="Times New Roman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ru-RU" sz="4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63688" y="1857375"/>
                <a:ext cx="6808812" cy="1049839"/>
              </a:xfrm>
              <a:prstGeom prst="rect">
                <a:avLst/>
              </a:prstGeom>
              <a:blipFill rotWithShape="1">
                <a:blip r:embed="rId3"/>
                <a:stretch>
                  <a:fillRect l="-3581" b="-1279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571500" y="3500438"/>
            <a:ext cx="6911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Решим следующее уравнение:</a:t>
            </a:r>
            <a:endParaRPr lang="en-US" sz="4000" b="1" i="1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880120"/>
              </p:ext>
            </p:extLst>
          </p:nvPr>
        </p:nvGraphicFramePr>
        <p:xfrm>
          <a:off x="1320800" y="4500563"/>
          <a:ext cx="6861175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Формула" r:id="rId4" imgW="1155600" imgH="342720" progId="Equation.3">
                  <p:embed/>
                </p:oleObj>
              </mc:Choice>
              <mc:Fallback>
                <p:oleObj name="Формула" r:id="rId4" imgW="1155600" imgH="3427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500563"/>
                        <a:ext cx="6861175" cy="157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Облако 8"/>
          <p:cNvSpPr/>
          <p:nvPr/>
        </p:nvSpPr>
        <p:spPr>
          <a:xfrm>
            <a:off x="7143750" y="5286375"/>
            <a:ext cx="1500188" cy="928688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97552"/>
              </p:ext>
            </p:extLst>
          </p:nvPr>
        </p:nvGraphicFramePr>
        <p:xfrm>
          <a:off x="7715250" y="5357813"/>
          <a:ext cx="31115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Формула" r:id="rId6" imgW="139680" imgH="393480" progId="Equation.3">
                  <p:embed/>
                </p:oleObj>
              </mc:Choice>
              <mc:Fallback>
                <p:oleObj name="Формула" r:id="rId6" imgW="1396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0" y="5357813"/>
                        <a:ext cx="311150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9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2A5E2-F141-4275-8547-C8709AA18F0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85688" y="1357298"/>
            <a:ext cx="8858312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5.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Уравнения, решаемые с помощью применения свойств логарифма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928688" y="1571625"/>
            <a:ext cx="7215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480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8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 (х +1) - log</a:t>
            </a:r>
            <a:r>
              <a:rPr lang="ru-RU" sz="48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 (х -2 ) = 2</a:t>
            </a:r>
            <a:endParaRPr lang="ru-RU" sz="6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14313" y="2500313"/>
            <a:ext cx="7007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Решим следующие уравнения:</a:t>
            </a:r>
            <a:endParaRPr lang="en-US" sz="4000" b="1" i="1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85750" y="3143250"/>
            <a:ext cx="8143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og</a:t>
            </a:r>
            <a:r>
              <a:rPr lang="ru-RU" sz="4800" baseline="-2500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800" baseline="30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(х +1) + log</a:t>
            </a:r>
            <a:r>
              <a:rPr lang="ru-RU" sz="4800" baseline="-2500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(х +5) = 1 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14313" y="4000500"/>
            <a:ext cx="1847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блако 12"/>
          <p:cNvSpPr/>
          <p:nvPr/>
        </p:nvSpPr>
        <p:spPr>
          <a:xfrm>
            <a:off x="7786688" y="3071813"/>
            <a:ext cx="1071562" cy="928687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1" grpId="0"/>
      <p:bldP spid="9" grpId="0"/>
      <p:bldP spid="10" grpId="0"/>
      <p:bldP spid="11" grpId="0"/>
      <p:bldP spid="13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14282" y="830022"/>
            <a:ext cx="8786874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6.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Уравнения, решаемые введением новой переменной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928688" y="1571625"/>
            <a:ext cx="48577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44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4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>
                <a:latin typeface="Times New Roman" pitchFamily="18" charset="0"/>
                <a:cs typeface="Times New Roman" pitchFamily="18" charset="0"/>
              </a:rPr>
              <a:t>х - 6lgх +5 = 0</a:t>
            </a:r>
            <a:endParaRPr lang="ru-RU" sz="5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57188" y="2643257"/>
            <a:ext cx="74774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Разберем следующее уравнение:</a:t>
            </a:r>
            <a:endParaRPr lang="en-US" sz="4000" b="1" i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E5DDC5-29C9-459C-917F-72C868376328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8" name="Облако 7"/>
          <p:cNvSpPr/>
          <p:nvPr/>
        </p:nvSpPr>
        <p:spPr>
          <a:xfrm>
            <a:off x="6516216" y="1714570"/>
            <a:ext cx="2339751" cy="928687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10; 100000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187" y="3645024"/>
            <a:ext cx="87868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Aft>
                <a:spcPts val="0"/>
              </a:spcAft>
            </a:pPr>
            <a:r>
              <a:rPr lang="ru-RU" sz="4000" dirty="0">
                <a:solidFill>
                  <a:srgbClr val="000000"/>
                </a:solidFill>
                <a:latin typeface="Times New Roman"/>
              </a:rPr>
              <a:t>log</a:t>
            </a:r>
            <a:r>
              <a:rPr lang="ru-RU" sz="4000" baseline="-25000" dirty="0">
                <a:solidFill>
                  <a:srgbClr val="000000"/>
                </a:solidFill>
                <a:latin typeface="Times New Roman"/>
              </a:rPr>
              <a:t>6</a:t>
            </a:r>
            <a:r>
              <a:rPr lang="ru-RU" sz="40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ru-RU" sz="4000" dirty="0">
                <a:solidFill>
                  <a:srgbClr val="000000"/>
                </a:solidFill>
                <a:latin typeface="Times New Roman"/>
              </a:rPr>
              <a:t> х  + log</a:t>
            </a:r>
            <a:r>
              <a:rPr lang="ru-RU" sz="4000" baseline="-25000" dirty="0">
                <a:solidFill>
                  <a:srgbClr val="000000"/>
                </a:solidFill>
                <a:latin typeface="Times New Roman"/>
              </a:rPr>
              <a:t>6</a:t>
            </a:r>
            <a:r>
              <a:rPr lang="ru-RU" sz="4000" dirty="0">
                <a:solidFill>
                  <a:srgbClr val="000000"/>
                </a:solidFill>
                <a:latin typeface="Times New Roman"/>
              </a:rPr>
              <a:t> х  +14 = (√16 – х</a:t>
            </a:r>
            <a:r>
              <a:rPr lang="ru-RU" sz="40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ru-RU" sz="4000" dirty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sz="40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ru-RU" sz="4000" dirty="0">
                <a:solidFill>
                  <a:srgbClr val="000000"/>
                </a:solidFill>
                <a:latin typeface="Times New Roman"/>
              </a:rPr>
              <a:t> +х</a:t>
            </a:r>
            <a:r>
              <a:rPr lang="ru-RU" sz="4000" baseline="30000" dirty="0">
                <a:solidFill>
                  <a:srgbClr val="000000"/>
                </a:solidFill>
                <a:latin typeface="Times New Roman"/>
              </a:rPr>
              <a:t>2</a:t>
            </a:r>
            <a:endParaRPr lang="ru-RU" sz="4000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724128" y="3717032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8" grpId="0" build="allAtOnce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2A925-04D8-421B-91A6-EC10C96A46E1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14282" y="830022"/>
            <a:ext cx="8786874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7.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Уравнения, решаемые с помощью разложения на множители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500063" y="1714500"/>
            <a:ext cx="72866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4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(2х-1)∙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4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х =2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4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(2х-1</a:t>
            </a:r>
            <a:r>
              <a:rPr lang="ru-RU" sz="4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28625" y="3000375"/>
            <a:ext cx="7007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Решим следующие уравнения:</a:t>
            </a:r>
            <a:endParaRPr lang="en-US" sz="4000" b="1" i="1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42938" y="4071938"/>
            <a:ext cx="77057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8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х ∙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54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400">
                <a:latin typeface="Times New Roman" pitchFamily="18" charset="0"/>
                <a:cs typeface="Times New Roman" pitchFamily="18" charset="0"/>
              </a:rPr>
              <a:t>(3х-2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800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>
                <a:latin typeface="Times New Roman" pitchFamily="18" charset="0"/>
                <a:cs typeface="Times New Roman" pitchFamily="18" charset="0"/>
              </a:rPr>
              <a:t>(3х-2) </a:t>
            </a:r>
          </a:p>
        </p:txBody>
      </p:sp>
      <p:sp>
        <p:nvSpPr>
          <p:cNvPr id="8" name="Облако 7"/>
          <p:cNvSpPr/>
          <p:nvPr/>
        </p:nvSpPr>
        <p:spPr>
          <a:xfrm>
            <a:off x="7358063" y="4929188"/>
            <a:ext cx="1285875" cy="928687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5" grpId="0"/>
      <p:bldP spid="9" grpId="0"/>
      <p:bldP spid="10" grpId="0"/>
      <p:bldP spid="8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8.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Метод логарифмирования</a:t>
            </a:r>
          </a:p>
        </p:txBody>
      </p:sp>
      <p:graphicFrame>
        <p:nvGraphicFramePr>
          <p:cNvPr id="22539" name="Object 4"/>
          <p:cNvGraphicFramePr>
            <a:graphicFrameLocks noChangeAspect="1"/>
          </p:cNvGraphicFramePr>
          <p:nvPr/>
        </p:nvGraphicFramePr>
        <p:xfrm>
          <a:off x="1143000" y="1500188"/>
          <a:ext cx="4714875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Формула" r:id="rId3" imgW="711000" imgH="228600" progId="Equation.3">
                  <p:embed/>
                </p:oleObj>
              </mc:Choice>
              <mc:Fallback>
                <p:oleObj name="Формула" r:id="rId3" imgW="7110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00188"/>
                        <a:ext cx="4714875" cy="1427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28625" y="3000375"/>
            <a:ext cx="6950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Решим следующее уравнение:</a:t>
            </a:r>
            <a:endParaRPr lang="en-US" sz="4000" b="1" i="1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1857375" y="4214813"/>
          <a:ext cx="4967288" cy="12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Формула" r:id="rId5" imgW="749160" imgH="203040" progId="Equation.3">
                  <p:embed/>
                </p:oleObj>
              </mc:Choice>
              <mc:Fallback>
                <p:oleObj name="Формула" r:id="rId5" imgW="74916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214813"/>
                        <a:ext cx="4967288" cy="1268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CAB2D1-B7FB-4955-AC7C-97F725FEC43C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6858000" y="4500563"/>
            <a:ext cx="1928813" cy="928687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7453313" y="4572000"/>
          <a:ext cx="985837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Формула" r:id="rId7" imgW="342720" imgH="393480" progId="Equation.3">
                  <p:embed/>
                </p:oleObj>
              </mc:Choice>
              <mc:Fallback>
                <p:oleObj name="Формула" r:id="rId7" imgW="34272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313" y="4572000"/>
                        <a:ext cx="985837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9.</a:t>
            </a:r>
            <a:r>
              <a:rPr lang="ru-RU" dirty="0" smtClean="0"/>
              <a:t> </a:t>
            </a: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Функционально – графический метод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23528" y="1571446"/>
            <a:ext cx="4213013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6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х = 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-х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3568" y="4382203"/>
            <a:ext cx="73829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4000" b="1" i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Разберём </a:t>
            </a:r>
            <a:r>
              <a:rPr lang="ru-RU" sz="4000" b="1" i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следующее уравнение:</a:t>
            </a:r>
            <a:endParaRPr lang="en-US" sz="4000" b="1" i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530593"/>
              </p:ext>
            </p:extLst>
          </p:nvPr>
        </p:nvGraphicFramePr>
        <p:xfrm>
          <a:off x="1848799" y="5157192"/>
          <a:ext cx="5786438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Формула" r:id="rId3" imgW="799920" imgH="228600" progId="Equation.3">
                  <p:embed/>
                </p:oleObj>
              </mc:Choice>
              <mc:Fallback>
                <p:oleObj name="Формула" r:id="rId3" imgW="79992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799" y="5157192"/>
                        <a:ext cx="5786438" cy="142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4C687-3352-4E78-BD80-51BD910F927C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sp>
        <p:nvSpPr>
          <p:cNvPr id="8" name="Облако 7"/>
          <p:cNvSpPr/>
          <p:nvPr/>
        </p:nvSpPr>
        <p:spPr>
          <a:xfrm>
            <a:off x="7643813" y="4857750"/>
            <a:ext cx="1285875" cy="928688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9" name="Рисунок 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71446"/>
            <a:ext cx="4176464" cy="27898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4400" dirty="0">
                <a:latin typeface="+mj-lt"/>
                <a:ea typeface="+mj-ea"/>
                <a:cs typeface="+mj-cs"/>
              </a:rPr>
              <a:t> 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Определить метод решения уравнения:</a:t>
            </a:r>
            <a:endParaRPr lang="ru-RU" sz="4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4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28625" y="928688"/>
          <a:ext cx="8501122" cy="500066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94648"/>
                <a:gridCol w="4106474"/>
              </a:tblGrid>
              <a:tr h="52180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Уравнение: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Метод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решения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65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27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539" name="Object 2"/>
          <p:cNvGraphicFramePr>
            <a:graphicFrameLocks noChangeAspect="1"/>
          </p:cNvGraphicFramePr>
          <p:nvPr/>
        </p:nvGraphicFramePr>
        <p:xfrm>
          <a:off x="428625" y="1357313"/>
          <a:ext cx="27146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Формула" r:id="rId3" imgW="965160" imgH="228600" progId="Equation.3">
                  <p:embed/>
                </p:oleObj>
              </mc:Choice>
              <mc:Fallback>
                <p:oleObj name="Формула" r:id="rId3" imgW="96516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357313"/>
                        <a:ext cx="27146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57313" y="1928813"/>
          <a:ext cx="328771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Формула" r:id="rId5" imgW="1295280" imgH="228600" progId="Equation.3">
                  <p:embed/>
                </p:oleObj>
              </mc:Choice>
              <mc:Fallback>
                <p:oleObj name="Формула" r:id="rId5" imgW="12952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1928813"/>
                        <a:ext cx="3287712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00063" y="2500313"/>
          <a:ext cx="428625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Формула" r:id="rId7" imgW="2044440" imgH="253800" progId="Equation.3">
                  <p:embed/>
                </p:oleObj>
              </mc:Choice>
              <mc:Fallback>
                <p:oleObj name="Формула" r:id="rId7" imgW="204444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2500313"/>
                        <a:ext cx="4286250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714375" y="2928938"/>
          <a:ext cx="41624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Формула" r:id="rId9" imgW="1638000" imgH="228600" progId="Equation.3">
                  <p:embed/>
                </p:oleObj>
              </mc:Choice>
              <mc:Fallback>
                <p:oleObj name="Формула" r:id="rId9" imgW="1638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928938"/>
                        <a:ext cx="4162425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500063" y="3429000"/>
          <a:ext cx="27146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5" name="Формула" r:id="rId11" imgW="1218960" imgH="228600" progId="Equation.3">
                  <p:embed/>
                </p:oleObj>
              </mc:Choice>
              <mc:Fallback>
                <p:oleObj name="Формула" r:id="rId11" imgW="121896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3429000"/>
                        <a:ext cx="27146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714375" y="3929063"/>
          <a:ext cx="40973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6" name="Формула" r:id="rId13" imgW="1612800" imgH="228600" progId="Equation.3">
                  <p:embed/>
                </p:oleObj>
              </mc:Choice>
              <mc:Fallback>
                <p:oleObj name="Формула" r:id="rId13" imgW="16128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3929063"/>
                        <a:ext cx="4097338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500063" y="4429125"/>
          <a:ext cx="35401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7" name="Формула" r:id="rId15" imgW="1688760" imgH="215640" progId="Equation.3">
                  <p:embed/>
                </p:oleObj>
              </mc:Choice>
              <mc:Fallback>
                <p:oleObj name="Формула" r:id="rId15" imgW="168876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4429125"/>
                        <a:ext cx="35401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285875" y="4857750"/>
          <a:ext cx="27860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8" name="Формула" r:id="rId17" imgW="1104840" imgH="253800" progId="Equation.3">
                  <p:embed/>
                </p:oleObj>
              </mc:Choice>
              <mc:Fallback>
                <p:oleObj name="Формула" r:id="rId17" imgW="1104840" imgH="253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4857750"/>
                        <a:ext cx="2786063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571500" y="5357813"/>
          <a:ext cx="1785938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9" name="Формула" r:id="rId19" imgW="711000" imgH="355320" progId="Equation.3">
                  <p:embed/>
                </p:oleObj>
              </mc:Choice>
              <mc:Fallback>
                <p:oleObj name="Формула" r:id="rId19" imgW="711000" imgH="3553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5357813"/>
                        <a:ext cx="1785938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929188" y="1500188"/>
            <a:ext cx="4214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по определению логарифма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929188" y="1928813"/>
            <a:ext cx="4214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переход к другому основанию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929188" y="2428875"/>
            <a:ext cx="4214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разложение на множители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929188" y="2928938"/>
            <a:ext cx="4214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потенцирование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786313" y="3429000"/>
            <a:ext cx="4214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введение новой переменной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786313" y="3929063"/>
            <a:ext cx="4214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переход к другому основанию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786313" y="4429125"/>
            <a:ext cx="4357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использование свойств логарифма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786313" y="4929188"/>
            <a:ext cx="4214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логарифмирование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786313" y="5429250"/>
            <a:ext cx="4214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Функционально-графический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Номер слайда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79ADB-0381-485A-B311-49780157512C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8490"/>
            <a:ext cx="2357422" cy="1828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706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4786322"/>
            <a:ext cx="18859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714884"/>
            <a:ext cx="1838008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2" name="AutoShape 35"/>
          <p:cNvSpPr>
            <a:spLocks noChangeArrowheads="1"/>
          </p:cNvSpPr>
          <p:nvPr/>
        </p:nvSpPr>
        <p:spPr bwMode="auto">
          <a:xfrm rot="809367">
            <a:off x="4725110" y="2666138"/>
            <a:ext cx="4176265" cy="2574139"/>
          </a:xfrm>
          <a:prstGeom prst="cloudCallout">
            <a:avLst>
              <a:gd name="adj1" fmla="val -24214"/>
              <a:gd name="adj2" fmla="val 7583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rgbClr val="7030A0"/>
                </a:solidFill>
                <a:latin typeface="Georgia" pitchFamily="18" charset="0"/>
                <a:cs typeface="+mn-cs"/>
              </a:rPr>
              <a:t>Да! И кто придумал эти </a:t>
            </a:r>
            <a:r>
              <a:rPr lang="ru-RU" sz="2000" b="1" i="1" dirty="0">
                <a:solidFill>
                  <a:srgbClr val="7030A0"/>
                </a:solidFill>
                <a:latin typeface="Georgia" pitchFamily="18" charset="0"/>
                <a:cs typeface="+mn-cs"/>
              </a:rPr>
              <a:t>логарифмические</a:t>
            </a:r>
            <a:r>
              <a:rPr lang="ru-RU" sz="2400" b="1" i="1" dirty="0">
                <a:solidFill>
                  <a:srgbClr val="7030A0"/>
                </a:solidFill>
                <a:latin typeface="Georgia" pitchFamily="18" charset="0"/>
                <a:cs typeface="+mn-cs"/>
              </a:rPr>
              <a:t> уравнения!</a:t>
            </a:r>
          </a:p>
        </p:txBody>
      </p:sp>
      <p:sp>
        <p:nvSpPr>
          <p:cNvPr id="13" name="AutoShape 35"/>
          <p:cNvSpPr>
            <a:spLocks noChangeArrowheads="1"/>
          </p:cNvSpPr>
          <p:nvPr/>
        </p:nvSpPr>
        <p:spPr bwMode="auto">
          <a:xfrm rot="1216194">
            <a:off x="2860819" y="583343"/>
            <a:ext cx="4640221" cy="1515894"/>
          </a:xfrm>
          <a:prstGeom prst="cloudCallout">
            <a:avLst>
              <a:gd name="adj1" fmla="val -59148"/>
              <a:gd name="adj2" fmla="val 10172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defRPr/>
            </a:pPr>
            <a:r>
              <a:rPr lang="ru-RU" sz="2800" b="1" i="1" dirty="0">
                <a:solidFill>
                  <a:srgbClr val="800000"/>
                </a:solidFill>
                <a:latin typeface="Georgia" pitchFamily="18" charset="0"/>
                <a:cs typeface="+mn-cs"/>
              </a:rPr>
              <a:t>У меня всё получается!!!</a:t>
            </a:r>
          </a:p>
          <a:p>
            <a:pPr algn="ctr">
              <a:defRPr/>
            </a:pPr>
            <a:endParaRPr lang="ru-RU" sz="2800" b="1" i="1" dirty="0">
              <a:solidFill>
                <a:srgbClr val="DE000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14" name="AutoShape 35"/>
          <p:cNvSpPr>
            <a:spLocks noChangeArrowheads="1"/>
          </p:cNvSpPr>
          <p:nvPr/>
        </p:nvSpPr>
        <p:spPr bwMode="auto">
          <a:xfrm rot="21375344">
            <a:off x="762374" y="2548474"/>
            <a:ext cx="3959081" cy="1578285"/>
          </a:xfrm>
          <a:prstGeom prst="cloudCallout">
            <a:avLst>
              <a:gd name="adj1" fmla="val -59148"/>
              <a:gd name="adj2" fmla="val 10172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Надо  решить ещё  пару примеров?!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388" y="142852"/>
            <a:ext cx="271461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EC8BF-F424-4CAD-9F27-87E296F45A3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Определение</a:t>
            </a:r>
          </a:p>
        </p:txBody>
      </p:sp>
      <p:sp>
        <p:nvSpPr>
          <p:cNvPr id="1030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Логарифмом положительного числа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основанию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&gt;0,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а≠1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называется такой показатель степени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которую надо возвести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получить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2620963" y="3551238"/>
          <a:ext cx="900112" cy="170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3551238"/>
                        <a:ext cx="900112" cy="170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900205"/>
              </p:ext>
            </p:extLst>
          </p:nvPr>
        </p:nvGraphicFramePr>
        <p:xfrm>
          <a:off x="1619672" y="4149080"/>
          <a:ext cx="6173787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Формула" r:id="rId5" imgW="1041120" imgH="203040" progId="Equation.3">
                  <p:embed/>
                </p:oleObj>
              </mc:Choice>
              <mc:Fallback>
                <p:oleObj name="Формула" r:id="rId5" imgW="1041120" imgH="203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149080"/>
                        <a:ext cx="6173787" cy="1204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113948"/>
              </p:ext>
            </p:extLst>
          </p:nvPr>
        </p:nvGraphicFramePr>
        <p:xfrm>
          <a:off x="1043608" y="2852936"/>
          <a:ext cx="6548437" cy="143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Формула" r:id="rId7" imgW="1041120" imgH="241200" progId="Equation.3">
                  <p:embed/>
                </p:oleObj>
              </mc:Choice>
              <mc:Fallback>
                <p:oleObj name="Формула" r:id="rId7" imgW="104112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52936"/>
                        <a:ext cx="6548437" cy="143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71800" y="5445224"/>
                <a:ext cx="4536504" cy="1249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7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7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func>
                          <m:funcPr>
                            <m:ctrlPr>
                              <a:rPr lang="en-US" sz="720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72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720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7200" b="0" i="1" smtClean="0">
                                    <a:latin typeface="Cambria Math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7200" b="0" i="1" smtClean="0">
                                <a:latin typeface="Cambria Math"/>
                              </a:rPr>
                              <m:t>𝑏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sz="7200" dirty="0" smtClean="0"/>
                  <a:t>=</a:t>
                </a:r>
                <a:r>
                  <a:rPr lang="en-US" sz="7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ru-RU" sz="7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5445224"/>
                <a:ext cx="4536504" cy="1249637"/>
              </a:xfrm>
              <a:prstGeom prst="rect">
                <a:avLst/>
              </a:prstGeom>
              <a:blipFill rotWithShape="1">
                <a:blip r:embed="rId9"/>
                <a:stretch>
                  <a:fillRect t="-15122" b="-395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CA6B38-0F7C-4BED-80A5-DABF6358A858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763688" y="381111"/>
            <a:ext cx="4571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556792"/>
            <a:ext cx="38393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eaLnBrk="0" hangingPunct="0">
              <a:spcAft>
                <a:spcPts val="0"/>
              </a:spcAft>
              <a:buFont typeface="+mj-lt"/>
              <a:buAutoNum type="arabicParenR"/>
            </a:pP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log</a:t>
            </a:r>
            <a:r>
              <a:rPr lang="ru-RU" sz="3600" baseline="-25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(7 - 8х</a:t>
            </a:r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)=2</a:t>
            </a:r>
            <a:endParaRPr lang="ru-RU" sz="3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08520" y="2175315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</a:rPr>
              <a:t>2) log</a:t>
            </a:r>
            <a:r>
              <a:rPr lang="ru-RU" sz="3600" baseline="-25000" dirty="0" smtClean="0">
                <a:latin typeface="Times New Roman"/>
                <a:ea typeface="Times New Roman"/>
              </a:rPr>
              <a:t>16</a:t>
            </a:r>
            <a:r>
              <a:rPr lang="ru-RU" sz="3600" dirty="0" smtClean="0">
                <a:latin typeface="Times New Roman"/>
                <a:ea typeface="Times New Roman"/>
              </a:rPr>
              <a:t> </a:t>
            </a:r>
            <a:r>
              <a:rPr lang="ru-RU" sz="3600" dirty="0">
                <a:latin typeface="Times New Roman"/>
                <a:ea typeface="Times New Roman"/>
              </a:rPr>
              <a:t>х + log</a:t>
            </a:r>
            <a:r>
              <a:rPr lang="ru-RU" sz="3600" baseline="-25000" dirty="0">
                <a:latin typeface="Times New Roman"/>
                <a:ea typeface="Times New Roman"/>
              </a:rPr>
              <a:t>4</a:t>
            </a:r>
            <a:r>
              <a:rPr lang="ru-RU" sz="3600" dirty="0">
                <a:latin typeface="Times New Roman"/>
                <a:ea typeface="Times New Roman"/>
              </a:rPr>
              <a:t> х + log</a:t>
            </a:r>
            <a:r>
              <a:rPr lang="ru-RU" sz="3600" baseline="-25000" dirty="0">
                <a:latin typeface="Times New Roman"/>
                <a:ea typeface="Times New Roman"/>
              </a:rPr>
              <a:t>2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smtClean="0">
                <a:latin typeface="Times New Roman"/>
                <a:ea typeface="Times New Roman"/>
              </a:rPr>
              <a:t>х=7</a:t>
            </a:r>
            <a:endParaRPr lang="ru-RU" sz="3600" dirty="0">
              <a:effectLst/>
              <a:latin typeface="Times New Roman"/>
              <a:ea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5576" y="2852936"/>
                <a:ext cx="4486628" cy="65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0" i="1" smtClean="0">
                        <a:latin typeface="Cambria Math"/>
                      </a:rPr>
                      <m:t>3) </m:t>
                    </m:r>
                    <m:r>
                      <a:rPr lang="en-US" sz="3600" b="0" i="1" smtClean="0">
                        <a:latin typeface="Cambria Math"/>
                      </a:rPr>
                      <m:t>1−</m:t>
                    </m:r>
                    <m:rad>
                      <m:radPr>
                        <m:degHide m:val="on"/>
                        <m:ctrlPr>
                          <a:rPr lang="ru-RU" sz="36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ru-RU" sz="3600" b="0" i="1" smtClean="0">
                            <a:latin typeface="Cambria Math"/>
                          </a:rPr>
                          <m:t>х</m:t>
                        </m:r>
                      </m:e>
                    </m:rad>
                  </m:oMath>
                </a14:m>
                <a:r>
                  <a:rPr lang="ru-RU" sz="3600" dirty="0" smtClean="0"/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ru-RU" sz="3600" b="0" i="1" smtClean="0">
                            <a:latin typeface="Cambria Math"/>
                          </a:rPr>
                          <m:t>х</m:t>
                        </m:r>
                      </m:e>
                    </m:func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852936"/>
                <a:ext cx="4486628" cy="652486"/>
              </a:xfrm>
              <a:prstGeom prst="rect">
                <a:avLst/>
              </a:prstGeom>
              <a:blipFill rotWithShape="1">
                <a:blip r:embed="rId2"/>
                <a:stretch>
                  <a:fillRect t="-13084" b="-34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755576" y="357301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latin typeface="Times New Roman"/>
              </a:rPr>
              <a:t>4) log</a:t>
            </a:r>
            <a:r>
              <a:rPr lang="ru-RU" sz="3600" baseline="-25000" dirty="0" smtClean="0">
                <a:solidFill>
                  <a:srgbClr val="000000"/>
                </a:solidFill>
                <a:latin typeface="Times New Roman"/>
              </a:rPr>
              <a:t>6</a:t>
            </a:r>
            <a:r>
              <a:rPr lang="ru-RU" sz="3600" baseline="30000" dirty="0" smtClean="0">
                <a:solidFill>
                  <a:srgbClr val="000000"/>
                </a:solidFill>
                <a:latin typeface="Times New Roman"/>
              </a:rPr>
              <a:t>2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/>
              </a:rPr>
              <a:t>х  + log</a:t>
            </a:r>
            <a:r>
              <a:rPr lang="ru-RU" sz="3600" baseline="-25000" dirty="0">
                <a:solidFill>
                  <a:srgbClr val="000000"/>
                </a:solidFill>
                <a:latin typeface="Times New Roman"/>
              </a:rPr>
              <a:t>6</a:t>
            </a:r>
            <a:r>
              <a:rPr lang="ru-RU" sz="3600" dirty="0">
                <a:solidFill>
                  <a:srgbClr val="000000"/>
                </a:solidFill>
                <a:latin typeface="Times New Roman"/>
              </a:rPr>
              <a:t> х  +14 = (√16 – х</a:t>
            </a:r>
            <a:r>
              <a:rPr lang="ru-RU" sz="36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ru-RU" sz="3600" dirty="0">
                <a:solidFill>
                  <a:srgbClr val="000000"/>
                </a:solidFill>
                <a:latin typeface="Times New Roman"/>
              </a:rPr>
              <a:t>)</a:t>
            </a:r>
            <a:r>
              <a:rPr lang="ru-RU" sz="3600" baseline="30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ru-RU" sz="3600" dirty="0">
                <a:solidFill>
                  <a:srgbClr val="000000"/>
                </a:solidFill>
                <a:latin typeface="Times New Roman"/>
              </a:rPr>
              <a:t> +х</a:t>
            </a:r>
            <a:r>
              <a:rPr lang="ru-RU" sz="3600" baseline="30000" dirty="0">
                <a:solidFill>
                  <a:srgbClr val="000000"/>
                </a:solidFill>
                <a:latin typeface="Times New Roman"/>
              </a:rPr>
              <a:t>2</a:t>
            </a:r>
            <a:endParaRPr lang="ru-RU" sz="3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084168" y="3645024"/>
            <a:ext cx="12241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55576" y="4219347"/>
                <a:ext cx="7128792" cy="721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0" i="1" smtClean="0">
                            <a:latin typeface="Cambria Math"/>
                          </a:rPr>
                          <m:t>5)2</m:t>
                        </m:r>
                      </m:e>
                      <m:sup>
                        <m:func>
                          <m:func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sSup>
                              <m:sSup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7</m:t>
                                </m:r>
                              </m:e>
                              <m:sup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х</m:t>
                                </m:r>
                              </m:sup>
                            </m:sSup>
                          </m:e>
                        </m:func>
                      </m:sup>
                    </m:sSup>
                  </m:oMath>
                </a14:m>
                <a:r>
                  <a:rPr lang="ru-RU" sz="36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func>
                          <m:func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ru-RU" sz="3600" b="0" i="1" smtClean="0">
                                <a:latin typeface="Cambria Math"/>
                              </a:rPr>
                              <m:t>(6+</m:t>
                            </m:r>
                            <m:sSup>
                              <m:sSupPr>
                                <m:ctrlPr>
                                  <a:rPr lang="ru-RU" sz="36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7</m:t>
                                </m:r>
                              </m:e>
                              <m:sup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х−1</m:t>
                                </m:r>
                              </m:sup>
                            </m:sSup>
                            <m:r>
                              <a:rPr lang="ru-RU" sz="3600" b="0" i="1" smtClean="0">
                                <a:latin typeface="Cambria Math"/>
                              </a:rPr>
                              <m:t>)</m:t>
                            </m:r>
                          </m:e>
                        </m:func>
                      </m:sup>
                    </m:sSup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219347"/>
                <a:ext cx="7128792" cy="721159"/>
              </a:xfrm>
              <a:prstGeom prst="rect">
                <a:avLst/>
              </a:prstGeom>
              <a:blipFill rotWithShape="1">
                <a:blip r:embed="rId3"/>
                <a:stretch>
                  <a:fillRect t="-2542" b="-31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755576" y="4970385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3600" baseline="-30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(2х+1</a:t>
            </a: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)∙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3600" baseline="-30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=2 </a:t>
            </a:r>
            <a:r>
              <a:rPr lang="en-US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3600" baseline="-30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(2х+1</a:t>
            </a:r>
            <a:r>
              <a:rPr lang="ru-RU" sz="3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3848" y="980728"/>
            <a:ext cx="14109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§1-5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569711" y="5738740"/>
                <a:ext cx="3330399" cy="722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  </a:t>
                </a:r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0" i="1" smtClean="0">
                            <a:latin typeface="Cambria Math"/>
                          </a:rPr>
                          <m:t>х</m:t>
                        </m:r>
                      </m:e>
                      <m:sup>
                        <m:func>
                          <m:func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5</m:t>
                                </m:r>
                              </m:sub>
                            </m:sSub>
                          </m:fName>
                          <m:e>
                            <m:sSup>
                              <m:sSup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6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func>
                      </m:sup>
                    </m:sSup>
                  </m:oMath>
                </a14:m>
                <a:r>
                  <a:rPr lang="ru-RU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5х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711" y="5738740"/>
                <a:ext cx="3330399" cy="722377"/>
              </a:xfrm>
              <a:prstGeom prst="rect">
                <a:avLst/>
              </a:prstGeom>
              <a:blipFill rotWithShape="1">
                <a:blip r:embed="rId4"/>
                <a:stretch>
                  <a:fillRect t="-2521" r="-1648" b="-30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10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Свойства логарифмов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1476375" y="4076700"/>
          <a:ext cx="6400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Формула" r:id="rId3" imgW="1459866" imgH="253890" progId="Equation.3">
                  <p:embed/>
                </p:oleObj>
              </mc:Choice>
              <mc:Fallback>
                <p:oleObj name="Формула" r:id="rId3" imgW="1459866" imgH="25389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076700"/>
                        <a:ext cx="64008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1547813" y="5157788"/>
          <a:ext cx="6324600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1218671" imgH="241195" progId="Equation.3">
                  <p:embed/>
                </p:oleObj>
              </mc:Choice>
              <mc:Fallback>
                <p:oleObj name="Equation" r:id="rId5" imgW="1218671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57788"/>
                        <a:ext cx="6324600" cy="1200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2392363" y="3376613"/>
            <a:ext cx="513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2268538" y="1484313"/>
            <a:ext cx="5060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log </a:t>
            </a:r>
            <a:r>
              <a:rPr lang="en-US" sz="5400" b="1" i="1" baseline="-2500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1 = 0</a:t>
            </a:r>
            <a:endParaRPr lang="ru-RU" sz="5400" b="1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214563" y="2357438"/>
            <a:ext cx="50403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log </a:t>
            </a:r>
            <a:r>
              <a:rPr lang="en-US" sz="5400" b="1" i="1" baseline="-2500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a = 1</a:t>
            </a:r>
            <a:endParaRPr lang="ru-RU" sz="5400" b="1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1116013" y="3213100"/>
            <a:ext cx="80279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5400" b="1" i="1" baseline="-2500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(x y)= log</a:t>
            </a:r>
            <a:r>
              <a:rPr lang="en-US" sz="5400" b="1" i="1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 x + log</a:t>
            </a:r>
            <a:r>
              <a:rPr lang="en-US" sz="5400" b="1" i="1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5400" b="1" i="1">
                <a:latin typeface="Times New Roman" pitchFamily="18" charset="0"/>
                <a:cs typeface="Times New Roman" pitchFamily="18" charset="0"/>
              </a:rPr>
              <a:t>y</a:t>
            </a:r>
            <a:endParaRPr lang="ru-RU" sz="5400" b="1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AB2D1-0EFE-4187-A5DE-EF23476F8B0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8" grpId="0"/>
      <p:bldP spid="21520" grpId="0"/>
      <p:bldP spid="215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915400" cy="914400"/>
          </a:xfrm>
        </p:spPr>
        <p:txBody>
          <a:bodyPr/>
          <a:lstStyle/>
          <a:p>
            <a:pPr>
              <a:defRPr/>
            </a:pPr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Формулы перехода к другому  основанию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500063" y="1357313"/>
          <a:ext cx="6324600" cy="187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800100" imgH="279400" progId="Equation.3">
                  <p:embed/>
                </p:oleObj>
              </mc:Choice>
              <mc:Fallback>
                <p:oleObj name="Equation" r:id="rId3" imgW="800100" imgH="279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357313"/>
                        <a:ext cx="6324600" cy="187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Grp="1" noChangeAspect="1"/>
          </p:cNvGraphicFramePr>
          <p:nvPr>
            <p:ph type="body" idx="1"/>
          </p:nvPr>
        </p:nvGraphicFramePr>
        <p:xfrm>
          <a:off x="4071938" y="3000375"/>
          <a:ext cx="381000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812447" imgH="253890" progId="Equation.3">
                  <p:embed/>
                </p:oleObj>
              </mc:Choice>
              <mc:Fallback>
                <p:oleObj name="Equation" r:id="rId5" imgW="812447" imgH="25389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000375"/>
                        <a:ext cx="3810000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28625" y="4071938"/>
          <a:ext cx="5068888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7" imgW="1079032" imgH="241195" progId="Equation.3">
                  <p:embed/>
                </p:oleObj>
              </mc:Choice>
              <mc:Fallback>
                <p:oleObj name="Формула" r:id="rId7" imgW="1079032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4071938"/>
                        <a:ext cx="5068888" cy="1125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3429000" y="5072063"/>
          <a:ext cx="4829175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9" imgW="1028254" imgH="266584" progId="Equation.3">
                  <p:embed/>
                </p:oleObj>
              </mc:Choice>
              <mc:Fallback>
                <p:oleObj name="Equation" r:id="rId9" imgW="1028254" imgH="26658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072063"/>
                        <a:ext cx="4829175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D5DC6-A54D-4148-AD8A-D8785EB1700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7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Вычислите:</a:t>
            </a: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286000" y="2362200"/>
          <a:ext cx="7075488" cy="322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4" imgW="469696" imgH="215806" progId="Equation.3">
                  <p:embed/>
                </p:oleObj>
              </mc:Choice>
              <mc:Fallback>
                <p:oleObj name="Equation" r:id="rId4" imgW="469696" imgH="21580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7075488" cy="322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295400" y="2209800"/>
          <a:ext cx="78486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6" imgW="520474" imgH="253890" progId="Equation.3">
                  <p:embed/>
                </p:oleObj>
              </mc:Choice>
              <mc:Fallback>
                <p:oleObj name="Equation" r:id="rId6" imgW="520474" imgH="25389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09800"/>
                        <a:ext cx="7848600" cy="365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030093"/>
              </p:ext>
            </p:extLst>
          </p:nvPr>
        </p:nvGraphicFramePr>
        <p:xfrm>
          <a:off x="683568" y="1955252"/>
          <a:ext cx="7488832" cy="3106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Формула" r:id="rId8" imgW="507960" imgH="228600" progId="Equation.3">
                  <p:embed/>
                </p:oleObj>
              </mc:Choice>
              <mc:Fallback>
                <p:oleObj name="Формула" r:id="rId8" imgW="50796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955252"/>
                        <a:ext cx="7488832" cy="31060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967049"/>
              </p:ext>
            </p:extLst>
          </p:nvPr>
        </p:nvGraphicFramePr>
        <p:xfrm>
          <a:off x="1835696" y="1700808"/>
          <a:ext cx="64770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0" imgW="698197" imgH="393529" progId="Equation.3">
                  <p:embed/>
                </p:oleObj>
              </mc:Choice>
              <mc:Fallback>
                <p:oleObj name="Equation" r:id="rId10" imgW="698197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700808"/>
                        <a:ext cx="6477000" cy="350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801681"/>
              </p:ext>
            </p:extLst>
          </p:nvPr>
        </p:nvGraphicFramePr>
        <p:xfrm>
          <a:off x="539552" y="3140968"/>
          <a:ext cx="8077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12" imgW="1028254" imgH="215806" progId="Equation.3">
                  <p:embed/>
                </p:oleObj>
              </mc:Choice>
              <mc:Fallback>
                <p:oleObj name="Equation" r:id="rId12" imgW="1028254" imgH="215806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140968"/>
                        <a:ext cx="8077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944222"/>
              </p:ext>
            </p:extLst>
          </p:nvPr>
        </p:nvGraphicFramePr>
        <p:xfrm>
          <a:off x="827584" y="1844824"/>
          <a:ext cx="81534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Формула" r:id="rId14" imgW="1002960" imgH="228600" progId="Equation.3">
                  <p:embed/>
                </p:oleObj>
              </mc:Choice>
              <mc:Fallback>
                <p:oleObj name="Формула" r:id="rId14" imgW="100296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844824"/>
                        <a:ext cx="8153400" cy="190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324626"/>
              </p:ext>
            </p:extLst>
          </p:nvPr>
        </p:nvGraphicFramePr>
        <p:xfrm>
          <a:off x="1907704" y="2060848"/>
          <a:ext cx="6559550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6" imgW="838200" imgH="228600" progId="Equation.3">
                  <p:embed/>
                </p:oleObj>
              </mc:Choice>
              <mc:Fallback>
                <p:oleObj name="Equation" r:id="rId16" imgW="8382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060848"/>
                        <a:ext cx="6559550" cy="197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077220"/>
              </p:ext>
            </p:extLst>
          </p:nvPr>
        </p:nvGraphicFramePr>
        <p:xfrm>
          <a:off x="2555776" y="1556792"/>
          <a:ext cx="5283200" cy="322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Формула" r:id="rId18" imgW="330120" imgH="203040" progId="Equation.3">
                  <p:embed/>
                </p:oleObj>
              </mc:Choice>
              <mc:Fallback>
                <p:oleObj name="Формула" r:id="rId18" imgW="330120" imgH="2030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556792"/>
                        <a:ext cx="5283200" cy="322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304063"/>
              </p:ext>
            </p:extLst>
          </p:nvPr>
        </p:nvGraphicFramePr>
        <p:xfrm>
          <a:off x="1691680" y="3429000"/>
          <a:ext cx="6180138" cy="228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Формула" r:id="rId20" imgW="545760" imgH="203040" progId="Equation.3">
                  <p:embed/>
                </p:oleObj>
              </mc:Choice>
              <mc:Fallback>
                <p:oleObj name="Формула" r:id="rId20" imgW="545760" imgH="20304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6180138" cy="228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943176"/>
              </p:ext>
            </p:extLst>
          </p:nvPr>
        </p:nvGraphicFramePr>
        <p:xfrm>
          <a:off x="1835696" y="4437112"/>
          <a:ext cx="3792538" cy="235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Формула" r:id="rId22" imgW="304560" imgH="190440" progId="Equation.3">
                  <p:embed/>
                </p:oleObj>
              </mc:Choice>
              <mc:Fallback>
                <p:oleObj name="Формула" r:id="rId22" imgW="304560" imgH="1904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437112"/>
                        <a:ext cx="3792538" cy="2354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AF2487-E18D-42F2-A62D-AA640DD365F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6"/>
          <p:cNvSpPr>
            <a:spLocks noGrp="1" noChangeArrowheads="1"/>
          </p:cNvSpPr>
          <p:nvPr>
            <p:ph type="title"/>
          </p:nvPr>
        </p:nvSpPr>
        <p:spPr>
          <a:xfrm>
            <a:off x="285720" y="500042"/>
            <a:ext cx="6096000" cy="838200"/>
          </a:xfrm>
        </p:spPr>
        <p:txBody>
          <a:bodyPr/>
          <a:lstStyle/>
          <a:p>
            <a:pPr>
              <a:defRPr/>
            </a:pPr>
            <a:r>
              <a:rPr lang="ru-RU" sz="8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Сравните</a:t>
            </a:r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14400" y="1981200"/>
          <a:ext cx="82296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850531" imgH="266584" progId="Equation.3">
                  <p:embed/>
                </p:oleObj>
              </mc:Choice>
              <mc:Fallback>
                <p:oleObj name="Equation" r:id="rId3" imgW="850531" imgH="26658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81200"/>
                        <a:ext cx="8229600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143000" y="2306638"/>
          <a:ext cx="7853363" cy="200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990170" imgH="253890" progId="Equation.3">
                  <p:embed/>
                </p:oleObj>
              </mc:Choice>
              <mc:Fallback>
                <p:oleObj name="Equation" r:id="rId5" imgW="990170" imgH="25389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06638"/>
                        <a:ext cx="7853363" cy="200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2B3BB-C55D-48C8-88AC-5B9EA4C8EF5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92DC1-41DD-4CE8-AC59-BA484B58286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285720" y="642918"/>
            <a:ext cx="8358246" cy="838200"/>
          </a:xfrm>
        </p:spPr>
        <p:txBody>
          <a:bodyPr/>
          <a:lstStyle/>
          <a:p>
            <a:pPr>
              <a:defRPr/>
            </a:pP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Определите знак числа:</a:t>
            </a:r>
          </a:p>
        </p:txBody>
      </p:sp>
      <p:graphicFrame>
        <p:nvGraphicFramePr>
          <p:cNvPr id="22539" name="Object 12"/>
          <p:cNvGraphicFramePr>
            <a:graphicFrameLocks noChangeAspect="1"/>
          </p:cNvGraphicFramePr>
          <p:nvPr/>
        </p:nvGraphicFramePr>
        <p:xfrm>
          <a:off x="1143000" y="2286000"/>
          <a:ext cx="6572250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3" imgW="927000" imgH="393480" progId="Equation.3">
                  <p:embed/>
                </p:oleObj>
              </mc:Choice>
              <mc:Fallback>
                <p:oleObj name="Формула" r:id="rId3" imgW="92700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6572250" cy="263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7772400" cy="14700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Основные методы решения логарифмических уравнений</a:t>
            </a:r>
            <a:br>
              <a:rPr lang="ru-RU" sz="6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66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48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1.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Использование определения логарифма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85750" y="2143125"/>
            <a:ext cx="8286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36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og</a:t>
            </a:r>
            <a:r>
              <a:rPr lang="ru-RU" sz="3600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 128= х        log</a:t>
            </a:r>
            <a:r>
              <a:rPr lang="ru-RU" sz="3600" baseline="-3000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 27= 3</a:t>
            </a:r>
            <a:endParaRPr lang="ru-RU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57188" y="3727281"/>
            <a:ext cx="771525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4000" b="1" i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Решим </a:t>
            </a:r>
            <a:r>
              <a:rPr lang="ru-RU" sz="4000" b="1" i="1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sz="4000" b="1" i="1" dirty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уравнения:</a:t>
            </a:r>
            <a:endParaRPr lang="ru-RU" sz="2000" b="1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4800" baseline="-30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(3х-1)=2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07896-5316-4D01-974E-5306CB7A4871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22539" name="Object 12"/>
          <p:cNvGraphicFramePr>
            <a:graphicFrameLocks noChangeAspect="1"/>
          </p:cNvGraphicFramePr>
          <p:nvPr/>
        </p:nvGraphicFramePr>
        <p:xfrm>
          <a:off x="5929313" y="1857375"/>
          <a:ext cx="2297112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Формула" r:id="rId3" imgW="698400" imgH="393480" progId="Equation.3">
                  <p:embed/>
                </p:oleObj>
              </mc:Choice>
              <mc:Fallback>
                <p:oleObj name="Формула" r:id="rId3" imgW="69840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1857375"/>
                        <a:ext cx="2297112" cy="122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Облако 6"/>
          <p:cNvSpPr/>
          <p:nvPr/>
        </p:nvSpPr>
        <p:spPr>
          <a:xfrm>
            <a:off x="6429375" y="4000500"/>
            <a:ext cx="1500188" cy="928688"/>
          </a:xfrm>
          <a:prstGeom prst="clou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7000875" y="4071938"/>
          <a:ext cx="509588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Формула" r:id="rId5" imgW="228600" imgH="393480" progId="Equation.3">
                  <p:embed/>
                </p:oleObj>
              </mc:Choice>
              <mc:Fallback>
                <p:oleObj name="Формула" r:id="rId5" imgW="2286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4071938"/>
                        <a:ext cx="509588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7" grpId="0" animBg="1"/>
    </p:bldLst>
  </p:timing>
</p:sld>
</file>

<file path=ppt/theme/theme1.xml><?xml version="1.0" encoding="utf-8"?>
<a:theme xmlns:a="http://schemas.openxmlformats.org/drawingml/2006/main" name="математика - 18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- 18</Template>
  <TotalTime>1258</TotalTime>
  <Words>512</Words>
  <Application>Microsoft Office PowerPoint</Application>
  <PresentationFormat>Экран (4:3)</PresentationFormat>
  <Paragraphs>96</Paragraphs>
  <Slides>20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математика - 18</vt:lpstr>
      <vt:lpstr>Формула</vt:lpstr>
      <vt:lpstr>Equation</vt:lpstr>
      <vt:lpstr>   Способы решения логарифмических уравнений</vt:lpstr>
      <vt:lpstr>Определение</vt:lpstr>
      <vt:lpstr>Свойства логарифмов</vt:lpstr>
      <vt:lpstr>Формулы перехода к другому  основанию</vt:lpstr>
      <vt:lpstr>Вычислите:</vt:lpstr>
      <vt:lpstr>Сравните</vt:lpstr>
      <vt:lpstr>Определите знак числа:</vt:lpstr>
      <vt:lpstr>Основные методы решения логарифмических уравнений </vt:lpstr>
      <vt:lpstr>1. Использование определения логарифма</vt:lpstr>
      <vt:lpstr>2. Метод потенцирования</vt:lpstr>
      <vt:lpstr>3. Уравнения, решаемые с помощью применения основного логарифмического тождества </vt:lpstr>
      <vt:lpstr>4. Метод приведения логарифмов к одному и тому же основанию  </vt:lpstr>
      <vt:lpstr>5. Уравнения, решаемые с помощью применения свойств логарифма   </vt:lpstr>
      <vt:lpstr>6. Уравнения, решаемые введением новой переменной  </vt:lpstr>
      <vt:lpstr>7. Уравнения, решаемые с помощью разложения на множители  </vt:lpstr>
      <vt:lpstr>8. Метод логарифмирования</vt:lpstr>
      <vt:lpstr>9. Функционально – графический метод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 методы решения логарифмических уравнений</dc:title>
  <dc:creator>1</dc:creator>
  <cp:lastModifiedBy>RePack by Diakov</cp:lastModifiedBy>
  <cp:revision>68</cp:revision>
  <dcterms:created xsi:type="dcterms:W3CDTF">2012-03-11T16:54:02Z</dcterms:created>
  <dcterms:modified xsi:type="dcterms:W3CDTF">2024-01-28T17:19:20Z</dcterms:modified>
</cp:coreProperties>
</file>