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9" r:id="rId6"/>
    <p:sldId id="258" r:id="rId7"/>
    <p:sldId id="261" r:id="rId8"/>
    <p:sldId id="260" r:id="rId9"/>
    <p:sldId id="262" r:id="rId10"/>
    <p:sldId id="263" r:id="rId11"/>
    <p:sldId id="271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Fifth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53E9AD5-D8C9-49CF-9D86-7011184CDC23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3/17/2024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732C7BC-4838-4E9D-A39A-680D8AE9A8F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D4A5AEC-8959-4DA3-A488-0DB8CD8A7422}" type="datetime">
              <a:rPr lang="en-US" sz="1200" b="0" strike="noStrike" spc="-1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3/17/2024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BF8A717-72F8-4048-90F5-3F42ECC711E8}" type="slidenum">
              <a:rPr lang="en-US" sz="1200" b="0" strike="noStrike" spc="-1">
                <a:solidFill>
                  <a:srgbClr val="FF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Fifth level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00287EB-0EE4-4FDE-8501-588C7A364411}" type="datetime">
              <a:rPr lang="en-US" sz="1200" b="0" strike="noStrike" spc="-1">
                <a:solidFill>
                  <a:srgbClr val="FFFFFF"/>
                </a:solidFill>
                <a:latin typeface="Calibri"/>
              </a:rPr>
              <a:pPr>
                <a:lnSpc>
                  <a:spcPct val="100000"/>
                </a:lnSpc>
              </a:pPr>
              <a:t>3/17/2024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3892CE9-961F-42DC-98C3-E207413F5040}" type="slidenum">
              <a:rPr lang="en-US" sz="1200" b="0" strike="noStrike" spc="-1">
                <a:solidFill>
                  <a:srgbClr val="FFFFFF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-374573" y="254091"/>
            <a:ext cx="9782979" cy="8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500" b="1" strike="noStrike" spc="-1" dirty="0" smtClean="0">
                <a:solidFill>
                  <a:srgbClr val="FFFFFF"/>
                </a:solidFill>
                <a:latin typeface="Caslon Becker No540 Swash [Rus" panose="02010401010101010104" pitchFamily="2" charset="0"/>
              </a:rPr>
              <a:t>«По ступенькам финансовой грамотности»</a:t>
            </a:r>
            <a:endParaRPr lang="en-US" sz="4500" b="1" strike="noStrike" spc="-1" dirty="0">
              <a:latin typeface="Caslon Becker No540 Swash [Rus" panose="02010401010101010104" pitchFamily="2" charset="0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5870460" y="5951945"/>
            <a:ext cx="3412975" cy="553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 dirty="0" smtClean="0">
                <a:solidFill>
                  <a:srgbClr val="0070C0"/>
                </a:solidFill>
                <a:latin typeface="Caslon Becker No540 Swash [Rus" panose="02010401010101010104" pitchFamily="2" charset="0"/>
              </a:rPr>
              <a:t>Учитель-дефектолог</a:t>
            </a: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2400" b="1" spc="-1" dirty="0" err="1" smtClean="0">
                <a:solidFill>
                  <a:srgbClr val="0070C0"/>
                </a:solidFill>
                <a:latin typeface="Caslon Becker No540 Swash [Rus" panose="02010401010101010104" pitchFamily="2" charset="0"/>
              </a:rPr>
              <a:t>Шиянова</a:t>
            </a:r>
            <a:r>
              <a:rPr lang="ru-RU" sz="2400" b="1" spc="-1" dirty="0" smtClean="0">
                <a:solidFill>
                  <a:srgbClr val="0070C0"/>
                </a:solidFill>
                <a:latin typeface="Caslon Becker No540 Swash [Rus" panose="02010401010101010104" pitchFamily="2" charset="0"/>
              </a:rPr>
              <a:t> С. С.</a:t>
            </a:r>
            <a:endParaRPr lang="en-US" sz="2400" b="1" strike="noStrike" spc="-1" dirty="0">
              <a:solidFill>
                <a:srgbClr val="0070C0"/>
              </a:solidFill>
              <a:latin typeface="Caslon Becker No540 Swash [Rus" panose="020104010101010101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79"/>
            <a:ext cx="8229240" cy="1664289"/>
          </a:xfrm>
        </p:spPr>
        <p:txBody>
          <a:bodyPr/>
          <a:lstStyle/>
          <a:p>
            <a:pPr algn="ctr"/>
            <a:r>
              <a:rPr lang="ru-RU" sz="5400" b="1" u="sng" dirty="0" smtClean="0">
                <a:solidFill>
                  <a:schemeClr val="bg1"/>
                </a:solidFill>
                <a:latin typeface="Caslon Becker No540 Swash [Rus" panose="02010401010101010104" pitchFamily="2" charset="0"/>
              </a:rPr>
              <a:t>«Расшифруй и дополни предложение»</a:t>
            </a:r>
            <a:endParaRPr lang="ru-RU" sz="5400" b="1" u="sng" dirty="0">
              <a:solidFill>
                <a:schemeClr val="bg1"/>
              </a:solidFill>
              <a:latin typeface="Caslon Becker No540 Swash [Rus" panose="02010401010101010104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492" y="2448497"/>
            <a:ext cx="1256612" cy="1256612"/>
          </a:xfrm>
          <a:prstGeom prst="rect">
            <a:avLst/>
          </a:prstGeom>
        </p:spPr>
      </p:pic>
      <p:pic>
        <p:nvPicPr>
          <p:cNvPr id="1028" name="Picture 4" descr="https://2.bp.blogspot.com/-9kIGdkyeOq4/WsZRuA1ZASI/AAAAAAAAQYc/zvTM1o9K8uELuIfemhHOh55Gpqgzais0gCEwYBhgL/s1600/%25D0%25BD%25D0%25B0%25D1%2581%25D0%25B5%25D0%25BA%25D0%25BE%25D0%25BC%25D1%258B%25D0%25B5_DoV%2B%252832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91" y="2262194"/>
            <a:ext cx="1828983" cy="168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f2.ppt-online.org/files2/slide/u/UyogzEAux8JO6mkZda5XPsV4n1R0BN9qj3eW2DChY/slide-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64" y="2747753"/>
            <a:ext cx="1278140" cy="9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humbs.dreamstime.com/z/imagen-del-tema-del-granjero-341568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26" y="2240162"/>
            <a:ext cx="1631184" cy="17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096692" y="3736820"/>
            <a:ext cx="330506" cy="2864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671627" y="3728690"/>
            <a:ext cx="330506" cy="2864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246562" y="3728690"/>
            <a:ext cx="330506" cy="2864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skie-stihi.ru/wp-content/uploads/2020/04/e4b636be78a5f1799f1d960b876780f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1" y="540705"/>
            <a:ext cx="2655065" cy="472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ockmaterial.net/wp/wp-content/uploads/img/other_coin01_01-768x7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02" y="1079155"/>
            <a:ext cx="2796944" cy="27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alkulyator-kaloriy.ru/wp-content/uploads/2019/12/%D0%9F%D1%80%D0%BE%D0%B4%D1%83%D0%BA%D1%82%D1%8B-%D1%81-%D0%BD%D0%B8%D0%B7%D0%BA%D0%B8%D0%BC-%D0%B3%D0%BB%D0%B8%D0%BA%D0%B5%D0%BC%D0%B8%D1%87%D0%B5%D1%81%D0%BA%D0%B8%D0%BC-%D0%B8%D0%BD%D0%B4%D0%B5%D0%BA%D1%81%D0%BE%D0%BC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90" y="1216453"/>
            <a:ext cx="3303722" cy="228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924540" y="4579875"/>
            <a:ext cx="330506" cy="2864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54572" y="4557576"/>
            <a:ext cx="330506" cy="2864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59479" y="4557576"/>
            <a:ext cx="330506" cy="2864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u="sng" dirty="0" smtClean="0">
                <a:solidFill>
                  <a:schemeClr val="bg1"/>
                </a:solidFill>
              </a:rPr>
              <a:t>ВНИМАНИЕ! ЗАДАНИЕ!</a:t>
            </a:r>
          </a:p>
          <a:p>
            <a:pPr marL="0" indent="0" algn="ctr"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Разделитесь на две команды и придумайте предложение с помощью мнемотехники.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2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80"/>
            <a:ext cx="8686440" cy="1142640"/>
          </a:xfrm>
        </p:spPr>
        <p:txBody>
          <a:bodyPr/>
          <a:lstStyle/>
          <a:p>
            <a:pPr algn="ctr"/>
            <a:r>
              <a:rPr lang="ru-RU" sz="4800" b="1" u="sng" dirty="0" smtClean="0">
                <a:solidFill>
                  <a:schemeClr val="bg1"/>
                </a:solidFill>
                <a:latin typeface="Caslon Becker No540 Swash [Rus" panose="02010401010101010104" pitchFamily="2" charset="0"/>
              </a:rPr>
              <a:t>«Что лежит в чёрном ящике?»</a:t>
            </a:r>
            <a:endParaRPr lang="ru-RU" sz="4800" b="1" u="sng" dirty="0">
              <a:solidFill>
                <a:schemeClr val="bg1"/>
              </a:solidFill>
              <a:latin typeface="Caslon Becker No540 Swash [Rus" panose="020104010101010101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078332"/>
            <a:ext cx="8229240" cy="2446126"/>
          </a:xfrm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>
                <a:solidFill>
                  <a:schemeClr val="bg1"/>
                </a:solidFill>
              </a:rPr>
              <a:t>Цель: </a:t>
            </a:r>
            <a:r>
              <a:rPr lang="ru-RU" sz="3200" dirty="0" smtClean="0">
                <a:solidFill>
                  <a:schemeClr val="bg1"/>
                </a:solidFill>
              </a:rPr>
              <a:t>формирование через сюжетно-дидактическую игру экономическое мышление</a:t>
            </a:r>
            <a:r>
              <a:rPr lang="en-US" sz="3200" dirty="0" smtClean="0">
                <a:solidFill>
                  <a:schemeClr val="bg1"/>
                </a:solidFill>
              </a:rPr>
              <a:t>;</a:t>
            </a:r>
            <a:r>
              <a:rPr lang="ru-RU" sz="3200" dirty="0" smtClean="0">
                <a:solidFill>
                  <a:schemeClr val="bg1"/>
                </a:solidFill>
              </a:rPr>
              <a:t> развитие способностей совместно развертывать игру, активизация использования в речи детей терминов «товар», «банк», «бизнес» и т.д., воспитание культуры речевого общения.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>
          <a:xfrm>
            <a:off x="611436" y="329764"/>
            <a:ext cx="8229240" cy="529776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Ход игры: </a:t>
            </a:r>
            <a:r>
              <a:rPr lang="ru-RU" dirty="0" smtClean="0">
                <a:solidFill>
                  <a:schemeClr val="bg1"/>
                </a:solidFill>
              </a:rPr>
              <a:t>Педагог предлагает детям выбрать команду из 6 человек, которые будут играть за игровым столом. На игровом поле расположены сектора. Предлагаются правила игры: крутишь барабан, стрелка указывает на вопрос. Ведущий задает команде вопрос, команда обсуждает его. Если ответ неправильный, или его нет, вопрос переходит к зрителям. За каждый правильный ответ команда или зритель получает фишку.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453" y="2180598"/>
            <a:ext cx="8229240" cy="114264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aslon Becker No540 Swash [Rus" panose="02010401010101010104" pitchFamily="2" charset="0"/>
              </a:rPr>
              <a:t>Спасибо за внимание!!!</a:t>
            </a:r>
            <a:endParaRPr lang="ru-RU" sz="5400" b="1" dirty="0">
              <a:solidFill>
                <a:schemeClr val="bg1"/>
              </a:solidFill>
              <a:latin typeface="Caslon Becker No540 Swash [Rus" panose="020104010101010101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143000" y="1320840"/>
            <a:ext cx="7009920" cy="416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just">
              <a:lnSpc>
                <a:spcPct val="160000"/>
              </a:lnSpc>
              <a:spcBef>
                <a:spcPts val="281"/>
              </a:spcBef>
            </a:pPr>
            <a:endParaRPr lang="en-US" sz="3200" b="0" strike="noStrike" spc="-1">
              <a:latin typeface="Arial"/>
            </a:endParaRPr>
          </a:p>
          <a:p>
            <a:pPr algn="just">
              <a:lnSpc>
                <a:spcPct val="160000"/>
              </a:lnSpc>
              <a:spcBef>
                <a:spcPts val="281"/>
              </a:spcBef>
            </a:pPr>
            <a:endParaRPr lang="en-US" sz="3200" b="0" strike="noStrike" spc="-1">
              <a:latin typeface="Arial"/>
            </a:endParaRPr>
          </a:p>
          <a:p>
            <a:pPr algn="just">
              <a:lnSpc>
                <a:spcPct val="160000"/>
              </a:lnSpc>
              <a:spcBef>
                <a:spcPts val="281"/>
              </a:spcBef>
            </a:pPr>
            <a:endParaRPr lang="en-US" sz="3200" b="0" strike="noStrike" spc="-1">
              <a:latin typeface="Arial"/>
            </a:endParaRPr>
          </a:p>
          <a:p>
            <a:pPr algn="just">
              <a:lnSpc>
                <a:spcPct val="160000"/>
              </a:lnSpc>
              <a:spcBef>
                <a:spcPts val="281"/>
              </a:spcBef>
            </a:pPr>
            <a:endParaRPr lang="en-US" sz="3200" b="0" strike="noStrike" spc="-1">
              <a:latin typeface="Arial"/>
            </a:endParaRPr>
          </a:p>
          <a:p>
            <a:pPr algn="just">
              <a:lnSpc>
                <a:spcPct val="160000"/>
              </a:lnSpc>
              <a:spcBef>
                <a:spcPts val="281"/>
              </a:spcBef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98304" y="88135"/>
            <a:ext cx="8824509" cy="494657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spc="-1" dirty="0" smtClean="0">
                <a:solidFill>
                  <a:srgbClr val="FFFFFF"/>
                </a:solidFill>
                <a:latin typeface="Calibri"/>
                <a:ea typeface="굴림"/>
              </a:rPr>
              <a:t>Чтоб не стало дитя, лишь беспомощным р</a:t>
            </a:r>
            <a:r>
              <a:rPr lang="ru-RU" sz="3200" b="0" strike="noStrike" spc="-1" dirty="0" smtClean="0">
                <a:solidFill>
                  <a:srgbClr val="FFFFFF"/>
                </a:solidFill>
                <a:latin typeface="Calibri"/>
                <a:ea typeface="굴림"/>
              </a:rPr>
              <a:t>том - </a:t>
            </a:r>
          </a:p>
          <a:p>
            <a:pPr algn="ctr">
              <a:lnSpc>
                <a:spcPct val="100000"/>
              </a:lnSpc>
            </a:pPr>
            <a:r>
              <a:rPr lang="ru-RU" sz="3200" spc="-1" dirty="0" smtClean="0">
                <a:solidFill>
                  <a:srgbClr val="FFFFFF"/>
                </a:solidFill>
                <a:latin typeface="Calibri"/>
                <a:ea typeface="굴림"/>
              </a:rPr>
              <a:t>Приучай его с детства заниматься трудом,</a:t>
            </a:r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FFFFFF"/>
                </a:solidFill>
                <a:latin typeface="Calibri"/>
                <a:ea typeface="굴림"/>
              </a:rPr>
              <a:t>Чем он раньше познает, как хлеб достаётся – </a:t>
            </a:r>
          </a:p>
          <a:p>
            <a:pPr algn="ctr">
              <a:lnSpc>
                <a:spcPct val="100000"/>
              </a:lnSpc>
            </a:pPr>
            <a:r>
              <a:rPr lang="ru-RU" sz="3200" spc="-1" dirty="0" smtClean="0">
                <a:solidFill>
                  <a:srgbClr val="FFFFFF"/>
                </a:solidFill>
                <a:latin typeface="Calibri"/>
                <a:ea typeface="굴림"/>
              </a:rPr>
              <a:t>Тем легче ему будет в жизни потом!..</a:t>
            </a: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881130" y="243169"/>
            <a:ext cx="6552720" cy="715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5400" b="1" u="sng" spc="-1" dirty="0" smtClean="0">
                <a:latin typeface="Caslon Becker No540 Swash [Rus" panose="02010401010101010104" pitchFamily="2" charset="0"/>
              </a:rPr>
              <a:t>«За покупками»</a:t>
            </a:r>
            <a:endParaRPr lang="en-US" sz="5400" b="1" u="sng" strike="noStrike" spc="-1" dirty="0">
              <a:latin typeface="Caslon Becker No540 Swash [Rus" panose="02010401010101010104" pitchFamily="2" charset="0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2219898" y="1425728"/>
            <a:ext cx="6692747" cy="41377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ru-RU" sz="2400" b="1" spc="-1" dirty="0" smtClean="0">
                <a:solidFill>
                  <a:srgbClr val="0070C0"/>
                </a:solidFill>
                <a:latin typeface="Calibri"/>
              </a:rPr>
              <a:t>Цель:</a:t>
            </a:r>
            <a:r>
              <a:rPr lang="ru-RU" sz="2400" spc="-1" dirty="0" smtClean="0">
                <a:solidFill>
                  <a:srgbClr val="0070C0"/>
                </a:solidFill>
                <a:latin typeface="Calibri"/>
              </a:rPr>
              <a:t> формирование навыков деления слова на слоги и соотношение с определенной купюрой.</a:t>
            </a:r>
            <a:endParaRPr lang="ru-RU" sz="2400" spc="-1" dirty="0">
              <a:solidFill>
                <a:srgbClr val="0070C0"/>
              </a:solid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808080"/>
              </a:buClr>
            </a:pPr>
            <a:endParaRPr lang="ru-RU" sz="2400" b="0" strike="noStrike" spc="-1" dirty="0" smtClean="0">
              <a:solidFill>
                <a:srgbClr val="0070C0"/>
              </a:solid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ru-RU" sz="2400" b="1" spc="-1" dirty="0" smtClean="0">
                <a:solidFill>
                  <a:srgbClr val="0070C0"/>
                </a:solidFill>
                <a:latin typeface="Calibri"/>
              </a:rPr>
              <a:t>Ход игры: </a:t>
            </a:r>
            <a:r>
              <a:rPr lang="ru-RU" sz="2400" spc="-1" dirty="0">
                <a:solidFill>
                  <a:srgbClr val="0070C0"/>
                </a:solidFill>
                <a:latin typeface="Calibri"/>
              </a:rPr>
              <a:t>д</a:t>
            </a:r>
            <a:r>
              <a:rPr lang="ru-RU" sz="2400" b="0" strike="noStrike" spc="-1" dirty="0" smtClean="0">
                <a:solidFill>
                  <a:srgbClr val="0070C0"/>
                </a:solidFill>
                <a:latin typeface="Calibri"/>
              </a:rPr>
              <a:t>етям раздаются  «монеты» номиналом 1, 2 и 5 рублей. У педагога на столе разложены картинки с изображениями «товара».  Ребёнок может купить только тот товар,  в названии которого столько слогов, сколько денег у него в кошельке. Нужно подойти к столу и проговорить выбранное слово по слогам, показав свою монету. Если играющий не допустил ошибки, у него берутся деньги и выдается покупка</a:t>
            </a:r>
            <a:r>
              <a:rPr lang="en-US" sz="2400" b="0" strike="noStrike" spc="-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0" strike="noStrike" spc="-1" dirty="0" smtClean="0">
                <a:solidFill>
                  <a:srgbClr val="0070C0"/>
                </a:solidFill>
                <a:latin typeface="Calibri"/>
              </a:rPr>
              <a:t>. Выигрывает тот, у кого оказалось больше картинок.</a:t>
            </a:r>
            <a:endParaRPr lang="en-US" sz="2400" b="0" strike="noStrike" spc="-1" dirty="0">
              <a:solidFill>
                <a:srgbClr val="0070C0"/>
              </a:solid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en-US" sz="24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endParaRPr lang="en-US" sz="2400" b="0" strike="noStrike" spc="-1" dirty="0">
              <a:solidFill>
                <a:srgbClr val="0070C0"/>
              </a:solid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en-US" sz="24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endParaRPr lang="en-US" sz="2400" b="0" strike="noStrike" spc="-1" dirty="0">
              <a:solidFill>
                <a:srgbClr val="0070C0"/>
              </a:solid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en-US" sz="24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endParaRPr lang="en-US" sz="2400" b="0" strike="noStrike" spc="-1" dirty="0">
              <a:solidFill>
                <a:srgbClr val="0070C0"/>
              </a:solid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en-US" sz="24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endParaRPr lang="en-US" sz="2400" b="0" strike="noStrike" spc="-1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23713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276447" y="281087"/>
            <a:ext cx="9144000" cy="715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800" b="1" u="sng" spc="-1" dirty="0" smtClean="0">
                <a:latin typeface="Caslon Becker No540 Swash [Rus" panose="02010401010101010104" pitchFamily="2" charset="0"/>
              </a:rPr>
              <a:t>р</a:t>
            </a:r>
            <a:r>
              <a:rPr lang="ru-RU" sz="4800" b="1" u="sng" strike="noStrike" spc="-1" dirty="0" smtClean="0">
                <a:latin typeface="Caslon Becker No540 Swash [Rus" panose="02010401010101010104" pitchFamily="2" charset="0"/>
              </a:rPr>
              <a:t>ечевая игра «Хочу и надо»</a:t>
            </a:r>
            <a:endParaRPr lang="en-US" sz="4800" b="1" u="sng" strike="noStrike" spc="-1" dirty="0">
              <a:latin typeface="Caslon Becker No540 Swash [Rus" panose="02010401010101010104" pitchFamily="2" charset="0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1961003" y="1216408"/>
            <a:ext cx="6940626" cy="4622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ru-RU" sz="2400" b="1" strike="noStrike" spc="-1" dirty="0" smtClean="0">
                <a:solidFill>
                  <a:srgbClr val="0070C0"/>
                </a:solidFill>
                <a:latin typeface="Calibri"/>
              </a:rPr>
              <a:t>Цель: </a:t>
            </a:r>
            <a:r>
              <a:rPr lang="ru-RU" sz="2400" b="0" strike="noStrike" spc="-1" dirty="0" smtClean="0">
                <a:solidFill>
                  <a:srgbClr val="0070C0"/>
                </a:solidFill>
                <a:latin typeface="Calibri"/>
              </a:rPr>
              <a:t>формирование умений у детей разделять реальные потребности и свои желания. Развитие связной речи.</a:t>
            </a:r>
          </a:p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ru-RU" sz="2400" b="1" strike="noStrike" spc="-1" dirty="0" smtClean="0">
                <a:solidFill>
                  <a:srgbClr val="0070C0"/>
                </a:solidFill>
                <a:latin typeface="Calibri"/>
              </a:rPr>
              <a:t>Задачи:</a:t>
            </a:r>
          </a:p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ru-RU" sz="2400" b="0" strike="noStrike" spc="-1" dirty="0" smtClean="0">
                <a:solidFill>
                  <a:srgbClr val="0070C0"/>
                </a:solidFill>
                <a:latin typeface="Calibri"/>
              </a:rPr>
              <a:t>1. Закрепление умений определять реальные потребности в приобретении определенных</a:t>
            </a:r>
          </a:p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ru-RU" sz="2400" b="0" strike="noStrike" spc="-1" dirty="0" smtClean="0">
                <a:solidFill>
                  <a:srgbClr val="0070C0"/>
                </a:solidFill>
                <a:latin typeface="Calibri"/>
              </a:rPr>
              <a:t>товаров.</a:t>
            </a:r>
          </a:p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ru-RU" sz="2400" b="0" strike="noStrike" spc="-1" dirty="0" smtClean="0">
                <a:solidFill>
                  <a:srgbClr val="0070C0"/>
                </a:solidFill>
                <a:latin typeface="Calibri"/>
              </a:rPr>
              <a:t>2. </a:t>
            </a:r>
            <a:r>
              <a:rPr lang="ru-RU" sz="2400" spc="-1" dirty="0" smtClean="0">
                <a:solidFill>
                  <a:srgbClr val="0070C0"/>
                </a:solidFill>
                <a:latin typeface="Calibri"/>
              </a:rPr>
              <a:t>Формирование</a:t>
            </a:r>
            <a:r>
              <a:rPr lang="ru-RU" sz="2400" b="0" strike="noStrike" spc="-1" dirty="0" smtClean="0">
                <a:solidFill>
                  <a:srgbClr val="0070C0"/>
                </a:solidFill>
                <a:latin typeface="Calibri"/>
              </a:rPr>
              <a:t> представлений о том, что желание и реальная потребность не совпадают.</a:t>
            </a:r>
          </a:p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ru-RU" sz="2400" b="0" strike="noStrike" spc="-1" dirty="0" smtClean="0">
                <a:solidFill>
                  <a:srgbClr val="0070C0"/>
                </a:solidFill>
                <a:latin typeface="Calibri"/>
              </a:rPr>
              <a:t>3. Дать детям представление о том, что на товары, которые хочется приобрести, но без</a:t>
            </a:r>
          </a:p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ru-RU" sz="2400" b="0" strike="noStrike" spc="-1" dirty="0" smtClean="0">
                <a:solidFill>
                  <a:srgbClr val="0070C0"/>
                </a:solidFill>
                <a:latin typeface="Calibri"/>
              </a:rPr>
              <a:t>которых мы можем обойтись, можно откладывать, «копить».</a:t>
            </a:r>
          </a:p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en-US" sz="2400" b="0" strike="noStrike" spc="-1" dirty="0" smtClean="0">
                <a:solidFill>
                  <a:srgbClr val="0070C0"/>
                </a:solidFill>
                <a:latin typeface="Calibri"/>
              </a:rPr>
              <a:t> </a:t>
            </a:r>
            <a:endParaRPr lang="en-US" sz="2400" b="0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166472" cy="423121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Ход игры: </a:t>
            </a:r>
            <a:r>
              <a:rPr lang="ru-RU" dirty="0">
                <a:solidFill>
                  <a:schemeClr val="bg1"/>
                </a:solidFill>
              </a:rPr>
              <a:t>ребенку предлагаются карточки, которые необходимо разделить на </a:t>
            </a:r>
            <a:r>
              <a:rPr lang="ru-RU" dirty="0" smtClean="0">
                <a:solidFill>
                  <a:schemeClr val="bg1"/>
                </a:solidFill>
              </a:rPr>
              <a:t>две категории </a:t>
            </a:r>
            <a:r>
              <a:rPr lang="ru-RU" dirty="0">
                <a:solidFill>
                  <a:schemeClr val="bg1"/>
                </a:solidFill>
              </a:rPr>
              <a:t>«надо» и «хочу». Обсудите выбор ребенка, расскажите, как товары из </a:t>
            </a:r>
            <a:r>
              <a:rPr lang="ru-RU" dirty="0" smtClean="0">
                <a:solidFill>
                  <a:schemeClr val="bg1"/>
                </a:solidFill>
              </a:rPr>
              <a:t>одной категории </a:t>
            </a:r>
            <a:r>
              <a:rPr lang="ru-RU" dirty="0">
                <a:solidFill>
                  <a:schemeClr val="bg1"/>
                </a:solidFill>
              </a:rPr>
              <a:t>переходят в другую в зависимости от возможностей (например, любая </a:t>
            </a:r>
            <a:r>
              <a:rPr lang="ru-RU" dirty="0" smtClean="0">
                <a:solidFill>
                  <a:schemeClr val="bg1"/>
                </a:solidFill>
              </a:rPr>
              <a:t>новая одежда </a:t>
            </a:r>
            <a:r>
              <a:rPr lang="ru-RU" dirty="0">
                <a:solidFill>
                  <a:schemeClr val="bg1"/>
                </a:solidFill>
              </a:rPr>
              <a:t>переходит в категорию «хочу», если старая еще по размеру и в хорошем состоянии).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695" y="3700937"/>
            <a:ext cx="2414652" cy="24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723014" y="325740"/>
            <a:ext cx="8420986" cy="715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800" b="1" u="sng" spc="-1" dirty="0">
                <a:latin typeface="Caslon Becker No540 Swash [Rus" panose="02010401010101010104" pitchFamily="2" charset="0"/>
              </a:rPr>
              <a:t>р</a:t>
            </a:r>
            <a:r>
              <a:rPr lang="ru-RU" sz="4800" b="1" u="sng" spc="-1" dirty="0" smtClean="0">
                <a:latin typeface="Caslon Becker No540 Swash [Rus" panose="02010401010101010104" pitchFamily="2" charset="0"/>
              </a:rPr>
              <a:t>ечевая игра «Наоборот»</a:t>
            </a:r>
            <a:endParaRPr lang="en-US" sz="4800" b="1" u="sng" strike="noStrike" spc="-1" dirty="0">
              <a:latin typeface="Caslon Becker No540 Swash [Rus" panose="02010401010101010104" pitchFamily="2" charset="0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2109730" y="1469797"/>
            <a:ext cx="6095520" cy="182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Calibri"/>
              </a:rPr>
              <a:t>Цель:</a:t>
            </a:r>
            <a:r>
              <a:rPr lang="ru-RU" sz="2800" b="0" strike="noStrike" spc="-1" dirty="0" smtClean="0">
                <a:solidFill>
                  <a:srgbClr val="0070C0"/>
                </a:solidFill>
                <a:latin typeface="Calibri"/>
              </a:rPr>
              <a:t> научить самостоятельно находить противоположные по смыслу слова.</a:t>
            </a:r>
          </a:p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Calibri"/>
              </a:rPr>
              <a:t>Ход игры: </a:t>
            </a:r>
            <a:r>
              <a:rPr lang="ru-RU" sz="2800" b="0" strike="noStrike" spc="-1" dirty="0" smtClean="0">
                <a:solidFill>
                  <a:srgbClr val="0070C0"/>
                </a:solidFill>
                <a:latin typeface="Calibri"/>
              </a:rPr>
              <a:t>логопед (воспитатель) называет слово, а ребята называют противоположное. Выигрывает тот, кто  быстро и правильно назовёт нужное слово. Затем ведущим становится ребёнок.</a:t>
            </a:r>
            <a:r>
              <a:rPr lang="en-US" sz="2800" b="0" strike="noStrike" spc="-1" dirty="0" smtClean="0">
                <a:solidFill>
                  <a:srgbClr val="0070C0"/>
                </a:solidFill>
                <a:latin typeface="Calibri"/>
              </a:rPr>
              <a:t> </a:t>
            </a:r>
            <a:endParaRPr lang="en-US" sz="2800" b="0" strike="noStrike" spc="-1" dirty="0">
              <a:solidFill>
                <a:srgbClr val="0070C0"/>
              </a:solid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en-US" sz="28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endParaRPr lang="en-US" sz="2800" b="0" strike="noStrike" spc="-1" dirty="0">
              <a:solidFill>
                <a:srgbClr val="0070C0"/>
              </a:solid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808080"/>
              </a:buClr>
            </a:pPr>
            <a:r>
              <a:rPr lang="en-US" sz="28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endParaRPr lang="en-US" sz="2800" b="0" strike="noStrike" spc="-1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010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u="sng" dirty="0" smtClean="0">
                <a:solidFill>
                  <a:schemeClr val="bg1"/>
                </a:solidFill>
              </a:rPr>
              <a:t>ВНИМАНИЕ! ЗАДАНИЕ!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Подберите слова-противоположности к словам «монета и банкнота».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>
          <a:xfrm>
            <a:off x="512284" y="550842"/>
            <a:ext cx="8229240" cy="4219461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Проверяем…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</a:rPr>
              <a:t>Монета круглая, а банкнота прямоугольная.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</a:rPr>
              <a:t>Банкнота бумажная, а монета железная, металлическая, медная.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</a:rPr>
              <a:t>Монета звенит, а банкнота шуршит.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</a:rPr>
              <a:t>Монеты тяжелые, а банкноты легкие.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slon Becker No540 Swash [Rus" panose="02010401010101010104" pitchFamily="2" charset="0"/>
              </a:rPr>
              <a:t>р</a:t>
            </a:r>
            <a:r>
              <a:rPr lang="ru-RU" sz="4800" b="1" dirty="0" smtClean="0">
                <a:solidFill>
                  <a:schemeClr val="bg1"/>
                </a:solidFill>
                <a:latin typeface="Caslon Becker No540 Swash [Rus" panose="02010401010101010104" pitchFamily="2" charset="0"/>
              </a:rPr>
              <a:t>ечевая игра </a:t>
            </a:r>
            <a:br>
              <a:rPr lang="ru-RU" sz="4800" b="1" dirty="0" smtClean="0">
                <a:solidFill>
                  <a:schemeClr val="bg1"/>
                </a:solidFill>
                <a:latin typeface="Caslon Becker No540 Swash [Rus" panose="02010401010101010104" pitchFamily="2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Caslon Becker No540 Swash [Rus" panose="02010401010101010104" pitchFamily="2" charset="0"/>
              </a:rPr>
              <a:t>«Доход или расход»</a:t>
            </a:r>
            <a:endParaRPr lang="ru-RU" sz="4800" b="1" dirty="0">
              <a:solidFill>
                <a:schemeClr val="bg1"/>
              </a:solidFill>
              <a:latin typeface="Caslon Becker No540 Swash [Rus" panose="020104010101010101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181559"/>
            <a:ext cx="8229240" cy="452556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Папа получил зарплату - …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Заболела бабушка - …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Мама выиграла приз - …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Сестра потеряла кошелёк - …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Заплатили за квартиру - …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Сын получил стипендию - …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Брат порвал куртку - …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Купили путёвку на море - …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571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굴림</vt:lpstr>
      <vt:lpstr>Arial</vt:lpstr>
      <vt:lpstr>Calibri</vt:lpstr>
      <vt:lpstr>Caslon Becker No540 Swash [Rus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речевая игра  «Доход или расход»</vt:lpstr>
      <vt:lpstr>«Расшифруй и дополни предложение»</vt:lpstr>
      <vt:lpstr>Презентация PowerPoint</vt:lpstr>
      <vt:lpstr>Презентация PowerPoint</vt:lpstr>
      <vt:lpstr>«Что лежит в чёрном ящике?»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Admin</dc:creator>
  <dc:description/>
  <cp:lastModifiedBy>konstantin_sh</cp:lastModifiedBy>
  <cp:revision>259</cp:revision>
  <dcterms:created xsi:type="dcterms:W3CDTF">2012-04-26T17:06:14Z</dcterms:created>
  <dcterms:modified xsi:type="dcterms:W3CDTF">2024-03-17T12:06:36Z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