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8" r:id="rId2"/>
    <p:sldId id="259" r:id="rId3"/>
    <p:sldId id="257" r:id="rId4"/>
    <p:sldId id="256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5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9D7B8C-3933-4938-82DD-7766783ABDDC}" type="datetimeFigureOut">
              <a:rPr lang="ru-RU" smtClean="0"/>
              <a:t>14.03.2024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ACDB40-3669-4002-9C29-E31AC10144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2980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ACDB40-3669-4002-9C29-E31AC10144B3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8030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E2C80-C34E-4F40-827D-CC455E0EB42F}" type="datetimeFigureOut">
              <a:rPr lang="ru-RU" smtClean="0"/>
              <a:t>14.03.2024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F8BCF-97E7-4DD5-BFD0-4A756CDC873F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E2C80-C34E-4F40-827D-CC455E0EB42F}" type="datetimeFigureOut">
              <a:rPr lang="ru-RU" smtClean="0"/>
              <a:t>14.03.2024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F8BCF-97E7-4DD5-BFD0-4A756CDC87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E2C80-C34E-4F40-827D-CC455E0EB42F}" type="datetimeFigureOut">
              <a:rPr lang="ru-RU" smtClean="0"/>
              <a:t>14.03.2024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F8BCF-97E7-4DD5-BFD0-4A756CDC87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E2C80-C34E-4F40-827D-CC455E0EB42F}" type="datetimeFigureOut">
              <a:rPr lang="ru-RU" smtClean="0"/>
              <a:t>14.03.2024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F8BCF-97E7-4DD5-BFD0-4A756CDC873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E2C80-C34E-4F40-827D-CC455E0EB42F}" type="datetimeFigureOut">
              <a:rPr lang="ru-RU" smtClean="0"/>
              <a:t>14.03.2024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F8BCF-97E7-4DD5-BFD0-4A756CDC87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E2C80-C34E-4F40-827D-CC455E0EB42F}" type="datetimeFigureOut">
              <a:rPr lang="ru-RU" smtClean="0"/>
              <a:t>14.03.2024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F8BCF-97E7-4DD5-BFD0-4A756CDC873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E2C80-C34E-4F40-827D-CC455E0EB42F}" type="datetimeFigureOut">
              <a:rPr lang="ru-RU" smtClean="0"/>
              <a:t>14.03.2024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F8BCF-97E7-4DD5-BFD0-4A756CDC873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E2C80-C34E-4F40-827D-CC455E0EB42F}" type="datetimeFigureOut">
              <a:rPr lang="ru-RU" smtClean="0"/>
              <a:t>14.03.2024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F8BCF-97E7-4DD5-BFD0-4A756CDC87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E2C80-C34E-4F40-827D-CC455E0EB42F}" type="datetimeFigureOut">
              <a:rPr lang="ru-RU" smtClean="0"/>
              <a:t>14.03.2024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F8BCF-97E7-4DD5-BFD0-4A756CDC87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E2C80-C34E-4F40-827D-CC455E0EB42F}" type="datetimeFigureOut">
              <a:rPr lang="ru-RU" smtClean="0"/>
              <a:t>14.03.2024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F8BCF-97E7-4DD5-BFD0-4A756CDC87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E2C80-C34E-4F40-827D-CC455E0EB42F}" type="datetimeFigureOut">
              <a:rPr lang="ru-RU" smtClean="0"/>
              <a:t>14.03.2024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F8BCF-97E7-4DD5-BFD0-4A756CDC873F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17E2C80-C34E-4F40-827D-CC455E0EB42F}" type="datetimeFigureOut">
              <a:rPr lang="ru-RU" smtClean="0"/>
              <a:t>14.03.2024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0FF8BCF-97E7-4DD5-BFD0-4A756CDC873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395536" y="404665"/>
            <a:ext cx="8064895" cy="5530000"/>
          </a:xfrm>
        </p:spPr>
        <p:txBody>
          <a:bodyPr>
            <a:noAutofit/>
          </a:bodyPr>
          <a:lstStyle/>
          <a:p>
            <a:pPr algn="ctr"/>
            <a:endParaRPr lang="ru-RU" sz="4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400" b="1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ШКОЛЬНЫЙ УЧЕНИЧЕСКИЙ СОВЕТ</a:t>
            </a: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ШКОЛЬНАЯ РЕСПУБЛИКА»</a:t>
            </a: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(ШУС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ВОЛОНТЕРСКОЕ ДВИЖЕНИЕ</a:t>
            </a:r>
          </a:p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МПУЛЬС»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025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45720" indent="0" algn="ctr">
              <a:spcAft>
                <a:spcPts val="0"/>
              </a:spcAft>
              <a:buNone/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Права члена волонтёрского движения</a:t>
            </a:r>
            <a:endParaRPr lang="ru-RU" sz="20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Выбрать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тот вид добровольческой деятельности, который отвечает его потребностям и устремлениям.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Получать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всю необходимую информацию, оборудование, а также материальные средства для выполнения поставленных перед ним задач.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Вносить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предложения при обсуждении форм и методов осуществления волонтерской деятельности по профилактике.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Прекратить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свою деятельность в волонтерском движении (по уважительной причине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406960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260648"/>
            <a:ext cx="8352928" cy="612068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b="1" dirty="0">
                <a:latin typeface="Times New Roman" pitchFamily="18" charset="0"/>
                <a:cs typeface="Times New Roman" pitchFamily="18" charset="0"/>
              </a:rPr>
              <a:t>ШУС «Школьная республика» является одной из форм самоуправления КОУ «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Нижневартовской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школы для обучающихся с ограниченными возможностями здоровья  №1».</a:t>
            </a:r>
          </a:p>
          <a:p>
            <a:pPr lvl="0"/>
            <a:r>
              <a:rPr lang="ru-RU" b="1" dirty="0">
                <a:latin typeface="Times New Roman" pitchFamily="18" charset="0"/>
                <a:cs typeface="Times New Roman" pitchFamily="18" charset="0"/>
              </a:rPr>
              <a:t>Настоящее положение разработано в соответствии с ФЗ от 29 декабря 2012 года № 273-ФЗ «Об образовании в Российской Федерации», ст.26, п.6, ст.30, ст.34, п.1, п.п.17, п.5.6. </a:t>
            </a:r>
          </a:p>
          <a:p>
            <a:pPr lvl="0"/>
            <a:r>
              <a:rPr lang="ru-RU" b="1" dirty="0">
                <a:latin typeface="Times New Roman" pitchFamily="18" charset="0"/>
                <a:cs typeface="Times New Roman" pitchFamily="18" charset="0"/>
              </a:rPr>
              <a:t>В своей деятельности ШУС руководствуется Законом РФ "Об образовании", Конвенцией ООН о правах ребенка, Уставом школы, правилами внутреннего распорядка образовательной организации, а также настоящим Положением и локальными актами школы.</a:t>
            </a:r>
          </a:p>
          <a:p>
            <a:pPr lvl="0"/>
            <a:endPara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lvl="0" indent="0"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Положение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призвано:</a:t>
            </a:r>
          </a:p>
          <a:p>
            <a:pPr lvl="0"/>
            <a:r>
              <a:rPr lang="ru-RU" b="1" dirty="0">
                <a:latin typeface="Times New Roman" pitchFamily="18" charset="0"/>
                <a:cs typeface="Times New Roman" pitchFamily="18" charset="0"/>
              </a:rPr>
              <a:t>Способствовать раскрытию и развитию организаторских способностей членов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ШУСа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/>
            <a:r>
              <a:rPr lang="ru-RU" b="1" dirty="0">
                <a:latin typeface="Times New Roman" pitchFamily="18" charset="0"/>
                <a:cs typeface="Times New Roman" pitchFamily="18" charset="0"/>
              </a:rPr>
              <a:t>Обеспечить воспитание культуры общения обучающихся;</a:t>
            </a:r>
          </a:p>
          <a:p>
            <a:pPr lvl="0"/>
            <a:r>
              <a:rPr lang="ru-RU" b="1" dirty="0">
                <a:latin typeface="Times New Roman" pitchFamily="18" charset="0"/>
                <a:cs typeface="Times New Roman" pitchFamily="18" charset="0"/>
              </a:rPr>
              <a:t>Способствовать формированию твердой жизненной позиции, патриотизма и веры в себя.</a:t>
            </a:r>
          </a:p>
          <a:p>
            <a:pPr lvl="0"/>
            <a:r>
              <a:rPr lang="ru-RU" b="1" dirty="0">
                <a:latin typeface="Times New Roman" pitchFamily="18" charset="0"/>
                <a:cs typeface="Times New Roman" pitchFamily="18" charset="0"/>
              </a:rPr>
              <a:t>Решения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ШУСа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обязательно для всех классов.</a:t>
            </a:r>
          </a:p>
        </p:txBody>
      </p:sp>
    </p:spTree>
    <p:extLst>
      <p:ext uri="{BB962C8B-B14F-4D97-AF65-F5344CB8AC3E}">
        <p14:creationId xmlns:p14="http://schemas.microsoft.com/office/powerpoint/2010/main" val="535680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88640"/>
            <a:ext cx="5184576" cy="8305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1340768"/>
            <a:ext cx="3096344" cy="566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5760" y="2124902"/>
            <a:ext cx="3050456" cy="5036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065" y="2996952"/>
            <a:ext cx="3293368" cy="1078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7971" y="2996951"/>
            <a:ext cx="3248025" cy="1078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535" y="4581128"/>
            <a:ext cx="3293368" cy="140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1" y="4571603"/>
            <a:ext cx="3255925" cy="140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Прямая со стрелкой 4"/>
          <p:cNvCxnSpPr>
            <a:stCxn id="1027" idx="2"/>
          </p:cNvCxnSpPr>
          <p:nvPr/>
        </p:nvCxnSpPr>
        <p:spPr>
          <a:xfrm>
            <a:off x="4788024" y="1019225"/>
            <a:ext cx="0" cy="2495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4788024" y="1928995"/>
            <a:ext cx="0" cy="1538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H="1">
            <a:off x="3945859" y="2664590"/>
            <a:ext cx="792088" cy="2243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4788024" y="2664590"/>
            <a:ext cx="792088" cy="2243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2682749" y="4075835"/>
            <a:ext cx="12470" cy="4332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1031" idx="2"/>
          </p:cNvCxnSpPr>
          <p:nvPr/>
        </p:nvCxnSpPr>
        <p:spPr>
          <a:xfrm flipH="1">
            <a:off x="6851983" y="4075834"/>
            <a:ext cx="1" cy="4332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067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111099"/>
            <a:ext cx="8712968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ФУНКЦИИ МИНИСТЕРСТВ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ШУСа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«ШКОЛЬНАЯ РЕСПУБЛИКА»</a:t>
            </a:r>
          </a:p>
          <a:p>
            <a:pPr algn="ctr"/>
            <a:endPara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МИНИСТЕРСТВО КУЛЬТУРЫ И СМИ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•Подготовка общешкольных мероприятий;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•Контроль за культурой общения и внешнего вида обучающихся;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•Организация информационно-просветительской и агитационной работы;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•Информационное обеспечение внеклассной деятельности;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•Художественное оформление общешкольных мероприятий;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МИНИСТЕРСТВО СПОРТА И МОЛОДЕЖНОЙ ПОЛИТИКИ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•Контроль соблюдения учащимися санитарных норм и правил;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•Подготовка и участие в проведении месячников здоровья, спортивно-массовых  мероприятий;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•Организация внеклассной работы по реализации школьной программы «Здоровье»;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МИНИСТЕРСТВО ОБРАЗОВАНИЯ И НАУКИ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•Участие в организации предметных декад;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•Контроль посещаемости и Правил для учащихся;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МИНИСТЕРСТО ВНУТРЕННИХ ДЕЛ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•Ведет экран успеваемости и организует помощь слабоуспевающим ученикам;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•Оказывает помощь в организации кружковой и клубной работы;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•Освещает свою работу в школьной газете.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4710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44624"/>
            <a:ext cx="8568952" cy="6552728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Права членов ШУС «Школьная республика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Участвовать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в планировании, организации и проведении внеклассной и внешкольной работы обучающихся;</a:t>
            </a:r>
          </a:p>
          <a:p>
            <a:pPr lvl="0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Утверждать план проведения ученических мероприятий;</a:t>
            </a:r>
          </a:p>
          <a:p>
            <a:pPr lvl="0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Наблюдать за участием классов в школьных делах;</a:t>
            </a:r>
          </a:p>
          <a:p>
            <a:pPr lvl="0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Заслушивать отчеты классных коллективов о работе, давать оценку;</a:t>
            </a:r>
          </a:p>
          <a:p>
            <a:pPr lvl="0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Устанавливать шефство старшеклассников над младшими школьниками;</a:t>
            </a:r>
          </a:p>
          <a:p>
            <a:pPr lvl="0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Организовывать дежурство по школе, проводить рейды по проверке соблюдения сани­тарно-гигиенического режима, по ношению слуховых аппаратов, по выполнению правил для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обучающихся;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Вносить предложения в администрацию школ</a:t>
            </a:r>
            <a:r>
              <a:rPr lang="ru-RU" b="1" dirty="0" smtClean="0"/>
              <a:t>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74025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260648"/>
            <a:ext cx="8640960" cy="6192688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 algn="ctr"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Обязанности 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членов ШУС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" indent="0" algn="ctr">
              <a:buNone/>
            </a:pPr>
            <a:endParaRPr lang="ru-RU"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Выполнять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правила поведения учащихся, быть образцом для подражания.</a:t>
            </a:r>
          </a:p>
          <a:p>
            <a:pPr lvl="0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Участвовать в деятельности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ШУСа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«Школьная республика», в работе представляемой комиссии;</a:t>
            </a:r>
          </a:p>
          <a:p>
            <a:pPr lvl="0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Принимать участие в реализации решений, принятых на заседании ШУС «Школьная республика».</a:t>
            </a:r>
          </a:p>
          <a:p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81396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87624" y="1772816"/>
            <a:ext cx="6400800" cy="3474720"/>
          </a:xfrm>
        </p:spPr>
        <p:txBody>
          <a:bodyPr>
            <a:noAutofit/>
          </a:bodyPr>
          <a:lstStyle/>
          <a:p>
            <a:pPr marL="4572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Волонтерское движение  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«Импульс»</a:t>
            </a:r>
            <a:endParaRPr lang="ru-RU" sz="32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организованного в рамках школьного ученического совета</a:t>
            </a:r>
            <a:endParaRPr lang="ru-RU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«Школьная республика» (ШУС)</a:t>
            </a:r>
            <a:endParaRPr lang="ru-RU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7452621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897448"/>
            <a:ext cx="8109520" cy="3474720"/>
          </a:xfrm>
        </p:spPr>
        <p:txBody>
          <a:bodyPr>
            <a:noAutofit/>
          </a:bodyPr>
          <a:lstStyle/>
          <a:p>
            <a:pPr marL="4572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Организационное строение волонтерского движения «Импульс»</a:t>
            </a:r>
            <a:endParaRPr lang="ru-RU" sz="2000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Волонтёрское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движение формируется из числа учащихся школы 6-11 классов, желающих принять участие в его деятельности.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Члены и командир  волонтёрского движения избираются и утверждаются на первом заседании  школьного ученического совета  «Школьная республика» (ШУС). 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Руководителем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волонтерского движения выступает педагог-организатор.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Заседания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волонтерского движения проводятся 3 раза в год (сентябрь, декабрь, май).  Промежуточные заседания могут  проводиться совместно с заседанием школьного ученического совета  «Школьная республика» (ШУС).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2653478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476672"/>
            <a:ext cx="8352928" cy="3474720"/>
          </a:xfrm>
        </p:spPr>
        <p:txBody>
          <a:bodyPr>
            <a:noAutofit/>
          </a:bodyPr>
          <a:lstStyle/>
          <a:p>
            <a:pPr marL="4572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Основные цели и задачи волонтёрского движения</a:t>
            </a:r>
            <a:endParaRPr lang="ru-RU" sz="1400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 algn="just">
              <a:lnSpc>
                <a:spcPct val="115000"/>
              </a:lnSpc>
              <a:spcBef>
                <a:spcPts val="150"/>
              </a:spcBef>
              <a:spcAft>
                <a:spcPts val="150"/>
              </a:spcAft>
              <a:buNone/>
            </a:pP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sz="1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волонтерского движения школы состоит в развитии и социальной самореализации учащихся путем ознакомления с различными видами социальной активности. Формирование нравственных и коммуникативных качеств личности, через организацию общественно-полезной деятельности, способствующей самореализации личности школьника; апробация новых форм организации занятости детей для развития их самостоятельной познавательной деятельности. Развитие высоких нравственных качеств путём пропаганды идей добровольного труда на благо общества.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 algn="just">
              <a:lnSpc>
                <a:spcPct val="115000"/>
              </a:lnSpc>
              <a:spcBef>
                <a:spcPts val="150"/>
              </a:spcBef>
              <a:spcAft>
                <a:spcPts val="150"/>
              </a:spcAft>
              <a:buNone/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 algn="just">
              <a:spcAft>
                <a:spcPts val="0"/>
              </a:spcAft>
              <a:buNone/>
            </a:pP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Задачи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волонтерского движения: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" indent="0" algn="just">
              <a:spcAft>
                <a:spcPts val="0"/>
              </a:spcAft>
              <a:buNone/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-популяризация идей добровольчества в школьной среде;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" indent="0" algn="just">
              <a:spcAft>
                <a:spcPts val="0"/>
              </a:spcAft>
              <a:buNone/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-создание оптимальных условий для распространения волонтерского движения и активизации участия школьников в социально-значимых акциях, проектах;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" indent="0" algn="just">
              <a:spcAft>
                <a:spcPts val="0"/>
              </a:spcAft>
              <a:buNone/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-вовлечение учащихся в проекты, связанные с оказанием социально-психологической и социально-педагогической поддержки различным группам населения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1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" indent="0" algn="just">
              <a:spcAft>
                <a:spcPts val="0"/>
              </a:spcAft>
              <a:buNone/>
            </a:pP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участие в подготовке и проведении массовых социально-культурных, информационно-просветительских и спортивных мероприятий;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" indent="0" algn="just">
              <a:spcAft>
                <a:spcPts val="0"/>
              </a:spcAft>
              <a:buNone/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-реализация программ профилактической и информационно-пропагандистской направленности;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" indent="0" algn="just">
              <a:spcAft>
                <a:spcPts val="0"/>
              </a:spcAft>
              <a:buNone/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-привлечение учащихся к участию в добровольной безвозмездной помощи на базе школы, а также социальных учреждений и служб города для совместной социально-значимой деятельности;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" indent="0" algn="just">
              <a:spcAft>
                <a:spcPts val="0"/>
              </a:spcAft>
              <a:buNone/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-воспитание у школьников  активной гражданской позиции, формирование нравственно-этических качеств, чувства патриотизма и др.;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" indent="0" algn="just">
              <a:spcAft>
                <a:spcPts val="0"/>
              </a:spcAft>
              <a:buNone/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-подготовка и поддержка молодежных лидеров.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" indent="0" algn="just">
              <a:spcAft>
                <a:spcPts val="0"/>
              </a:spcAft>
              <a:buNone/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201554985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183</TotalTime>
  <Words>499</Words>
  <Application>Microsoft Office PowerPoint</Application>
  <PresentationFormat>Экран (4:3)</PresentationFormat>
  <Paragraphs>83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Calibri</vt:lpstr>
      <vt:lpstr>Georgia</vt:lpstr>
      <vt:lpstr>Times New Roman</vt:lpstr>
      <vt:lpstr>Trebuchet MS</vt:lpstr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12</cp:revision>
  <dcterms:created xsi:type="dcterms:W3CDTF">2018-09-19T06:47:58Z</dcterms:created>
  <dcterms:modified xsi:type="dcterms:W3CDTF">2024-03-14T07:59:25Z</dcterms:modified>
</cp:coreProperties>
</file>