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3" r:id="rId5"/>
    <p:sldId id="266" r:id="rId6"/>
    <p:sldId id="267" r:id="rId7"/>
    <p:sldId id="261" r:id="rId8"/>
    <p:sldId id="262" r:id="rId9"/>
    <p:sldId id="26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3" d="100"/>
          <a:sy n="43" d="100"/>
        </p:scale>
        <p:origin x="-87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455C-E7E5-436C-849B-CD6B376C4C22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0FDA-05C3-4C3B-AB89-ADD3CFD4A0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807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455C-E7E5-436C-849B-CD6B376C4C22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0FDA-05C3-4C3B-AB89-ADD3CFD4A0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4622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455C-E7E5-436C-849B-CD6B376C4C22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0FDA-05C3-4C3B-AB89-ADD3CFD4A0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7734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455C-E7E5-436C-849B-CD6B376C4C22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0FDA-05C3-4C3B-AB89-ADD3CFD4A0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0037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455C-E7E5-436C-849B-CD6B376C4C22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0FDA-05C3-4C3B-AB89-ADD3CFD4A0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9888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455C-E7E5-436C-849B-CD6B376C4C22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0FDA-05C3-4C3B-AB89-ADD3CFD4A0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56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455C-E7E5-436C-849B-CD6B376C4C22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0FDA-05C3-4C3B-AB89-ADD3CFD4A0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13524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455C-E7E5-436C-849B-CD6B376C4C22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0FDA-05C3-4C3B-AB89-ADD3CFD4A0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591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455C-E7E5-436C-849B-CD6B376C4C22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0FDA-05C3-4C3B-AB89-ADD3CFD4A0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2128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455C-E7E5-436C-849B-CD6B376C4C22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0FDA-05C3-4C3B-AB89-ADD3CFD4A0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1684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455C-E7E5-436C-849B-CD6B376C4C22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0FDA-05C3-4C3B-AB89-ADD3CFD4A0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051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7455C-E7E5-436C-849B-CD6B376C4C22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70FDA-05C3-4C3B-AB89-ADD3CFD4A0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9297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93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06305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73053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i="1" dirty="0" smtClean="0"/>
              <a:t>История праздника</a:t>
            </a:r>
            <a:endParaRPr lang="ru-RU" sz="54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38199" y="2055814"/>
            <a:ext cx="1067017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Helvetica Neue"/>
              </a:rPr>
              <a:t>Почему Международный женский день празднуют именно 8 марта? Какая история 8 марта? Раньше во многих странах женщины не имели права голоса, не могли работать. Девочкам не позволяли ходить в школу. Конечно, их это обижало! Потом женщинам позволили работать. Но условия труда были тяжёлыми. Тогда в Нью-Йорке (город в Соединённых Штатах Америки) более 150 лет тому назад работницы прошли «маршем пустых кастрюль». Они громко били в пустые кастрюли и требовали повышения зарплаты, улучшения условий работы и равные права для женщин и мужчин. Это так удивило всех, что событие стали называть Женским днём.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236688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6452"/>
            <a:ext cx="12435840" cy="689718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b="1" i="1" dirty="0">
                <a:solidFill>
                  <a:prstClr val="black"/>
                </a:solidFill>
              </a:rPr>
              <a:t>Загадки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30031825"/>
              </p:ext>
            </p:extLst>
          </p:nvPr>
        </p:nvGraphicFramePr>
        <p:xfrm>
          <a:off x="838200" y="1690688"/>
          <a:ext cx="2884714" cy="2286000"/>
        </p:xfrm>
        <a:graphic>
          <a:graphicData uri="http://schemas.openxmlformats.org/drawingml/2006/table">
            <a:tbl>
              <a:tblPr/>
              <a:tblGrid>
                <a:gridCol w="2884714">
                  <a:extLst>
                    <a:ext uri="{9D8B030D-6E8A-4147-A177-3AD203B41FA5}">
                      <a16:colId xmlns:a16="http://schemas.microsoft.com/office/drawing/2014/main" xmlns="" val="32028582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2000" b="1" dirty="0">
                          <a:effectLst/>
                        </a:rPr>
                        <a:t>Кто на свете всех милее</a:t>
                      </a:r>
                      <a:br>
                        <a:rPr lang="ru-RU" sz="2000" b="1" dirty="0">
                          <a:effectLst/>
                        </a:rPr>
                      </a:br>
                      <a:r>
                        <a:rPr lang="ru-RU" sz="2000" b="1" dirty="0">
                          <a:effectLst/>
                        </a:rPr>
                        <a:t>И теплом своим согреет,</a:t>
                      </a:r>
                      <a:br>
                        <a:rPr lang="ru-RU" sz="2000" b="1" dirty="0">
                          <a:effectLst/>
                        </a:rPr>
                      </a:br>
                      <a:r>
                        <a:rPr lang="ru-RU" sz="2000" b="1" dirty="0">
                          <a:effectLst/>
                        </a:rPr>
                        <a:t>Любит больше, чем себя?</a:t>
                      </a:r>
                      <a:br>
                        <a:rPr lang="ru-RU" sz="2000" b="1" dirty="0">
                          <a:effectLst/>
                        </a:rPr>
                      </a:br>
                      <a:r>
                        <a:rPr lang="ru-RU" sz="2000" b="1" dirty="0">
                          <a:effectLst/>
                        </a:rPr>
                        <a:t>Это ... моя.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21457613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21537909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74123" y="4734561"/>
            <a:ext cx="30022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0" dirty="0" smtClean="0">
                <a:solidFill>
                  <a:srgbClr val="1D2129"/>
                </a:solidFill>
                <a:effectLst/>
                <a:latin typeface="Helvetica Neue"/>
              </a:rPr>
              <a:t>Книжки перед сном читает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i="0" dirty="0" smtClean="0">
                <a:solidFill>
                  <a:srgbClr val="1D2129"/>
                </a:solidFill>
                <a:effectLst/>
                <a:latin typeface="Helvetica Neue"/>
              </a:rPr>
              <a:t>И всегда всё понимает,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i="0" dirty="0" smtClean="0">
                <a:solidFill>
                  <a:srgbClr val="1D2129"/>
                </a:solidFill>
                <a:effectLst/>
                <a:latin typeface="Helvetica Neue"/>
              </a:rPr>
              <a:t>Даже если я упряма,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i="0" dirty="0" smtClean="0">
                <a:solidFill>
                  <a:srgbClr val="1D2129"/>
                </a:solidFill>
                <a:effectLst/>
                <a:latin typeface="Helvetica Neue"/>
              </a:rPr>
              <a:t>Знаю, любит меня ...</a:t>
            </a:r>
            <a:endParaRPr lang="ru-RU" sz="2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54732" y="4303455"/>
            <a:ext cx="341811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0" dirty="0" smtClean="0">
                <a:effectLst/>
                <a:latin typeface="Trebuchet MS" panose="020B0603020202020204" pitchFamily="34" charset="0"/>
              </a:rPr>
              <a:t>Кто носки внучатам свяжет,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i="0" dirty="0" smtClean="0">
                <a:effectLst/>
                <a:latin typeface="Trebuchet MS" panose="020B0603020202020204" pitchFamily="34" charset="0"/>
              </a:rPr>
              <a:t>Сказку старую расскажет,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i="0" dirty="0" smtClean="0">
                <a:effectLst/>
                <a:latin typeface="Trebuchet MS" panose="020B0603020202020204" pitchFamily="34" charset="0"/>
              </a:rPr>
              <a:t>С медом даст оладушки? –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i="0" dirty="0" smtClean="0">
                <a:effectLst/>
                <a:latin typeface="Trebuchet MS" panose="020B0603020202020204" pitchFamily="34" charset="0"/>
              </a:rPr>
              <a:t>Это наша…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i="0" dirty="0" smtClean="0">
                <a:effectLst/>
                <a:latin typeface="Trebuchet MS" panose="020B0603020202020204" pitchFamily="34" charset="0"/>
              </a:rPr>
              <a:t>(Бабушка)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599715" y="1555653"/>
            <a:ext cx="24775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0" dirty="0" smtClean="0">
                <a:effectLst/>
                <a:latin typeface="Trebuchet MS" panose="020B0603020202020204" pitchFamily="34" charset="0"/>
              </a:rPr>
              <a:t>Желтые, пушистые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i="0" dirty="0" smtClean="0">
                <a:effectLst/>
                <a:latin typeface="Trebuchet MS" panose="020B0603020202020204" pitchFamily="34" charset="0"/>
              </a:rPr>
              <a:t>Шарики душистые.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i="0" dirty="0" smtClean="0">
                <a:effectLst/>
                <a:latin typeface="Trebuchet MS" panose="020B0603020202020204" pitchFamily="34" charset="0"/>
              </a:rPr>
              <a:t>Их укроет от </a:t>
            </a:r>
            <a:endParaRPr lang="ru-RU" sz="2000" b="1" dirty="0" smtClean="0"/>
          </a:p>
          <a:p>
            <a:r>
              <a:rPr lang="ru-RU" sz="2000" b="1" i="0" dirty="0" smtClean="0">
                <a:effectLst/>
                <a:latin typeface="Trebuchet MS" panose="020B0603020202020204" pitchFamily="34" charset="0"/>
              </a:rPr>
              <a:t>мороза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i="0" dirty="0" smtClean="0">
                <a:effectLst/>
                <a:latin typeface="Trebuchet MS" panose="020B0603020202020204" pitchFamily="34" charset="0"/>
              </a:rPr>
              <a:t>В своих веточках…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i="0" dirty="0" smtClean="0">
                <a:effectLst/>
                <a:latin typeface="Trebuchet MS" panose="020B0603020202020204" pitchFamily="34" charset="0"/>
              </a:rPr>
              <a:t>(Мимоза)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469087" y="4702856"/>
            <a:ext cx="309154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Ароматное варенье, Пироги на угощенье, Вкусные оладушки У любимой...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654732" y="1555653"/>
            <a:ext cx="328748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 принес в подарок маме - Большое чудо с лепестками. Чудо разноцветное, Пахнущее, светлое. </a:t>
            </a:r>
            <a:br>
              <a:rPr lang="ru-RU" b="1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ru-RU" b="1" i="1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ru-RU" b="1" i="0" cap="all" dirty="0" smtClean="0">
                <a:solidFill>
                  <a:srgbClr val="31405D"/>
                </a:solidFill>
                <a:effectLst/>
                <a:latin typeface="Arial" panose="020B0604020202020204" pitchFamily="34" charset="0"/>
              </a:rPr>
              <a:t>БУКЕТ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32264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11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765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 smtClean="0">
                <a:solidFill>
                  <a:srgbClr val="601802"/>
                </a:solidFill>
                <a:effectLst/>
                <a:latin typeface="Trebuchet ms" panose="020B0603020202020204" pitchFamily="34" charset="0"/>
              </a:rPr>
              <a:t>СТИХИ О МАМЕ И БАБУШКЕ</a:t>
            </a:r>
            <a:br>
              <a:rPr lang="ru-RU" b="1" i="0" dirty="0" smtClean="0">
                <a:solidFill>
                  <a:srgbClr val="601802"/>
                </a:solidFill>
                <a:effectLst/>
                <a:latin typeface="Trebuchet ms" panose="020B0603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943" y="2797506"/>
            <a:ext cx="10515600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i="1" u="sng" dirty="0" smtClean="0">
                <a:solidFill>
                  <a:srgbClr val="601802"/>
                </a:solidFill>
                <a:effectLst/>
                <a:latin typeface="Trebuchet ms" panose="020B0603020202020204" pitchFamily="34" charset="0"/>
              </a:rPr>
              <a:t>Внучка</a:t>
            </a:r>
          </a:p>
          <a:p>
            <a:pPr marL="0" indent="0" algn="just">
              <a:buNone/>
            </a:pPr>
            <a:r>
              <a:rPr lang="ru-RU" b="1" i="0" dirty="0" smtClean="0">
                <a:solidFill>
                  <a:srgbClr val="000000"/>
                </a:solidFill>
                <a:effectLst/>
                <a:latin typeface="Helvetica Neue"/>
              </a:rPr>
              <a:t>Очень бабушку мою —</a:t>
            </a:r>
          </a:p>
          <a:p>
            <a:pPr marL="0" indent="0" algn="just">
              <a:buNone/>
            </a:pPr>
            <a:r>
              <a:rPr lang="ru-RU" b="1" i="0" dirty="0" smtClean="0">
                <a:solidFill>
                  <a:srgbClr val="000000"/>
                </a:solidFill>
                <a:effectLst/>
                <a:latin typeface="Helvetica Neue"/>
              </a:rPr>
              <a:t>Маму мамину люблю.</a:t>
            </a:r>
          </a:p>
          <a:p>
            <a:pPr marL="0" indent="0" algn="just">
              <a:buNone/>
            </a:pPr>
            <a:r>
              <a:rPr lang="ru-RU" b="1" i="0" dirty="0" smtClean="0">
                <a:solidFill>
                  <a:srgbClr val="000000"/>
                </a:solidFill>
                <a:effectLst/>
                <a:latin typeface="Helvetica Neue"/>
              </a:rPr>
              <a:t>У неё морщинок много,</a:t>
            </a:r>
          </a:p>
          <a:p>
            <a:pPr marL="0" indent="0" algn="just">
              <a:buNone/>
            </a:pPr>
            <a:r>
              <a:rPr lang="ru-RU" b="1" i="0" dirty="0" smtClean="0">
                <a:solidFill>
                  <a:srgbClr val="000000"/>
                </a:solidFill>
                <a:effectLst/>
                <a:latin typeface="Helvetica Neue"/>
              </a:rPr>
              <a:t>А на лбу седая прядь,</a:t>
            </a:r>
          </a:p>
          <a:p>
            <a:pPr marL="0" indent="0" algn="just">
              <a:buNone/>
            </a:pPr>
            <a:r>
              <a:rPr lang="ru-RU" b="1" i="0" dirty="0" smtClean="0">
                <a:solidFill>
                  <a:srgbClr val="000000"/>
                </a:solidFill>
                <a:effectLst/>
                <a:latin typeface="Helvetica Neue"/>
              </a:rPr>
              <a:t>Так и хочется потрогать,</a:t>
            </a:r>
          </a:p>
          <a:p>
            <a:pPr marL="0" indent="0" algn="just">
              <a:buNone/>
            </a:pPr>
            <a:r>
              <a:rPr lang="ru-RU" b="1" i="0" dirty="0" smtClean="0">
                <a:solidFill>
                  <a:srgbClr val="000000"/>
                </a:solidFill>
                <a:effectLst/>
                <a:latin typeface="Helvetica Neue"/>
              </a:rPr>
              <a:t>А потом поцеловать.</a:t>
            </a:r>
          </a:p>
          <a:p>
            <a:pPr marL="0" indent="0" algn="just">
              <a:buNone/>
            </a:pPr>
            <a:r>
              <a:rPr lang="ru-RU" b="1" i="0" dirty="0" smtClean="0">
                <a:solidFill>
                  <a:srgbClr val="000000"/>
                </a:solidFill>
                <a:effectLst/>
                <a:latin typeface="Helvetica Neue"/>
              </a:rPr>
              <a:t>Может быть, и я такою</a:t>
            </a:r>
          </a:p>
          <a:p>
            <a:pPr marL="0" indent="0" algn="just">
              <a:buNone/>
            </a:pPr>
            <a:r>
              <a:rPr lang="ru-RU" b="1" i="0" dirty="0" smtClean="0">
                <a:solidFill>
                  <a:srgbClr val="000000"/>
                </a:solidFill>
                <a:effectLst/>
                <a:latin typeface="Helvetica Neue"/>
              </a:rPr>
              <a:t>Буду старенькой, седою,</a:t>
            </a:r>
          </a:p>
          <a:p>
            <a:pPr marL="0" indent="0" algn="just">
              <a:buNone/>
            </a:pPr>
            <a:r>
              <a:rPr lang="ru-RU" b="1" i="0" dirty="0" smtClean="0">
                <a:solidFill>
                  <a:srgbClr val="000000"/>
                </a:solidFill>
                <a:effectLst/>
                <a:latin typeface="Helvetica Neue"/>
              </a:rPr>
              <a:t>Будут у меня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Helvetica Neue"/>
              </a:rPr>
              <a:t>внучатки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Helvetica Neue"/>
              </a:rPr>
              <a:t>,</a:t>
            </a:r>
          </a:p>
          <a:p>
            <a:pPr marL="0" indent="0" algn="just">
              <a:buNone/>
            </a:pPr>
            <a:r>
              <a:rPr lang="ru-RU" b="1" i="0" dirty="0" smtClean="0">
                <a:solidFill>
                  <a:srgbClr val="000000"/>
                </a:solidFill>
                <a:effectLst/>
                <a:latin typeface="Helvetica Neue"/>
              </a:rPr>
              <a:t>И тогда, надев очки,</a:t>
            </a:r>
          </a:p>
          <a:p>
            <a:pPr marL="0" indent="0" algn="just">
              <a:buNone/>
            </a:pPr>
            <a:r>
              <a:rPr lang="ru-RU" b="1" i="0" dirty="0" smtClean="0">
                <a:solidFill>
                  <a:srgbClr val="000000"/>
                </a:solidFill>
                <a:effectLst/>
                <a:latin typeface="Helvetica Neue"/>
              </a:rPr>
              <a:t>Одному свяжу перчатки,</a:t>
            </a:r>
          </a:p>
          <a:p>
            <a:pPr marL="0" indent="0" algn="just">
              <a:buNone/>
            </a:pPr>
            <a:r>
              <a:rPr lang="ru-RU" b="1" i="0" dirty="0" smtClean="0">
                <a:solidFill>
                  <a:srgbClr val="000000"/>
                </a:solidFill>
                <a:effectLst/>
                <a:latin typeface="Helvetica Neue"/>
              </a:rPr>
              <a:t>А другому — башмачки.</a:t>
            </a:r>
          </a:p>
          <a:p>
            <a:pPr marL="0" indent="0" algn="just">
              <a:buNone/>
            </a:pPr>
            <a:r>
              <a:rPr lang="ru-RU" i="1" dirty="0" smtClean="0">
                <a:solidFill>
                  <a:srgbClr val="000000"/>
                </a:solidFill>
                <a:effectLst/>
                <a:latin typeface="Helvetica Neue"/>
              </a:rPr>
              <a:t>Автор: А. И. Плещеев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85065" y="2552326"/>
            <a:ext cx="3631473" cy="430887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indent="177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1" u="sng" strike="noStrike" cap="none" normalizeH="0" baseline="0" dirty="0" smtClean="0">
                <a:ln>
                  <a:noFill/>
                </a:ln>
                <a:solidFill>
                  <a:srgbClr val="601802"/>
                </a:solidFill>
                <a:effectLst/>
                <a:latin typeface="Trebuchet MS" panose="020B0603020202020204" pitchFamily="34" charset="0"/>
              </a:rPr>
              <a:t>Всё она</a:t>
            </a: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Кто вас, дети, больше любит,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Кто вас нежно так голубит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И заботится о вас,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Не смыкая ночью глаз?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«Мама дорогая!»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Колыбель кто вам качает,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Кто вам песни напевает,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Кто вам сказки говорит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И игрушки вам дарит?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«Мама золотая!»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Если, дети, вы ленивы,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Непослушны, шаловливы,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Что бывает иногда,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Кто же слезы льёт тогда?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«Всё она, родная,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Мама дорогая!»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Автор: И. И. Косяков</a:t>
            </a:r>
            <a:endParaRPr kumimoji="0" lang="ru-RU" altLang="ru-RU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8820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818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25589" y="274320"/>
            <a:ext cx="5635470" cy="600891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sz="3200" dirty="0" smtClean="0"/>
              <a:t>Кто пришел ко мне с утра? (мамочка)</a:t>
            </a:r>
          </a:p>
          <a:p>
            <a:pPr marL="0" indent="0">
              <a:buNone/>
            </a:pPr>
            <a:r>
              <a:rPr lang="ru-RU" sz="3200" dirty="0" smtClean="0"/>
              <a:t>- Кто сказал вставать пора? (мамочка)</a:t>
            </a:r>
          </a:p>
          <a:p>
            <a:pPr marL="0" indent="0">
              <a:buNone/>
            </a:pPr>
            <a:r>
              <a:rPr lang="ru-RU" sz="3200" dirty="0" smtClean="0"/>
              <a:t>- Кто меня поцеловал? (мамочка)</a:t>
            </a:r>
          </a:p>
          <a:p>
            <a:pPr marL="0" indent="0">
              <a:buNone/>
            </a:pPr>
            <a:r>
              <a:rPr lang="ru-RU" sz="3200" dirty="0" smtClean="0"/>
              <a:t>- Доброе утро пожелал? (мамочка)</a:t>
            </a:r>
          </a:p>
          <a:p>
            <a:pPr marL="0" indent="0">
              <a:buNone/>
            </a:pPr>
            <a:r>
              <a:rPr lang="ru-RU" sz="3200" dirty="0" smtClean="0"/>
              <a:t>- Кашей вкусной кто кормил? (мамочка)</a:t>
            </a:r>
          </a:p>
          <a:p>
            <a:pPr marL="0" indent="0">
              <a:buNone/>
            </a:pPr>
            <a:r>
              <a:rPr lang="ru-RU" sz="3200" dirty="0" smtClean="0"/>
              <a:t>- Чаю в чашку кто налил? (мамочка)</a:t>
            </a:r>
          </a:p>
          <a:p>
            <a:pPr marL="0" indent="0">
              <a:buNone/>
            </a:pPr>
            <a:r>
              <a:rPr lang="ru-RU" sz="3200" dirty="0" smtClean="0"/>
              <a:t>- Кто со мною поиграл? (мамочка)</a:t>
            </a:r>
          </a:p>
          <a:p>
            <a:pPr marL="0" indent="0">
              <a:buNone/>
            </a:pPr>
            <a:r>
              <a:rPr lang="ru-RU" sz="3200" dirty="0" smtClean="0"/>
              <a:t>- На прогулку кто ходил? (мамочка)</a:t>
            </a:r>
          </a:p>
          <a:p>
            <a:pPr marL="0" indent="0">
              <a:buNone/>
            </a:pPr>
            <a:r>
              <a:rPr lang="ru-RU" sz="3200" dirty="0" smtClean="0"/>
              <a:t>- Кто ребячий любит смех? (мамочка)</a:t>
            </a:r>
          </a:p>
          <a:p>
            <a:pPr marL="0" indent="0">
              <a:buNone/>
            </a:pPr>
            <a:r>
              <a:rPr lang="ru-RU" sz="3200" dirty="0" smtClean="0"/>
              <a:t>- Кто на свете лучше всех? (мамочка)</a:t>
            </a:r>
          </a:p>
          <a:p>
            <a:pPr marL="0" indent="0">
              <a:buNone/>
            </a:pPr>
            <a:r>
              <a:rPr lang="ru-RU" sz="3200" dirty="0" smtClean="0"/>
              <a:t>Мамы всё умеют делать, всё</a:t>
            </a:r>
          </a:p>
          <a:p>
            <a:pPr marL="0" indent="0">
              <a:buNone/>
            </a:pPr>
            <a:r>
              <a:rPr lang="ru-RU" sz="3200" dirty="0" smtClean="0"/>
              <a:t>успевают. Не зря, говорят: у</a:t>
            </a:r>
          </a:p>
          <a:p>
            <a:pPr marL="0" indent="0">
              <a:buNone/>
            </a:pPr>
            <a:r>
              <a:rPr lang="ru-RU" sz="3200" dirty="0" smtClean="0"/>
              <a:t>мамы руки не простые, а золотые.</a:t>
            </a:r>
          </a:p>
          <a:p>
            <a:pPr marL="0" indent="0">
              <a:buNone/>
            </a:pPr>
            <a:r>
              <a:rPr lang="ru-RU" sz="3200" dirty="0" smtClean="0"/>
              <a:t>Они и готовят еду, пекут, стирают,</a:t>
            </a:r>
          </a:p>
          <a:p>
            <a:pPr marL="0" indent="0">
              <a:buNone/>
            </a:pPr>
            <a:r>
              <a:rPr lang="ru-RU" sz="3200" dirty="0" smtClean="0"/>
              <a:t>гладят, шьют, вяжут.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1737" y="274320"/>
            <a:ext cx="4202911" cy="1990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2000" dirty="0">
                <a:solidFill>
                  <a:prstClr val="black"/>
                </a:solidFill>
              </a:rPr>
              <a:t>Мамы всё умеют делать, всё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2000" dirty="0">
                <a:solidFill>
                  <a:prstClr val="black"/>
                </a:solidFill>
              </a:rPr>
              <a:t>успевают. Не зря, говорят: у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2000" dirty="0">
                <a:solidFill>
                  <a:prstClr val="black"/>
                </a:solidFill>
              </a:rPr>
              <a:t>мамы руки не простые, а золотые.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2000" dirty="0">
                <a:solidFill>
                  <a:prstClr val="black"/>
                </a:solidFill>
              </a:rPr>
              <a:t>Они и готовят еду, пекут, стирают,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2000" dirty="0">
                <a:solidFill>
                  <a:prstClr val="black"/>
                </a:solidFill>
              </a:rPr>
              <a:t>гладят, шьют, вяжут.</a:t>
            </a:r>
          </a:p>
        </p:txBody>
      </p:sp>
    </p:spTree>
    <p:extLst>
      <p:ext uri="{BB962C8B-B14F-4D97-AF65-F5344CB8AC3E}">
        <p14:creationId xmlns:p14="http://schemas.microsoft.com/office/powerpoint/2010/main" xmlns="" val="4204678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04949"/>
            <a:ext cx="10866120" cy="6139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- А еще мамы ходят на работу. Давайте угадаем, кем</a:t>
            </a:r>
          </a:p>
          <a:p>
            <a:pPr marL="0" indent="0">
              <a:buNone/>
            </a:pPr>
            <a:r>
              <a:rPr lang="ru-RU" dirty="0" smtClean="0"/>
              <a:t>работают наши мамы.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Игра «Мамины профессии»</a:t>
            </a:r>
          </a:p>
          <a:p>
            <a:pPr marL="0" indent="0">
              <a:buNone/>
            </a:pPr>
            <a:r>
              <a:rPr lang="ru-RU" dirty="0" smtClean="0"/>
              <a:t>- Если мама лечит больных, то она работает... (врачом).</a:t>
            </a:r>
          </a:p>
          <a:p>
            <a:pPr marL="0" indent="0">
              <a:buNone/>
            </a:pPr>
            <a:r>
              <a:rPr lang="ru-RU" dirty="0" smtClean="0"/>
              <a:t>- Если мама учит детей, то она работает... (учительницей).</a:t>
            </a:r>
          </a:p>
          <a:p>
            <a:pPr marL="0" indent="0">
              <a:buNone/>
            </a:pPr>
            <a:r>
              <a:rPr lang="ru-RU" dirty="0" smtClean="0"/>
              <a:t>- Если мама продает товары, то она</a:t>
            </a:r>
          </a:p>
          <a:p>
            <a:pPr marL="0" indent="0">
              <a:buNone/>
            </a:pPr>
            <a:r>
              <a:rPr lang="ru-RU" dirty="0" smtClean="0"/>
              <a:t>работает...(продавцом).</a:t>
            </a:r>
          </a:p>
          <a:p>
            <a:pPr marL="0" indent="0">
              <a:buNone/>
            </a:pPr>
            <a:r>
              <a:rPr lang="ru-RU" dirty="0" smtClean="0"/>
              <a:t>- Если мама готовит еду на работе, то она работает...</a:t>
            </a:r>
          </a:p>
          <a:p>
            <a:pPr marL="0" indent="0">
              <a:buNone/>
            </a:pPr>
            <a:r>
              <a:rPr lang="ru-RU" dirty="0" smtClean="0"/>
              <a:t>(поваром).</a:t>
            </a:r>
          </a:p>
          <a:p>
            <a:pPr marL="0" indent="0">
              <a:buNone/>
            </a:pPr>
            <a:r>
              <a:rPr lang="ru-RU" dirty="0" smtClean="0"/>
              <a:t>- Если мама разносит письма и газеты, то она работает...</a:t>
            </a:r>
          </a:p>
          <a:p>
            <a:pPr marL="0" indent="0">
              <a:buNone/>
            </a:pPr>
            <a:r>
              <a:rPr lang="ru-RU" dirty="0" smtClean="0"/>
              <a:t>(почтальоном).</a:t>
            </a:r>
          </a:p>
          <a:p>
            <a:pPr marL="0" indent="0">
              <a:buNone/>
            </a:pPr>
            <a:r>
              <a:rPr lang="ru-RU" dirty="0" smtClean="0"/>
              <a:t>- Если мама шьёт одежду, то она работает... (швеёй)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50440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7854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0188" y="284207"/>
            <a:ext cx="11467011" cy="628641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-Не зря говорят: мамы разные нужны, мамы разные важны.</a:t>
            </a:r>
          </a:p>
          <a:p>
            <a:pPr marL="0" indent="0">
              <a:buNone/>
            </a:pPr>
            <a:r>
              <a:rPr lang="ru-RU" dirty="0" smtClean="0"/>
              <a:t>-Что нужно делать, чтобы у мамы всегда было хорошее</a:t>
            </a:r>
          </a:p>
          <a:p>
            <a:pPr marL="0" indent="0">
              <a:buNone/>
            </a:pPr>
            <a:r>
              <a:rPr lang="ru-RU" dirty="0" smtClean="0"/>
              <a:t>настроение?</a:t>
            </a:r>
          </a:p>
          <a:p>
            <a:pPr marL="0" indent="0">
              <a:buNone/>
            </a:pPr>
            <a:r>
              <a:rPr lang="ru-RU" dirty="0" smtClean="0"/>
              <a:t>-А после работы, конечно, же, они устают. А их</a:t>
            </a:r>
          </a:p>
          <a:p>
            <a:pPr marL="0" indent="0">
              <a:buNone/>
            </a:pPr>
            <a:r>
              <a:rPr lang="ru-RU" dirty="0" smtClean="0"/>
              <a:t>ещё ждёт домашняя работа. Чтобы облегчить</a:t>
            </a:r>
          </a:p>
          <a:p>
            <a:pPr marL="0" indent="0">
              <a:buNone/>
            </a:pPr>
            <a:r>
              <a:rPr lang="ru-RU" dirty="0" smtClean="0"/>
              <a:t>их домашний труд, как мы с вами можем</a:t>
            </a:r>
          </a:p>
          <a:p>
            <a:pPr marL="0" indent="0">
              <a:buNone/>
            </a:pPr>
            <a:r>
              <a:rPr lang="ru-RU" dirty="0" smtClean="0"/>
              <a:t>помочь им?</a:t>
            </a:r>
          </a:p>
          <a:p>
            <a:pPr marL="0" indent="0">
              <a:buNone/>
            </a:pPr>
            <a:r>
              <a:rPr lang="ru-RU" b="1" i="1" dirty="0" err="1" smtClean="0">
                <a:solidFill>
                  <a:srgbClr val="C00000"/>
                </a:solidFill>
              </a:rPr>
              <a:t>Физминутка</a:t>
            </a:r>
            <a:r>
              <a:rPr lang="ru-RU" b="1" i="1" dirty="0" smtClean="0">
                <a:solidFill>
                  <a:srgbClr val="C00000"/>
                </a:solidFill>
              </a:rPr>
              <a:t> «Мамины помощники»</a:t>
            </a:r>
          </a:p>
          <a:p>
            <a:pPr marL="0" indent="0">
              <a:buNone/>
            </a:pPr>
            <a:r>
              <a:rPr lang="ru-RU" b="1" i="1" dirty="0" smtClean="0"/>
              <a:t>Дружно маме помогаем,</a:t>
            </a:r>
          </a:p>
          <a:p>
            <a:pPr marL="0" indent="0">
              <a:buNone/>
            </a:pPr>
            <a:r>
              <a:rPr lang="ru-RU" b="1" i="1" dirty="0" smtClean="0"/>
              <a:t>Пыль повсюду вытираем.</a:t>
            </a:r>
          </a:p>
          <a:p>
            <a:pPr marL="0" indent="0">
              <a:buNone/>
            </a:pPr>
            <a:r>
              <a:rPr lang="ru-RU" b="1" i="1" dirty="0" smtClean="0"/>
              <a:t>Мы белье теперь стираем,</a:t>
            </a:r>
          </a:p>
          <a:p>
            <a:pPr marL="0" indent="0">
              <a:buNone/>
            </a:pPr>
            <a:r>
              <a:rPr lang="ru-RU" b="1" i="1" dirty="0" smtClean="0"/>
              <a:t>Полощем, отжимаем.</a:t>
            </a:r>
          </a:p>
          <a:p>
            <a:pPr marL="0" indent="0">
              <a:buNone/>
            </a:pPr>
            <a:r>
              <a:rPr lang="ru-RU" b="1" i="1" dirty="0" smtClean="0"/>
              <a:t>Подметаем все кругом</a:t>
            </a:r>
          </a:p>
          <a:p>
            <a:pPr marL="0" indent="0">
              <a:buNone/>
            </a:pPr>
            <a:r>
              <a:rPr lang="ru-RU" b="1" i="1" dirty="0" smtClean="0"/>
              <a:t>И бегом за молоком.</a:t>
            </a:r>
          </a:p>
          <a:p>
            <a:pPr marL="0" indent="0">
              <a:buNone/>
            </a:pPr>
            <a:r>
              <a:rPr lang="ru-RU" b="1" i="1" dirty="0" smtClean="0"/>
              <a:t>Маму вечером встречаем,</a:t>
            </a:r>
          </a:p>
          <a:p>
            <a:pPr marL="0" indent="0">
              <a:buNone/>
            </a:pPr>
            <a:r>
              <a:rPr lang="ru-RU" b="1" i="1" dirty="0" smtClean="0"/>
              <a:t>Двери настежь открываем,</a:t>
            </a:r>
          </a:p>
          <a:p>
            <a:pPr marL="0" indent="0">
              <a:buNone/>
            </a:pPr>
            <a:r>
              <a:rPr lang="ru-RU" b="1" i="1" dirty="0" smtClean="0"/>
              <a:t>Маму крепко обнимаем.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xmlns="" val="1859278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5503" y="705394"/>
            <a:ext cx="10186851" cy="565621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- Когда мама обнимает, гладит, целует?</a:t>
            </a:r>
          </a:p>
          <a:p>
            <a:pPr marL="0" indent="0">
              <a:buNone/>
            </a:pPr>
            <a:r>
              <a:rPr lang="ru-RU" sz="1800" dirty="0" smtClean="0"/>
              <a:t>Какая? (ласковая).</a:t>
            </a:r>
          </a:p>
          <a:p>
            <a:pPr marL="0" indent="0">
              <a:buNone/>
            </a:pPr>
            <a:r>
              <a:rPr lang="ru-RU" sz="1800" dirty="0" smtClean="0"/>
              <a:t>- Когда мама улыбается, смеётся? Какая?</a:t>
            </a:r>
          </a:p>
          <a:p>
            <a:pPr marL="0" indent="0">
              <a:buNone/>
            </a:pPr>
            <a:r>
              <a:rPr lang="ru-RU" sz="1800" dirty="0" smtClean="0"/>
              <a:t>(веселая, счастливая).</a:t>
            </a:r>
          </a:p>
          <a:p>
            <a:pPr marL="0" indent="0">
              <a:buNone/>
            </a:pPr>
            <a:r>
              <a:rPr lang="ru-RU" sz="1800" dirty="0" smtClean="0"/>
              <a:t>- Когда дети шалят, а мама не ругает?</a:t>
            </a:r>
          </a:p>
          <a:p>
            <a:pPr marL="0" indent="0">
              <a:buNone/>
            </a:pPr>
            <a:r>
              <a:rPr lang="ru-RU" sz="1800" dirty="0" smtClean="0"/>
              <a:t>Какая? (добрая)</a:t>
            </a:r>
          </a:p>
          <a:p>
            <a:pPr marL="0" indent="0">
              <a:buNone/>
            </a:pPr>
            <a:r>
              <a:rPr lang="ru-RU" sz="1800" dirty="0" smtClean="0"/>
              <a:t>- А если маму вы любите, то она какая?</a:t>
            </a:r>
          </a:p>
          <a:p>
            <a:pPr marL="0" indent="0">
              <a:buNone/>
            </a:pPr>
            <a:r>
              <a:rPr lang="ru-RU" sz="1800" dirty="0" smtClean="0"/>
              <a:t>(ласковая)</a:t>
            </a:r>
          </a:p>
          <a:p>
            <a:pPr marL="0" indent="0">
              <a:buNone/>
            </a:pPr>
            <a:r>
              <a:rPr lang="ru-RU" sz="1800" dirty="0" smtClean="0"/>
              <a:t>- А если мама много читает? Какая?</a:t>
            </a:r>
          </a:p>
          <a:p>
            <a:pPr marL="0" indent="0">
              <a:buNone/>
            </a:pPr>
            <a:r>
              <a:rPr lang="ru-RU" sz="1800" dirty="0" smtClean="0"/>
              <a:t>(умная)</a:t>
            </a:r>
          </a:p>
          <a:p>
            <a:pPr marL="0" indent="0">
              <a:buNone/>
            </a:pPr>
            <a:r>
              <a:rPr lang="ru-RU" sz="1800" dirty="0" smtClean="0"/>
              <a:t>- А если мама много работает? Какая?</a:t>
            </a:r>
          </a:p>
          <a:p>
            <a:pPr marL="0" indent="0">
              <a:buNone/>
            </a:pPr>
            <a:r>
              <a:rPr lang="ru-RU" sz="1800" dirty="0" smtClean="0"/>
              <a:t>(трудолюбивая)</a:t>
            </a:r>
          </a:p>
          <a:p>
            <a:pPr marL="0" indent="0">
              <a:buNone/>
            </a:pPr>
            <a:r>
              <a:rPr lang="ru-RU" sz="1800" dirty="0" smtClean="0"/>
              <a:t>- А если мама дома убирается, стирает?</a:t>
            </a:r>
          </a:p>
          <a:p>
            <a:pPr marL="0" indent="0">
              <a:buNone/>
            </a:pPr>
            <a:r>
              <a:rPr lang="ru-RU" sz="1800" dirty="0" smtClean="0"/>
              <a:t>Какая? (чистоплотная).</a:t>
            </a:r>
          </a:p>
          <a:p>
            <a:pPr marL="0" indent="0">
              <a:buNone/>
            </a:pPr>
            <a:r>
              <a:rPr lang="ru-RU" sz="1800" dirty="0" smtClean="0"/>
              <a:t>-А если мама постирает бельё, гладит, то она какая? (аккуратная)</a:t>
            </a:r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41125" y="423544"/>
            <a:ext cx="8134984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lvl="0" indent="-22860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800" b="1" i="1" dirty="0">
                <a:solidFill>
                  <a:srgbClr val="C00000"/>
                </a:solidFill>
              </a:rPr>
              <a:t>Для наших мам самые нежные, ласковые слова: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78928" y="1193154"/>
            <a:ext cx="6505303" cy="4878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96669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xmlns="" val="30638091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748</Words>
  <Application>Microsoft Office PowerPoint</Application>
  <PresentationFormat>Произвольный</PresentationFormat>
  <Paragraphs>113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История праздника</vt:lpstr>
      <vt:lpstr>Загадки</vt:lpstr>
      <vt:lpstr>СТИХИ О МАМЕ И БАБУШКЕ </vt:lpstr>
      <vt:lpstr>Слайд 5</vt:lpstr>
      <vt:lpstr>Слайд 6</vt:lpstr>
      <vt:lpstr>Слайд 7</vt:lpstr>
      <vt:lpstr>Слайд 8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user</cp:lastModifiedBy>
  <cp:revision>19</cp:revision>
  <dcterms:created xsi:type="dcterms:W3CDTF">2020-12-24T18:06:13Z</dcterms:created>
  <dcterms:modified xsi:type="dcterms:W3CDTF">2021-11-02T14:26:52Z</dcterms:modified>
</cp:coreProperties>
</file>