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7" r:id="rId3"/>
    <p:sldId id="272" r:id="rId4"/>
    <p:sldId id="273" r:id="rId5"/>
    <p:sldId id="274" r:id="rId6"/>
    <p:sldId id="275" r:id="rId7"/>
    <p:sldId id="276" r:id="rId8"/>
    <p:sldId id="267" r:id="rId9"/>
    <p:sldId id="268" r:id="rId10"/>
    <p:sldId id="269" r:id="rId11"/>
    <p:sldId id="270" r:id="rId12"/>
    <p:sldId id="271" r:id="rId13"/>
    <p:sldId id="259" r:id="rId14"/>
    <p:sldId id="261" r:id="rId15"/>
    <p:sldId id="263" r:id="rId16"/>
    <p:sldId id="260" r:id="rId17"/>
    <p:sldId id="262" r:id="rId18"/>
    <p:sldId id="264" r:id="rId19"/>
    <p:sldId id="265" r:id="rId20"/>
    <p:sldId id="266" r:id="rId21"/>
    <p:sldId id="256" r:id="rId22"/>
    <p:sldId id="258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78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41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181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676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35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489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404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73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41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03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81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14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21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095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11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3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24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38DA3E-A91F-48AE-AC72-E949C6FDD6F6}" type="datetimeFigureOut">
              <a:rPr lang="ru-RU" smtClean="0"/>
              <a:t>31.01.2024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A3EDB9-9511-49B2-A6A8-264929B48C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259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3.png"/><Relationship Id="rId4" Type="http://schemas.openxmlformats.org/officeDocument/2006/relationships/slide" Target="slide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36.png"/><Relationship Id="rId7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3" Type="http://schemas.openxmlformats.org/officeDocument/2006/relationships/slide" Target="slide3.xml"/><Relationship Id="rId21" Type="http://schemas.openxmlformats.org/officeDocument/2006/relationships/slide" Target="slide22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slide" Target="slide19.xml"/><Relationship Id="rId16" Type="http://schemas.openxmlformats.org/officeDocument/2006/relationships/slide" Target="slide16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19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8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slide" Target="slide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slide" Target="slide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6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microsoft.com/office/2007/relationships/hdphoto" Target="../media/hdphoto2.wdp"/><Relationship Id="rId12" Type="http://schemas.openxmlformats.org/officeDocument/2006/relationships/slide" Target="slide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microsoft.com/office/2007/relationships/hdphoto" Target="../media/hdphoto1.wdp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2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" Target="slide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slide" Target="slide3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36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0924" y="669702"/>
            <a:ext cx="78947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Monotype Corsiva" panose="03010101010201010101" pitchFamily="66" charset="0"/>
              </a:rPr>
              <a:t>Интеллектуальная викторина для старших дошкольников</a:t>
            </a:r>
          </a:p>
          <a:p>
            <a:pPr algn="ctr"/>
            <a:endParaRPr lang="ru-RU" sz="4000" dirty="0">
              <a:latin typeface="Monotype Corsiva" panose="03010101010201010101" pitchFamily="66" charset="0"/>
            </a:endParaRPr>
          </a:p>
          <a:p>
            <a:pPr algn="ctr"/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СВОЯ ИГРА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14"/>
            <a:ext cx="3712779" cy="3425039"/>
          </a:xfrm>
          <a:prstGeom prst="rect">
            <a:avLst/>
          </a:prstGeom>
        </p:spPr>
      </p:pic>
      <p:pic>
        <p:nvPicPr>
          <p:cNvPr id="2" name="СВОЯ ИГ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8659" y="364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6987" y="2215166"/>
            <a:ext cx="5937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Ежик по лесу шел,</a:t>
            </a:r>
          </a:p>
          <a:p>
            <a:r>
              <a:rPr lang="ru-RU" sz="3600" dirty="0"/>
              <a:t>На обед грибы нашел:</a:t>
            </a:r>
          </a:p>
          <a:p>
            <a:r>
              <a:rPr lang="ru-RU" sz="3600" dirty="0"/>
              <a:t>Два – под березой,</a:t>
            </a:r>
          </a:p>
          <a:p>
            <a:r>
              <a:rPr lang="ru-RU" sz="3600" dirty="0"/>
              <a:t>Один – у осины.</a:t>
            </a:r>
          </a:p>
          <a:p>
            <a:r>
              <a:rPr lang="ru-RU" sz="3600" dirty="0"/>
              <a:t>Сколько их будет</a:t>
            </a:r>
          </a:p>
          <a:p>
            <a:r>
              <a:rPr lang="ru-RU" sz="3600" dirty="0"/>
              <a:t>В плетеной корзине?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33363" y="1159099"/>
            <a:ext cx="32063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Реши задачу</a:t>
            </a:r>
          </a:p>
        </p:txBody>
      </p:sp>
      <p:sp>
        <p:nvSpPr>
          <p:cNvPr id="7" name="Управляющая кнопка: настраиваемая 6">
            <a:hlinkClick r:id="rId2" action="ppaction://hlinksldjump" highlightClick="1"/>
          </p:cNvPr>
          <p:cNvSpPr/>
          <p:nvPr/>
        </p:nvSpPr>
        <p:spPr>
          <a:xfrm>
            <a:off x="360609" y="5631486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8" y="5720100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пк\Desktop\f7a6fccd256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459" y="3526247"/>
            <a:ext cx="2967269" cy="30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страиваемая 1">
            <a:hlinkClick r:id="rId5" action="ppaction://hlinksldjump" highlightClick="1"/>
          </p:cNvPr>
          <p:cNvSpPr/>
          <p:nvPr/>
        </p:nvSpPr>
        <p:spPr>
          <a:xfrm>
            <a:off x="6529589" y="5887536"/>
            <a:ext cx="1455312" cy="432593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892505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3048" y="2616495"/>
            <a:ext cx="6350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У  стола  отпилили  один  угол.  </a:t>
            </a:r>
          </a:p>
          <a:p>
            <a:r>
              <a:rPr lang="ru-RU" sz="3600" dirty="0"/>
              <a:t>Сколько  углов  у  него  теперь?</a:t>
            </a:r>
          </a:p>
        </p:txBody>
      </p:sp>
      <p:sp>
        <p:nvSpPr>
          <p:cNvPr id="6" name="Управляющая кнопка: настраиваемая 5">
            <a:hlinkClick r:id="rId2" action="ppaction://hlinksldjump" highlightClick="1"/>
          </p:cNvPr>
          <p:cNvSpPr/>
          <p:nvPr/>
        </p:nvSpPr>
        <p:spPr>
          <a:xfrm>
            <a:off x="283335" y="5434884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4" y="5523498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настраиваемая 1">
            <a:hlinkClick r:id="rId4" action="ppaction://hlinksldjump" highlightClick="1"/>
          </p:cNvPr>
          <p:cNvSpPr/>
          <p:nvPr/>
        </p:nvSpPr>
        <p:spPr>
          <a:xfrm>
            <a:off x="7959143" y="4198513"/>
            <a:ext cx="1352281" cy="521208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4246455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cifra_8_8_010745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05" y="2475965"/>
            <a:ext cx="1755551" cy="234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50265" y="573572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/>
              <a:t>Расставил Андрюшка</a:t>
            </a:r>
          </a:p>
          <a:p>
            <a:r>
              <a:rPr lang="ru-RU" sz="3200" dirty="0"/>
              <a:t>В два ряда игрушки.</a:t>
            </a:r>
          </a:p>
          <a:p>
            <a:r>
              <a:rPr lang="ru-RU" sz="3200" dirty="0"/>
              <a:t>Рядом с мартышкой –</a:t>
            </a:r>
          </a:p>
          <a:p>
            <a:r>
              <a:rPr lang="ru-RU" sz="3200" dirty="0"/>
              <a:t>Плюшевый мишка.</a:t>
            </a:r>
          </a:p>
          <a:p>
            <a:r>
              <a:rPr lang="ru-RU" sz="3200" dirty="0"/>
              <a:t>Вместе с лисой –</a:t>
            </a:r>
          </a:p>
          <a:p>
            <a:r>
              <a:rPr lang="ru-RU" sz="3200" dirty="0"/>
              <a:t>Зайка косой.</a:t>
            </a:r>
          </a:p>
          <a:p>
            <a:r>
              <a:rPr lang="ru-RU" sz="3200" dirty="0"/>
              <a:t>Следом за ними –</a:t>
            </a:r>
          </a:p>
          <a:p>
            <a:r>
              <a:rPr lang="ru-RU" sz="3200" dirty="0"/>
              <a:t>Еж и лягушка.</a:t>
            </a:r>
          </a:p>
          <a:p>
            <a:r>
              <a:rPr lang="ru-RU" sz="3200" dirty="0"/>
              <a:t>Сколько игрушек</a:t>
            </a:r>
          </a:p>
          <a:p>
            <a:r>
              <a:rPr lang="ru-RU" sz="3200" dirty="0"/>
              <a:t>Расставил Андрюшка.</a:t>
            </a:r>
          </a:p>
        </p:txBody>
      </p:sp>
      <p:pic>
        <p:nvPicPr>
          <p:cNvPr id="3075" name="Picture 3" descr="C:\Users\пк\Desktop\игрушки_DoV (1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8" y="1443971"/>
            <a:ext cx="5011546" cy="501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7A4CD9-B66B-B6EC-B807-E707609055ED}"/>
              </a:ext>
            </a:extLst>
          </p:cNvPr>
          <p:cNvSpPr/>
          <p:nvPr/>
        </p:nvSpPr>
        <p:spPr>
          <a:xfrm>
            <a:off x="4529470" y="5911702"/>
            <a:ext cx="1566530" cy="6324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ОТВЕТ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6479" y="914400"/>
            <a:ext cx="77187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Шли  семь старичков,</a:t>
            </a:r>
          </a:p>
          <a:p>
            <a:r>
              <a:rPr lang="ru-RU" sz="3600" dirty="0"/>
              <a:t>У  них  семь  посошков,</a:t>
            </a:r>
          </a:p>
          <a:p>
            <a:r>
              <a:rPr lang="ru-RU" sz="3600" dirty="0"/>
              <a:t>На  каждом  посошке  семь  сучков,</a:t>
            </a:r>
          </a:p>
          <a:p>
            <a:r>
              <a:rPr lang="ru-RU" sz="3600" dirty="0"/>
              <a:t>На  каждом  сучке  семь  узелков,</a:t>
            </a:r>
          </a:p>
          <a:p>
            <a:r>
              <a:rPr lang="ru-RU" sz="3600" dirty="0"/>
              <a:t>В  каждом  узелке  семь  пирогов.</a:t>
            </a:r>
          </a:p>
          <a:p>
            <a:r>
              <a:rPr lang="ru-RU" sz="3600" dirty="0"/>
              <a:t>В  каждом  пироге семь  воробьев,</a:t>
            </a:r>
          </a:p>
          <a:p>
            <a:r>
              <a:rPr lang="ru-RU" sz="3600" dirty="0"/>
              <a:t>У  каждого  воробья  семь  хвостиков.</a:t>
            </a:r>
          </a:p>
          <a:p>
            <a:r>
              <a:rPr lang="ru-RU" sz="3600" dirty="0"/>
              <a:t>Сколько  было  старичков? </a:t>
            </a:r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386366" y="5438715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4" y="5527329"/>
            <a:ext cx="9017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настраиваемая 2">
            <a:hlinkClick r:id="rId4" action="ppaction://hlinksldjump" highlightClick="1"/>
          </p:cNvPr>
          <p:cNvSpPr/>
          <p:nvPr/>
        </p:nvSpPr>
        <p:spPr>
          <a:xfrm>
            <a:off x="7688687" y="5527329"/>
            <a:ext cx="1519707" cy="521209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149103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9105" y="1669738"/>
            <a:ext cx="820384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Выбери слово, которое по звуковому составу не похоже на остальные три:</a:t>
            </a:r>
          </a:p>
          <a:p>
            <a:endParaRPr lang="ru-RU" sz="3600" dirty="0"/>
          </a:p>
          <a:p>
            <a:pPr algn="ctr"/>
            <a:r>
              <a:rPr lang="ru-RU" sz="4400" dirty="0"/>
              <a:t>Мак-бак-так-банан</a:t>
            </a:r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476518" y="5331854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1" y="5423643"/>
            <a:ext cx="896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настраиваемая 1">
            <a:hlinkClick r:id="rId4" action="ppaction://hlinksldjump" highlightClick="1"/>
          </p:cNvPr>
          <p:cNvSpPr/>
          <p:nvPr/>
        </p:nvSpPr>
        <p:spPr>
          <a:xfrm>
            <a:off x="7431110" y="5048518"/>
            <a:ext cx="1325751" cy="521208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37900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3159" y="1026225"/>
            <a:ext cx="1124568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из букв по два слова. </a:t>
            </a: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НКИО </a:t>
            </a:r>
          </a:p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</a:t>
            </a:r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270456" y="5576552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5" y="5665166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C18E38-2353-259F-2264-C53943B06468}"/>
              </a:ext>
            </a:extLst>
          </p:cNvPr>
          <p:cNvSpPr/>
          <p:nvPr/>
        </p:nvSpPr>
        <p:spPr>
          <a:xfrm>
            <a:off x="9687339" y="5830957"/>
            <a:ext cx="1696278" cy="6993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ответ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20" y="3665918"/>
            <a:ext cx="1863823" cy="22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к\Desktop\0_8d43d_b676cf33_M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94" y="3789463"/>
            <a:ext cx="1799196" cy="19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308" y="587315"/>
            <a:ext cx="11125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Найди картинку, название которой соответствует схеме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38710" y="2380129"/>
            <a:ext cx="914400" cy="9144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14800" y="2380129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82932" y="2380129"/>
            <a:ext cx="9144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99094" y="2380129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234518" y="2380129"/>
            <a:ext cx="9144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9">
            <a:hlinkClick r:id="rId6" action="ppaction://hlinksldjump" highlightClick="1"/>
          </p:cNvPr>
          <p:cNvSpPr/>
          <p:nvPr/>
        </p:nvSpPr>
        <p:spPr>
          <a:xfrm>
            <a:off x="457200" y="5425612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31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8" y="5514226"/>
            <a:ext cx="9017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 descr="C:\Users\пк\Downloads\imageedit_3_6135012809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22" y="3665918"/>
            <a:ext cx="2213376" cy="254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47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4512" y="69962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Выдели первый слог из слова, составь слова из слогов. Например.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b="1" dirty="0" err="1"/>
              <a:t>ГО</a:t>
            </a:r>
            <a:r>
              <a:rPr lang="ru-RU" dirty="0" err="1"/>
              <a:t>луби</a:t>
            </a:r>
            <a:r>
              <a:rPr lang="ru-RU" dirty="0"/>
              <a:t>, </a:t>
            </a:r>
            <a:r>
              <a:rPr lang="ru-RU" b="1" dirty="0" err="1"/>
              <a:t>РА</a:t>
            </a:r>
            <a:r>
              <a:rPr lang="ru-RU" dirty="0" err="1"/>
              <a:t>аки</a:t>
            </a:r>
            <a:r>
              <a:rPr lang="ru-RU" dirty="0"/>
              <a:t> - </a:t>
            </a:r>
            <a:r>
              <a:rPr lang="ru-RU" b="1" dirty="0"/>
              <a:t>ГОРА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endParaRPr lang="ru-RU" dirty="0"/>
          </a:p>
          <a:p>
            <a:endParaRPr lang="ru-RU" dirty="0"/>
          </a:p>
        </p:txBody>
      </p:sp>
      <p:pic>
        <p:nvPicPr>
          <p:cNvPr id="8194" name="Picture 2" descr="C:\Users\пк\Desktop\pigeon_PNG545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51" y="1796965"/>
            <a:ext cx="2073499" cy="132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к\Desktop\lobster_PNG1426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24" y="2012107"/>
            <a:ext cx="2277749" cy="110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к\Desktop\139e47b7113ab7c3ca36f7fb871386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80" y="4116177"/>
            <a:ext cx="1688401" cy="160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к\Desktop\taz_13_litrov_cvetnoj_kruglyj_ekaterinburg_plastos_210_3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002" y="3855211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rId6" action="ppaction://hlinksldjump" highlightClick="1"/>
          </p:cNvPr>
          <p:cNvSpPr/>
          <p:nvPr/>
        </p:nvSpPr>
        <p:spPr>
          <a:xfrm>
            <a:off x="334851" y="5373230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8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1" y="5466746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настраиваемая 5">
            <a:hlinkClick r:id="rId8" action="ppaction://hlinksldjump" highlightClick="1"/>
          </p:cNvPr>
          <p:cNvSpPr/>
          <p:nvPr/>
        </p:nvSpPr>
        <p:spPr>
          <a:xfrm>
            <a:off x="9427335" y="5206978"/>
            <a:ext cx="1377267" cy="516307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150544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8423" y="1924255"/>
            <a:ext cx="7608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Назови пять правил поведения в лесу</a:t>
            </a:r>
          </a:p>
        </p:txBody>
      </p:sp>
      <p:pic>
        <p:nvPicPr>
          <p:cNvPr id="9218" name="Picture 2" descr="C:\Users\пк\Desktop\200799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952" y="2788921"/>
            <a:ext cx="3240397" cy="35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rId3" action="ppaction://hlinksldjump" highlightClick="1"/>
          </p:cNvPr>
          <p:cNvSpPr/>
          <p:nvPr/>
        </p:nvSpPr>
        <p:spPr>
          <a:xfrm>
            <a:off x="360608" y="5499280"/>
            <a:ext cx="1042416" cy="1042416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7" y="5587894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012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18" y="1626746"/>
            <a:ext cx="7865698" cy="2700556"/>
          </a:xfrm>
          <a:prstGeom prst="rect">
            <a:avLst/>
          </a:prstGeom>
        </p:spPr>
      </p:pic>
      <p:sp>
        <p:nvSpPr>
          <p:cNvPr id="5" name="Управляющая кнопка: настраиваемая 4">
            <a:hlinkClick r:id="rId3" action="ppaction://hlinksldjump" highlightClick="1"/>
          </p:cNvPr>
          <p:cNvSpPr/>
          <p:nvPr/>
        </p:nvSpPr>
        <p:spPr>
          <a:xfrm>
            <a:off x="399245" y="5537916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65938" y="772733"/>
            <a:ext cx="331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Прочитай слово</a:t>
            </a: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58" y="5626270"/>
            <a:ext cx="896190" cy="865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6400" y="4761442"/>
            <a:ext cx="30969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/>
              <a:t>СТОЛБ</a:t>
            </a:r>
          </a:p>
        </p:txBody>
      </p:sp>
    </p:spTree>
    <p:extLst>
      <p:ext uri="{BB962C8B-B14F-4D97-AF65-F5344CB8AC3E}">
        <p14:creationId xmlns:p14="http://schemas.microsoft.com/office/powerpoint/2010/main" val="3719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767115"/>
              </p:ext>
            </p:extLst>
          </p:nvPr>
        </p:nvGraphicFramePr>
        <p:xfrm>
          <a:off x="11289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dirty="0">
                          <a:latin typeface="Monotype Corsiva" panose="03010101010201010101" pitchFamily="66" charset="0"/>
                        </a:rPr>
                        <a:t>Ребусы</a:t>
                      </a:r>
                      <a:endParaRPr lang="ru-RU" sz="4400" dirty="0">
                        <a:latin typeface="Monotype Corsiva" panose="03010101010201010101" pitchFamily="66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dirty="0">
                          <a:hlinkClick r:id="rId2" action="ppaction://hlinksldjump"/>
                        </a:rPr>
                        <a:t>1</a:t>
                      </a:r>
                      <a:endParaRPr lang="ru-RU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dirty="0">
                          <a:hlinkClick r:id="rId3" action="ppaction://hlinksldjump"/>
                        </a:rPr>
                        <a:t>5</a:t>
                      </a:r>
                      <a:endParaRPr lang="ru-RU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dirty="0">
                          <a:hlinkClick r:id="rId4" action="ppaction://hlinksldjump"/>
                        </a:rPr>
                        <a:t>7</a:t>
                      </a:r>
                      <a:endParaRPr lang="ru-RU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dirty="0">
                          <a:hlinkClick r:id="rId5" action="ppaction://hlinksldjump"/>
                        </a:rPr>
                        <a:t>10</a:t>
                      </a:r>
                      <a:endParaRPr lang="ru-RU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  <a:p>
                      <a:pPr algn="ctr"/>
                      <a:r>
                        <a:rPr lang="ru-RU" sz="4400" b="1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Логика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b="1" dirty="0">
                          <a:hlinkClick r:id="rId6" action="ppaction://hlinksldjump"/>
                        </a:rPr>
                        <a:t>1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b="1" dirty="0">
                          <a:hlinkClick r:id="rId7" action="ppaction://hlinksldjump"/>
                        </a:rPr>
                        <a:t>5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b="1" dirty="0">
                          <a:hlinkClick r:id="rId8" action="ppaction://hlinksldjump"/>
                        </a:rPr>
                        <a:t>7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b="1" dirty="0">
                          <a:hlinkClick r:id="rId9" action="ppaction://hlinksldjump"/>
                        </a:rPr>
                        <a:t>10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  <a:p>
                      <a:pPr algn="ctr"/>
                      <a:r>
                        <a:rPr lang="ru-RU" sz="3200" b="1" dirty="0"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10" action="ppaction://hlinksldjump"/>
                        </a:rPr>
                        <a:t>1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11" action="ppaction://hlinksldjump"/>
                        </a:rPr>
                        <a:t>5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12" action="ppaction://hlinksldjump"/>
                        </a:rPr>
                        <a:t>7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13" action="ppaction://hlinksldjump"/>
                        </a:rPr>
                        <a:t>10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b="1" dirty="0">
                          <a:latin typeface="Monotype Corsiva" panose="03010101010201010101" pitchFamily="66" charset="0"/>
                        </a:rPr>
                        <a:t>Моя речь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14" action="ppaction://hlinksldjump"/>
                        </a:rPr>
                        <a:t>1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15" action="ppaction://hlinksldjump"/>
                        </a:rPr>
                        <a:t>5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b="1" dirty="0">
                          <a:hlinkClick r:id="rId16" action="ppaction://hlinksldjump"/>
                        </a:rPr>
                        <a:t>7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17" action="ppaction://hlinksldjump"/>
                        </a:rPr>
                        <a:t>10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sz="4400" b="1" dirty="0">
                          <a:latin typeface="Monotype Corsiva" panose="03010101010201010101" pitchFamily="66" charset="0"/>
                        </a:rPr>
                        <a:t>Экология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18" action="ppaction://hlinksldjump"/>
                        </a:rPr>
                        <a:t>1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19" action="ppaction://hlinksldjump"/>
                        </a:rPr>
                        <a:t>5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20" action="ppaction://hlinksldjump"/>
                        </a:rPr>
                        <a:t>7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sz="4400" b="1" dirty="0">
                          <a:hlinkClick r:id="rId21" action="ppaction://hlinksldjump"/>
                        </a:rPr>
                        <a:t>10</a:t>
                      </a:r>
                      <a:endParaRPr lang="ru-RU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6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158234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/>
              <a:t>Будто снежный шар бела,</a:t>
            </a:r>
          </a:p>
          <a:p>
            <a:r>
              <a:rPr lang="ru-RU" sz="3600" dirty="0"/>
              <a:t>По весне она цвела,</a:t>
            </a:r>
          </a:p>
          <a:p>
            <a:r>
              <a:rPr lang="ru-RU" sz="3600" dirty="0"/>
              <a:t>Нежный запах источала.</a:t>
            </a:r>
          </a:p>
          <a:p>
            <a:r>
              <a:rPr lang="ru-RU" sz="3600" dirty="0"/>
              <a:t>А когда пора настала,</a:t>
            </a:r>
          </a:p>
          <a:p>
            <a:r>
              <a:rPr lang="ru-RU" sz="3600" dirty="0"/>
              <a:t>Разом сделалась она</a:t>
            </a:r>
          </a:p>
          <a:p>
            <a:r>
              <a:rPr lang="ru-RU" sz="3600" dirty="0"/>
              <a:t>Вся от ягоды черна.</a:t>
            </a:r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6503832" y="5125792"/>
            <a:ext cx="1648496" cy="425002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ОТВЕТ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244699" y="5550794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8" y="5639408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407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8117" y="2085503"/>
            <a:ext cx="77562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/>
              <a:t>Назови четыре хвойных дерева</a:t>
            </a:r>
          </a:p>
          <a:p>
            <a:pPr algn="ctr"/>
            <a:r>
              <a:rPr lang="ru-RU" sz="4400" dirty="0"/>
              <a:t>нашего края</a:t>
            </a:r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406071" y="5415953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9" y="5504567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&quot;Пустой&quot;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8B2CAB9-F1E5-4F0D-AC31-EAFB62989B00}"/>
              </a:ext>
            </a:extLst>
          </p:cNvPr>
          <p:cNvSpPr/>
          <p:nvPr/>
        </p:nvSpPr>
        <p:spPr>
          <a:xfrm>
            <a:off x="9674087" y="5658677"/>
            <a:ext cx="1537252" cy="636105"/>
          </a:xfrm>
          <a:prstGeom prst="actionButtonBlank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806020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5920" y="2006643"/>
            <a:ext cx="8952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Назови известных рыб озера Байкал</a:t>
            </a:r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367434" y="5441710"/>
            <a:ext cx="1042416" cy="1042416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3" y="5530324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C:\Users\пк\Desktop\imageedit_1_449740339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47" y="1772933"/>
            <a:ext cx="4302192" cy="49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настраиваемая 5">
            <a:hlinkClick r:id="rId5" action="ppaction://hlinksldjump" highlightClick="1"/>
          </p:cNvPr>
          <p:cNvSpPr/>
          <p:nvPr/>
        </p:nvSpPr>
        <p:spPr>
          <a:xfrm>
            <a:off x="10090598" y="5818988"/>
            <a:ext cx="1584102" cy="521208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943743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к\Desktop\83109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44" y="206152"/>
            <a:ext cx="6804338" cy="641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40202" y="4533363"/>
            <a:ext cx="227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ЧЕРЕМУХА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28646" y="5578242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" y="5666856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473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к\Desktop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42" y="750402"/>
            <a:ext cx="3684699" cy="554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0" y="5331854"/>
            <a:ext cx="14510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АИСТ</a:t>
            </a:r>
          </a:p>
        </p:txBody>
      </p:sp>
      <p:sp>
        <p:nvSpPr>
          <p:cNvPr id="5" name="Управляющая кнопка: настраиваемая 4">
            <a:hlinkClick r:id="rId3" action="ppaction://hlinksldjump" highlightClick="1"/>
          </p:cNvPr>
          <p:cNvSpPr/>
          <p:nvPr/>
        </p:nvSpPr>
        <p:spPr>
          <a:xfrm>
            <a:off x="334851" y="5346611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0" y="5381460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09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к\Desktop\volk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72" y="1212875"/>
            <a:ext cx="6370182" cy="368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53848" y="5357612"/>
            <a:ext cx="15011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ВОЛК</a:t>
            </a:r>
          </a:p>
        </p:txBody>
      </p:sp>
      <p:sp>
        <p:nvSpPr>
          <p:cNvPr id="5" name="Управляющая кнопка: настраиваемая 4">
            <a:hlinkClick r:id="rId3" action="ppaction://hlinksldjump" highlightClick="1"/>
          </p:cNvPr>
          <p:cNvSpPr/>
          <p:nvPr/>
        </p:nvSpPr>
        <p:spPr>
          <a:xfrm>
            <a:off x="212888" y="5440939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5" y="5529553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492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72756" y="5254167"/>
            <a:ext cx="32555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/>
              <a:t>ПОДВАЛ</a:t>
            </a:r>
          </a:p>
        </p:txBody>
      </p:sp>
      <p:pic>
        <p:nvPicPr>
          <p:cNvPr id="14338" name="Picture 2" descr="C:\Users\пк\Desktop\560b821d16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74" y="491996"/>
            <a:ext cx="6044216" cy="441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rId3" action="ppaction://hlinksldjump" highlightClick="1"/>
          </p:cNvPr>
          <p:cNvSpPr/>
          <p:nvPr/>
        </p:nvSpPr>
        <p:spPr>
          <a:xfrm>
            <a:off x="380313" y="5447557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4" y="5496976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323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пк\Desktop\aircraft_002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53" y="278181"/>
            <a:ext cx="8375659" cy="44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1871" y="4742112"/>
            <a:ext cx="2118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САМОЛЕТ</a:t>
            </a:r>
          </a:p>
        </p:txBody>
      </p:sp>
      <p:sp>
        <p:nvSpPr>
          <p:cNvPr id="5" name="Управляющая кнопка: настраиваемая 4">
            <a:hlinkClick r:id="rId3" action="ppaction://hlinksldjump" highlightClick="1"/>
          </p:cNvPr>
          <p:cNvSpPr/>
          <p:nvPr/>
        </p:nvSpPr>
        <p:spPr>
          <a:xfrm>
            <a:off x="425002" y="5512158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1" y="5600772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45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334851" y="5340981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0" y="5429595"/>
            <a:ext cx="89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home\Desktop\foto-hari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29" y="1170213"/>
            <a:ext cx="2446985" cy="14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4616" y="2783153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ХАРИУС</a:t>
            </a:r>
          </a:p>
        </p:txBody>
      </p:sp>
      <p:pic>
        <p:nvPicPr>
          <p:cNvPr id="4099" name="Picture 3" descr="C:\Users\home\Desktop\e15f4acd9fbc96c42048ac990efb81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11" y="1130420"/>
            <a:ext cx="2788008" cy="18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3519" y="3061798"/>
            <a:ext cx="1500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ОМУЛЬ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0964" y="266095"/>
            <a:ext cx="5424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ИЗВЕСТНЫЕ РЫБ БАЙКАЛА</a:t>
            </a:r>
          </a:p>
        </p:txBody>
      </p:sp>
      <p:pic>
        <p:nvPicPr>
          <p:cNvPr id="4101" name="Picture 5" descr="C:\Users\home\Desktop\s1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206" y="1170214"/>
            <a:ext cx="3103808" cy="174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14834" y="3061798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ОКУНЬ</a:t>
            </a:r>
          </a:p>
        </p:txBody>
      </p:sp>
      <p:pic>
        <p:nvPicPr>
          <p:cNvPr id="4102" name="Picture 6" descr="C:\Users\home\Desktop\im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0" y="3746637"/>
            <a:ext cx="3288406" cy="19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3514" y="5862189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ЩУКА</a:t>
            </a:r>
          </a:p>
        </p:txBody>
      </p:sp>
      <p:pic>
        <p:nvPicPr>
          <p:cNvPr id="4103" name="Picture 7" descr="C:\Users\home\Desktop\06labkuv613256893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02" y="3742899"/>
            <a:ext cx="2686992" cy="191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76060" y="5798622"/>
            <a:ext cx="1577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НАЛИМ</a:t>
            </a:r>
          </a:p>
        </p:txBody>
      </p:sp>
    </p:spTree>
    <p:extLst>
      <p:ext uri="{BB962C8B-B14F-4D97-AF65-F5344CB8AC3E}">
        <p14:creationId xmlns:p14="http://schemas.microsoft.com/office/powerpoint/2010/main" val="110841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9572" y="2163651"/>
            <a:ext cx="16722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/>
              <a:t>РО</a:t>
            </a:r>
          </a:p>
        </p:txBody>
      </p:sp>
      <p:sp>
        <p:nvSpPr>
          <p:cNvPr id="6" name="Управляющая кнопка: настраиваемая 5">
            <a:hlinkClick r:id="rId2" action="ppaction://hlinksldjump" highlightClick="1"/>
          </p:cNvPr>
          <p:cNvSpPr/>
          <p:nvPr/>
        </p:nvSpPr>
        <p:spPr>
          <a:xfrm>
            <a:off x="348502" y="5512157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1" y="5603946"/>
            <a:ext cx="896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16559" y="2047742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/>
              <a:t>-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6406" y="2163651"/>
            <a:ext cx="14556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/>
              <a:t>ТА</a:t>
            </a:r>
          </a:p>
        </p:txBody>
      </p:sp>
    </p:spTree>
    <p:extLst>
      <p:ext uri="{BB962C8B-B14F-4D97-AF65-F5344CB8AC3E}">
        <p14:creationId xmlns:p14="http://schemas.microsoft.com/office/powerpoint/2010/main" val="228605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79" y="1083877"/>
            <a:ext cx="8666941" cy="4976019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219480" y="5538688"/>
            <a:ext cx="1107043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40264" y="283336"/>
            <a:ext cx="3169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Разгадай ребус</a:t>
            </a:r>
          </a:p>
        </p:txBody>
      </p:sp>
      <p:sp>
        <p:nvSpPr>
          <p:cNvPr id="3" name="Управляющая кнопка: настраиваемая 2">
            <a:hlinkClick r:id="rId4" action="ppaction://hlinksldjump" highlightClick="1"/>
          </p:cNvPr>
          <p:cNvSpPr/>
          <p:nvPr/>
        </p:nvSpPr>
        <p:spPr>
          <a:xfrm>
            <a:off x="10296272" y="6198660"/>
            <a:ext cx="1609087" cy="521208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ОТВЕТ</a:t>
            </a:r>
          </a:p>
        </p:txBody>
      </p:sp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4" y="5599521"/>
            <a:ext cx="9509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4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me\Desktop\цифры объем_DoV (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-381000"/>
            <a:ext cx="571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8" y="5311180"/>
            <a:ext cx="1188769" cy="113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816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2897745" y="1918950"/>
            <a:ext cx="5241701" cy="3812147"/>
          </a:xfrm>
          <a:prstGeom prst="snip1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0800000">
            <a:off x="7521262" y="1918950"/>
            <a:ext cx="618183" cy="605309"/>
          </a:xfrm>
          <a:prstGeom prst="rt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7" y="5224859"/>
            <a:ext cx="1278921" cy="122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6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78806" y="1339402"/>
            <a:ext cx="3593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МАК-</a:t>
            </a:r>
          </a:p>
          <a:p>
            <a:r>
              <a:rPr lang="ru-RU" sz="6000" dirty="0"/>
              <a:t>БАК-</a:t>
            </a:r>
          </a:p>
          <a:p>
            <a:r>
              <a:rPr lang="ru-RU" sz="6000" dirty="0"/>
              <a:t>ТАК-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84877" y="1519707"/>
            <a:ext cx="682581" cy="7083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28446" y="1519707"/>
            <a:ext cx="689019" cy="7083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2" y="1519707"/>
            <a:ext cx="7016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1" y="2514477"/>
            <a:ext cx="7016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83" y="2514477"/>
            <a:ext cx="7016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10" y="2514477"/>
            <a:ext cx="7127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92" y="4335082"/>
            <a:ext cx="7127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10" y="3431381"/>
            <a:ext cx="7127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10" y="4324339"/>
            <a:ext cx="7127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82" y="3424103"/>
            <a:ext cx="7016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2" y="3431381"/>
            <a:ext cx="7016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58" y="4335081"/>
            <a:ext cx="7016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2" y="4335082"/>
            <a:ext cx="7016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33" y="4300717"/>
            <a:ext cx="7016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7444" y="4156868"/>
            <a:ext cx="26762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БАНАН-</a:t>
            </a:r>
          </a:p>
        </p:txBody>
      </p:sp>
      <p:pic>
        <p:nvPicPr>
          <p:cNvPr id="10254" name="Picture 1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8" y="5680769"/>
            <a:ext cx="896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72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me\Desktop\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31" y="1060629"/>
            <a:ext cx="1811829" cy="253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17" y="4213493"/>
            <a:ext cx="18113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86" y="62735"/>
            <a:ext cx="18113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23" y="3848389"/>
            <a:ext cx="18113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91" y="932592"/>
            <a:ext cx="18113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91" y="3761136"/>
            <a:ext cx="18113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160" y="0"/>
            <a:ext cx="18113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 descr="C:\Users\home\Desktop\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39" y="2020010"/>
            <a:ext cx="2496315" cy="249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0" y="5570013"/>
            <a:ext cx="896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540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ome\Desktop\sosna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79" y="3567480"/>
            <a:ext cx="2834829" cy="283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ome\Desktop\el — копия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97" y="471153"/>
            <a:ext cx="3045079" cy="28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ome\Desktop\img_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533" y="487809"/>
            <a:ext cx="3606344" cy="282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ome\Desktop\Картинки\listvennica_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996" y="3461633"/>
            <a:ext cx="2837645" cy="283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3975" y="1120462"/>
            <a:ext cx="4748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Е</a:t>
            </a:r>
            <a:br>
              <a:rPr lang="ru-RU" sz="3600" b="1" dirty="0"/>
            </a:br>
            <a:r>
              <a:rPr lang="ru-RU" sz="3600" b="1" dirty="0"/>
              <a:t>Л</a:t>
            </a:r>
            <a:br>
              <a:rPr lang="ru-RU" sz="3600" b="1" dirty="0"/>
            </a:br>
            <a:r>
              <a:rPr lang="ru-RU" sz="3600" b="1" dirty="0"/>
              <a:t>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6981" y="966573"/>
            <a:ext cx="4603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К</a:t>
            </a:r>
            <a:br>
              <a:rPr lang="ru-RU" sz="3200" b="1" dirty="0"/>
            </a:br>
            <a:r>
              <a:rPr lang="ru-RU" sz="3200" b="1" dirty="0"/>
              <a:t>Е</a:t>
            </a:r>
            <a:br>
              <a:rPr lang="ru-RU" sz="3200" b="1" dirty="0"/>
            </a:br>
            <a:r>
              <a:rPr lang="ru-RU" sz="3200" b="1" dirty="0"/>
              <a:t>Д</a:t>
            </a:r>
            <a:br>
              <a:rPr lang="ru-RU" sz="3200" b="1" dirty="0"/>
            </a:br>
            <a:r>
              <a:rPr lang="ru-RU" sz="3200" b="1" dirty="0"/>
              <a:t>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0230" y="3707621"/>
            <a:ext cx="4619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С</a:t>
            </a:r>
            <a:br>
              <a:rPr lang="ru-RU" sz="3200" b="1" dirty="0"/>
            </a:br>
            <a:r>
              <a:rPr lang="ru-RU" sz="3200" b="1" dirty="0"/>
              <a:t>О</a:t>
            </a:r>
            <a:br>
              <a:rPr lang="ru-RU" sz="3200" b="1" dirty="0"/>
            </a:br>
            <a:r>
              <a:rPr lang="ru-RU" sz="3200" b="1" dirty="0"/>
              <a:t>С</a:t>
            </a:r>
            <a:br>
              <a:rPr lang="ru-RU" sz="3200" b="1" dirty="0"/>
            </a:br>
            <a:r>
              <a:rPr lang="ru-RU" sz="3200" b="1" dirty="0"/>
              <a:t>Н</a:t>
            </a:r>
            <a:br>
              <a:rPr lang="ru-RU" sz="3200" b="1" dirty="0"/>
            </a:br>
            <a:r>
              <a:rPr lang="ru-RU" sz="3200" b="1" dirty="0"/>
              <a:t>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6709" y="3337138"/>
            <a:ext cx="3369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Л</a:t>
            </a:r>
            <a:br>
              <a:rPr lang="ru-RU" b="1" dirty="0"/>
            </a:br>
            <a:r>
              <a:rPr lang="ru-RU" b="1" dirty="0"/>
              <a:t>И</a:t>
            </a:r>
            <a:br>
              <a:rPr lang="ru-RU" b="1" dirty="0"/>
            </a:br>
            <a:r>
              <a:rPr lang="ru-RU" b="1" dirty="0"/>
              <a:t>С</a:t>
            </a:r>
            <a:br>
              <a:rPr lang="ru-RU" b="1" dirty="0"/>
            </a:br>
            <a:r>
              <a:rPr lang="ru-RU" b="1" dirty="0"/>
              <a:t>Т</a:t>
            </a:r>
            <a:br>
              <a:rPr lang="ru-RU" b="1" dirty="0"/>
            </a:br>
            <a:r>
              <a:rPr lang="ru-RU" b="1" dirty="0"/>
              <a:t>В</a:t>
            </a:r>
            <a:br>
              <a:rPr lang="ru-RU" b="1" dirty="0"/>
            </a:br>
            <a:r>
              <a:rPr lang="ru-RU" b="1" dirty="0"/>
              <a:t>Е</a:t>
            </a:r>
            <a:br>
              <a:rPr lang="ru-RU" b="1" dirty="0"/>
            </a:br>
            <a:r>
              <a:rPr lang="ru-RU" b="1" dirty="0"/>
              <a:t>Н</a:t>
            </a:r>
            <a:br>
              <a:rPr lang="ru-RU" b="1" dirty="0"/>
            </a:br>
            <a:r>
              <a:rPr lang="ru-RU" b="1" dirty="0" err="1"/>
              <a:t>Н</a:t>
            </a:r>
            <a:br>
              <a:rPr lang="ru-RU" b="1" dirty="0"/>
            </a:br>
            <a:r>
              <a:rPr lang="ru-RU" b="1" dirty="0"/>
              <a:t>И</a:t>
            </a:r>
            <a:br>
              <a:rPr lang="ru-RU" b="1" dirty="0"/>
            </a:br>
            <a:r>
              <a:rPr lang="ru-RU" b="1" dirty="0"/>
              <a:t>Ц</a:t>
            </a:r>
            <a:br>
              <a:rPr lang="ru-RU" b="1" dirty="0"/>
            </a:br>
            <a:r>
              <a:rPr lang="ru-RU" b="1" dirty="0"/>
              <a:t>А</a:t>
            </a:r>
          </a:p>
        </p:txBody>
      </p:sp>
      <p:pic>
        <p:nvPicPr>
          <p:cNvPr id="1127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28" y="5617622"/>
            <a:ext cx="896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207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A084E-3D97-9BE1-BB38-E84121615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6A0EA701-15A9-69DC-FFD2-BDDF23400857}"/>
              </a:ext>
            </a:extLst>
          </p:cNvPr>
          <p:cNvSpPr/>
          <p:nvPr/>
        </p:nvSpPr>
        <p:spPr>
          <a:xfrm>
            <a:off x="450574" y="5671930"/>
            <a:ext cx="1656522" cy="8481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60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A084E-3D97-9BE1-BB38-E84121615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6A0EA701-15A9-69DC-FFD2-BDDF23400857}"/>
              </a:ext>
            </a:extLst>
          </p:cNvPr>
          <p:cNvSpPr/>
          <p:nvPr/>
        </p:nvSpPr>
        <p:spPr>
          <a:xfrm>
            <a:off x="450574" y="5671930"/>
            <a:ext cx="1656522" cy="8481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61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CE043A-4467-1501-D807-3407C7F3E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2" y="521804"/>
            <a:ext cx="7752522" cy="5814392"/>
          </a:xfrm>
          <a:prstGeom prst="rect">
            <a:avLst/>
          </a:prstGeom>
        </p:spPr>
      </p:pic>
      <p:sp>
        <p:nvSpPr>
          <p:cNvPr id="4" name="Стрелка: вправо 3">
            <a:hlinkClick r:id="rId3" action="ppaction://hlinksldjump"/>
            <a:extLst>
              <a:ext uri="{FF2B5EF4-FFF2-40B4-BE49-F238E27FC236}">
                <a16:creationId xmlns:a16="http://schemas.microsoft.com/office/drawing/2014/main" id="{D2727DF7-03DA-2D35-87AF-93FB7E798619}"/>
              </a:ext>
            </a:extLst>
          </p:cNvPr>
          <p:cNvSpPr/>
          <p:nvPr/>
        </p:nvSpPr>
        <p:spPr>
          <a:xfrm>
            <a:off x="9965635" y="5671930"/>
            <a:ext cx="1722782" cy="8216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48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CE043A-4467-1501-D807-3407C7F3E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2" y="521804"/>
            <a:ext cx="7752522" cy="5814392"/>
          </a:xfrm>
          <a:prstGeom prst="rect">
            <a:avLst/>
          </a:prstGeom>
        </p:spPr>
      </p:pic>
      <p:sp>
        <p:nvSpPr>
          <p:cNvPr id="4" name="Стрелка: вправо 3">
            <a:hlinkClick r:id="rId3" action="ppaction://hlinksldjump"/>
            <a:extLst>
              <a:ext uri="{FF2B5EF4-FFF2-40B4-BE49-F238E27FC236}">
                <a16:creationId xmlns:a16="http://schemas.microsoft.com/office/drawing/2014/main" id="{D2727DF7-03DA-2D35-87AF-93FB7E798619}"/>
              </a:ext>
            </a:extLst>
          </p:cNvPr>
          <p:cNvSpPr/>
          <p:nvPr/>
        </p:nvSpPr>
        <p:spPr>
          <a:xfrm>
            <a:off x="9965635" y="5671930"/>
            <a:ext cx="1722782" cy="8216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891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A084E-3D97-9BE1-BB38-E84121615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6A0EA701-15A9-69DC-FFD2-BDDF23400857}"/>
              </a:ext>
            </a:extLst>
          </p:cNvPr>
          <p:cNvSpPr/>
          <p:nvPr/>
        </p:nvSpPr>
        <p:spPr>
          <a:xfrm>
            <a:off x="450574" y="5671930"/>
            <a:ext cx="1656522" cy="8481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4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75" y="1957589"/>
            <a:ext cx="5036702" cy="290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81" y="1204330"/>
            <a:ext cx="6364818" cy="5388879"/>
          </a:xfrm>
          <a:prstGeom prst="rect">
            <a:avLst/>
          </a:prstGeom>
        </p:spPr>
      </p:pic>
      <p:sp>
        <p:nvSpPr>
          <p:cNvPr id="5" name="Управляющая кнопка: настраиваемая 4">
            <a:hlinkClick r:id="rId4" action="ppaction://hlinksldjump" highlightClick="1"/>
          </p:cNvPr>
          <p:cNvSpPr/>
          <p:nvPr/>
        </p:nvSpPr>
        <p:spPr>
          <a:xfrm>
            <a:off x="283335" y="5550794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83" y="5611714"/>
            <a:ext cx="951058" cy="920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7758" y="360609"/>
            <a:ext cx="331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Прочитай слово</a:t>
            </a:r>
          </a:p>
        </p:txBody>
      </p:sp>
      <p:sp>
        <p:nvSpPr>
          <p:cNvPr id="2" name="Управляющая кнопка: настраиваемая 1">
            <a:hlinkClick r:id="rId6" action="ppaction://hlinksldjump" highlightClick="1"/>
          </p:cNvPr>
          <p:cNvSpPr/>
          <p:nvPr/>
        </p:nvSpPr>
        <p:spPr>
          <a:xfrm>
            <a:off x="10045520" y="6207617"/>
            <a:ext cx="1313645" cy="395120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28731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CE043A-4467-1501-D807-3407C7F3E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2" y="521804"/>
            <a:ext cx="7752522" cy="5814392"/>
          </a:xfrm>
          <a:prstGeom prst="rect">
            <a:avLst/>
          </a:prstGeom>
        </p:spPr>
      </p:pic>
      <p:sp>
        <p:nvSpPr>
          <p:cNvPr id="4" name="Стрелка: вправо 3">
            <a:hlinkClick r:id="rId3" action="ppaction://hlinksldjump"/>
            <a:extLst>
              <a:ext uri="{FF2B5EF4-FFF2-40B4-BE49-F238E27FC236}">
                <a16:creationId xmlns:a16="http://schemas.microsoft.com/office/drawing/2014/main" id="{D2727DF7-03DA-2D35-87AF-93FB7E798619}"/>
              </a:ext>
            </a:extLst>
          </p:cNvPr>
          <p:cNvSpPr/>
          <p:nvPr/>
        </p:nvSpPr>
        <p:spPr>
          <a:xfrm>
            <a:off x="9965635" y="5671930"/>
            <a:ext cx="1722782" cy="8216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48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9BA143-41BE-73CC-C2C1-4E7A13BDA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98" y="5175452"/>
            <a:ext cx="2106668" cy="16046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F2C2AC-1E7B-6B60-7CD8-0813CC79C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7" y="3429000"/>
            <a:ext cx="2613994" cy="26139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BA66BC-90BC-D18B-8484-FD7DC206E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05" y="4199249"/>
            <a:ext cx="3779514" cy="27249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88E259-9A40-9695-4A25-AE2EA58A5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295" y1="23750" x2="43295" y2="23750"/>
                        <a14:foregroundMark x1="43295" y1="23750" x2="43295" y2="30625"/>
                        <a14:foregroundMark x1="51341" y1="26875" x2="50192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36" y="2406619"/>
            <a:ext cx="2573396" cy="31551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7946A9-2B4F-B60A-D77D-EC300410C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3" y="543196"/>
            <a:ext cx="2885804" cy="28858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42DB8C-47D5-F66B-D78B-951F3714FF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72" y="384552"/>
            <a:ext cx="2885804" cy="20248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C341FB6-5DD7-40CA-666A-1D65E0D662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4438" y="444912"/>
            <a:ext cx="3923414" cy="3923414"/>
          </a:xfrm>
          <a:prstGeom prst="rect">
            <a:avLst/>
          </a:prstGeom>
        </p:spPr>
      </p:pic>
      <p:sp>
        <p:nvSpPr>
          <p:cNvPr id="20" name="Стрелка: вправо 19">
            <a:hlinkClick r:id="rId12" action="ppaction://hlinksldjump"/>
            <a:extLst>
              <a:ext uri="{FF2B5EF4-FFF2-40B4-BE49-F238E27FC236}">
                <a16:creationId xmlns:a16="http://schemas.microsoft.com/office/drawing/2014/main" id="{029D512C-E644-4452-686A-7E59FA0516EB}"/>
              </a:ext>
            </a:extLst>
          </p:cNvPr>
          <p:cNvSpPr/>
          <p:nvPr/>
        </p:nvSpPr>
        <p:spPr>
          <a:xfrm>
            <a:off x="10177670" y="6042994"/>
            <a:ext cx="1765062" cy="7371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777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007082-E6AA-5F8E-ACD5-40F0D5ECC3F9}"/>
              </a:ext>
            </a:extLst>
          </p:cNvPr>
          <p:cNvSpPr txBox="1"/>
          <p:nvPr/>
        </p:nvSpPr>
        <p:spPr>
          <a:xfrm>
            <a:off x="1987825" y="2239617"/>
            <a:ext cx="95283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НКИО — кино, кони</a:t>
            </a:r>
          </a:p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 — кот, ток</a:t>
            </a:r>
          </a:p>
        </p:txBody>
      </p:sp>
      <p:sp>
        <p:nvSpPr>
          <p:cNvPr id="4" name="Стрелка: вправо 3">
            <a:hlinkClick r:id="rId2" action="ppaction://hlinksldjump"/>
            <a:extLst>
              <a:ext uri="{FF2B5EF4-FFF2-40B4-BE49-F238E27FC236}">
                <a16:creationId xmlns:a16="http://schemas.microsoft.com/office/drawing/2014/main" id="{6269ACA6-9760-57D3-BBE1-5DD0517BB0CE}"/>
              </a:ext>
            </a:extLst>
          </p:cNvPr>
          <p:cNvSpPr/>
          <p:nvPr/>
        </p:nvSpPr>
        <p:spPr>
          <a:xfrm>
            <a:off x="8494643" y="5446643"/>
            <a:ext cx="2266122" cy="10999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34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A084E-3D97-9BE1-BB38-E84121615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6A0EA701-15A9-69DC-FFD2-BDDF23400857}"/>
              </a:ext>
            </a:extLst>
          </p:cNvPr>
          <p:cNvSpPr/>
          <p:nvPr/>
        </p:nvSpPr>
        <p:spPr>
          <a:xfrm>
            <a:off x="450574" y="5671930"/>
            <a:ext cx="1656522" cy="8481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826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00CE043A-4467-1501-D807-3407C7F3E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2" y="521804"/>
            <a:ext cx="7752522" cy="5814392"/>
          </a:xfrm>
          <a:prstGeom prst="rect">
            <a:avLst/>
          </a:prstGeom>
        </p:spPr>
      </p:pic>
      <p:sp>
        <p:nvSpPr>
          <p:cNvPr id="4" name="Стрелка: вправо 3">
            <a:hlinkClick r:id="rId2" action="ppaction://hlinksldjump"/>
            <a:extLst>
              <a:ext uri="{FF2B5EF4-FFF2-40B4-BE49-F238E27FC236}">
                <a16:creationId xmlns:a16="http://schemas.microsoft.com/office/drawing/2014/main" id="{D2727DF7-03DA-2D35-87AF-93FB7E798619}"/>
              </a:ext>
            </a:extLst>
          </p:cNvPr>
          <p:cNvSpPr/>
          <p:nvPr/>
        </p:nvSpPr>
        <p:spPr>
          <a:xfrm>
            <a:off x="9965635" y="5671930"/>
            <a:ext cx="1722782" cy="8216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57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30" y="2278131"/>
            <a:ext cx="4603535" cy="336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настраиваемая 2">
            <a:hlinkClick r:id="rId3" action="ppaction://hlinksldjump" highlightClick="1"/>
          </p:cNvPr>
          <p:cNvSpPr/>
          <p:nvPr/>
        </p:nvSpPr>
        <p:spPr>
          <a:xfrm>
            <a:off x="257578" y="5525037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87" y="5585957"/>
            <a:ext cx="951058" cy="920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7606" y="476518"/>
            <a:ext cx="3169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Разгадай ребус</a:t>
            </a:r>
          </a:p>
        </p:txBody>
      </p:sp>
      <p:sp>
        <p:nvSpPr>
          <p:cNvPr id="4" name="Управляющая кнопка: настраиваемая 3">
            <a:hlinkClick r:id="rId5" action="ppaction://hlinksldjump" highlightClick="1"/>
          </p:cNvPr>
          <p:cNvSpPr/>
          <p:nvPr/>
        </p:nvSpPr>
        <p:spPr>
          <a:xfrm>
            <a:off x="10006884" y="6065177"/>
            <a:ext cx="1493949" cy="521208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14559" y="1519707"/>
            <a:ext cx="185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ПОДВАЛ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43" y="1398654"/>
            <a:ext cx="62611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33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764" y="1088358"/>
            <a:ext cx="1205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Какое транспортное средство лишнее в этом ряду? Почему?</a:t>
            </a:r>
          </a:p>
        </p:txBody>
      </p:sp>
      <p:sp>
        <p:nvSpPr>
          <p:cNvPr id="6" name="Управляющая кнопка: настраиваемая 5">
            <a:hlinkClick r:id="rId2" action="ppaction://hlinksldjump" highlightClick="1"/>
          </p:cNvPr>
          <p:cNvSpPr/>
          <p:nvPr/>
        </p:nvSpPr>
        <p:spPr>
          <a:xfrm>
            <a:off x="422756" y="5666704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14" y="5788544"/>
            <a:ext cx="951058" cy="920576"/>
          </a:xfrm>
          <a:prstGeom prst="rect">
            <a:avLst/>
          </a:prstGeom>
        </p:spPr>
      </p:pic>
      <p:pic>
        <p:nvPicPr>
          <p:cNvPr id="6154" name="Picture 10" descr="C:\Users\home\Desktop\1349079545_kavz423805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3" y="2420471"/>
            <a:ext cx="2312077" cy="20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home\Desktop\s2449c_24g_hightimber_teal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33" y="2420471"/>
            <a:ext cx="1631812" cy="20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home\Desktop\3f088ebeda03513be71d34d214291986benzinovyj-skuter-moped-lmoox-r3-bike-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40" y="2420471"/>
            <a:ext cx="2156190" cy="20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home\Desktop\Volkswagen-Caddy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38" y="2409987"/>
            <a:ext cx="3513322" cy="20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86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0106" y="746974"/>
            <a:ext cx="10511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Найди закономерность. Что прячется под знаком вопроса?</a:t>
            </a:r>
          </a:p>
        </p:txBody>
      </p:sp>
      <p:sp>
        <p:nvSpPr>
          <p:cNvPr id="6" name="Управляющая кнопка: настраиваемая 5">
            <a:hlinkClick r:id="rId2" action="ppaction://hlinksldjump" highlightClick="1"/>
          </p:cNvPr>
          <p:cNvSpPr/>
          <p:nvPr/>
        </p:nvSpPr>
        <p:spPr>
          <a:xfrm>
            <a:off x="318898" y="5525036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77" y="5585956"/>
            <a:ext cx="951058" cy="920576"/>
          </a:xfrm>
          <a:prstGeom prst="rect">
            <a:avLst/>
          </a:prstGeom>
        </p:spPr>
      </p:pic>
      <p:pic>
        <p:nvPicPr>
          <p:cNvPr id="7170" name="Picture 2" descr="C:\Users\home\Desktop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61" y="1535203"/>
            <a:ext cx="8062176" cy="24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ome\Desktop\Рисунок1 — копия (3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21" y="4095482"/>
            <a:ext cx="2357757" cy="21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ome\Desktop\Рисунок1 — копия (4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73" y="4104886"/>
            <a:ext cx="2510828" cy="208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ome\Desktop\Рисунок1 — копия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83" y="4111476"/>
            <a:ext cx="2434679" cy="20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1825" y="1808237"/>
            <a:ext cx="103674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/>
              <a:t>Спрыгнуть с него на ходу можно, а вскочить на него на ходу нельзя. Что это?</a:t>
            </a:r>
          </a:p>
          <a:p>
            <a:endParaRPr lang="ru-RU" dirty="0"/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560617" y="5409127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74" y="5409127"/>
            <a:ext cx="952701" cy="916974"/>
          </a:xfrm>
          <a:prstGeom prst="rect">
            <a:avLst/>
          </a:prstGeom>
        </p:spPr>
      </p:pic>
      <p:sp>
        <p:nvSpPr>
          <p:cNvPr id="2" name="Управляющая кнопка: настраиваемая 1">
            <a:hlinkClick r:id="rId3" action="ppaction://hlinksldjump" highlightClick="1"/>
          </p:cNvPr>
          <p:cNvSpPr/>
          <p:nvPr/>
        </p:nvSpPr>
        <p:spPr>
          <a:xfrm>
            <a:off x="9272788" y="4132956"/>
            <a:ext cx="1544692" cy="521208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5194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hlinkClick r:id="rId2" action="ppaction://hlinksldjump"/>
          </p:cNvPr>
          <p:cNvSpPr/>
          <p:nvPr/>
        </p:nvSpPr>
        <p:spPr>
          <a:xfrm>
            <a:off x="1880315" y="3644721"/>
            <a:ext cx="759854" cy="262729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hlinkClick r:id="rId2" action="ppaction://hlinksldjump"/>
          </p:cNvPr>
          <p:cNvSpPr/>
          <p:nvPr/>
        </p:nvSpPr>
        <p:spPr>
          <a:xfrm>
            <a:off x="3000777" y="2318197"/>
            <a:ext cx="772733" cy="397957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hlinkClick r:id="rId2" action="ppaction://hlinksldjump"/>
          </p:cNvPr>
          <p:cNvSpPr/>
          <p:nvPr/>
        </p:nvSpPr>
        <p:spPr>
          <a:xfrm>
            <a:off x="4157970" y="3644721"/>
            <a:ext cx="765571" cy="265304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hlinkClick r:id="rId2" action="ppaction://hlinksldjump"/>
          </p:cNvPr>
          <p:cNvSpPr/>
          <p:nvPr/>
        </p:nvSpPr>
        <p:spPr>
          <a:xfrm>
            <a:off x="6547722" y="4018208"/>
            <a:ext cx="771289" cy="227956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880315" y="2562896"/>
            <a:ext cx="759854" cy="1081825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655" y="2914736"/>
            <a:ext cx="780356" cy="11034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185" y="2541249"/>
            <a:ext cx="780356" cy="11034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154" y="1214725"/>
            <a:ext cx="780356" cy="110347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340920" y="1820032"/>
            <a:ext cx="780356" cy="4477737"/>
            <a:chOff x="5340920" y="1820032"/>
            <a:chExt cx="780356" cy="447773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349987" y="2923504"/>
              <a:ext cx="771289" cy="337426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0920" y="1820032"/>
              <a:ext cx="780356" cy="1103472"/>
            </a:xfrm>
            <a:prstGeom prst="rect">
              <a:avLst/>
            </a:prstGeom>
          </p:spPr>
        </p:pic>
        <p:sp>
          <p:nvSpPr>
            <p:cNvPr id="26" name="Равнобедренный треугольник 25"/>
            <p:cNvSpPr/>
            <p:nvPr/>
          </p:nvSpPr>
          <p:spPr>
            <a:xfrm>
              <a:off x="5592650" y="1830856"/>
              <a:ext cx="276896" cy="36060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9" name="Равнобедренный треугольник 28"/>
          <p:cNvSpPr/>
          <p:nvPr/>
        </p:nvSpPr>
        <p:spPr>
          <a:xfrm>
            <a:off x="3245476" y="1214725"/>
            <a:ext cx="257578" cy="38225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2163651" y="2562896"/>
            <a:ext cx="206062" cy="3518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Равнобедренный треугольник 30"/>
          <p:cNvSpPr/>
          <p:nvPr/>
        </p:nvSpPr>
        <p:spPr>
          <a:xfrm>
            <a:off x="4404575" y="2562896"/>
            <a:ext cx="257577" cy="3606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Равнобедренный треугольник 31"/>
          <p:cNvSpPr/>
          <p:nvPr/>
        </p:nvSpPr>
        <p:spPr>
          <a:xfrm>
            <a:off x="6812924" y="2914736"/>
            <a:ext cx="218941" cy="382256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8847786" y="476519"/>
            <a:ext cx="2588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Покажи карандаш не красный</a:t>
            </a:r>
          </a:p>
          <a:p>
            <a:r>
              <a:rPr lang="ru-RU" sz="3600" dirty="0"/>
              <a:t>не зеленый, не самый длинный ,</a:t>
            </a:r>
          </a:p>
          <a:p>
            <a:r>
              <a:rPr lang="ru-RU" sz="3600" dirty="0"/>
              <a:t>не самый  короткий.</a:t>
            </a:r>
          </a:p>
        </p:txBody>
      </p:sp>
      <p:sp>
        <p:nvSpPr>
          <p:cNvPr id="34" name="Управляющая кнопка: настраиваемая 33">
            <a:hlinkClick r:id="rId4" action="ppaction://hlinksldjump" highlightClick="1"/>
          </p:cNvPr>
          <p:cNvSpPr/>
          <p:nvPr/>
        </p:nvSpPr>
        <p:spPr>
          <a:xfrm>
            <a:off x="346261" y="5434885"/>
            <a:ext cx="1042416" cy="1042416"/>
          </a:xfrm>
          <a:prstGeom prst="actionButtonBlank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43" y="5524651"/>
            <a:ext cx="895851" cy="8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4891</TotalTime>
  <Words>392</Words>
  <Application>Microsoft Office PowerPoint</Application>
  <PresentationFormat>Широкоэкранный</PresentationFormat>
  <Paragraphs>165</Paragraphs>
  <Slides>44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Monotype Corsiva</vt:lpstr>
      <vt:lpstr>Times New Roman</vt:lpstr>
      <vt:lpstr>Небеса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Гейдарова</dc:creator>
  <cp:lastModifiedBy>Ирина Гейдарова</cp:lastModifiedBy>
  <cp:revision>63</cp:revision>
  <dcterms:created xsi:type="dcterms:W3CDTF">2019-04-02T05:49:22Z</dcterms:created>
  <dcterms:modified xsi:type="dcterms:W3CDTF">2024-01-31T13:42:30Z</dcterms:modified>
</cp:coreProperties>
</file>