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3" r:id="rId2"/>
    <p:sldId id="258" r:id="rId3"/>
    <p:sldId id="259" r:id="rId4"/>
    <p:sldId id="260" r:id="rId5"/>
    <p:sldId id="276" r:id="rId6"/>
    <p:sldId id="261" r:id="rId7"/>
    <p:sldId id="274" r:id="rId8"/>
    <p:sldId id="272" r:id="rId9"/>
    <p:sldId id="262" r:id="rId10"/>
    <p:sldId id="277" r:id="rId11"/>
    <p:sldId id="263" r:id="rId12"/>
    <p:sldId id="264" r:id="rId13"/>
    <p:sldId id="265" r:id="rId14"/>
    <p:sldId id="278" r:id="rId15"/>
    <p:sldId id="266" r:id="rId16"/>
    <p:sldId id="267" r:id="rId17"/>
    <p:sldId id="279" r:id="rId18"/>
    <p:sldId id="280" r:id="rId19"/>
    <p:sldId id="281" r:id="rId20"/>
    <p:sldId id="268" r:id="rId21"/>
    <p:sldId id="269" r:id="rId22"/>
    <p:sldId id="283" r:id="rId23"/>
    <p:sldId id="282" r:id="rId24"/>
    <p:sldId id="270" r:id="rId25"/>
    <p:sldId id="271" r:id="rId26"/>
    <p:sldId id="275" r:id="rId27"/>
    <p:sldId id="284" r:id="rId28"/>
    <p:sldId id="285" r:id="rId29"/>
    <p:sldId id="292" r:id="rId30"/>
    <p:sldId id="293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294" r:id="rId43"/>
    <p:sldId id="286" r:id="rId44"/>
    <p:sldId id="287" r:id="rId45"/>
    <p:sldId id="257" r:id="rId46"/>
    <p:sldId id="288" r:id="rId47"/>
    <p:sldId id="289" r:id="rId48"/>
    <p:sldId id="290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DC17-8C8F-41D7-B5F6-4C13737E75D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68A45-BF0F-46C8-8D4C-4469F6BD4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68A45-BF0F-46C8-8D4C-4469F6BD4C6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2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9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1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3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7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9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5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1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9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0688-1AE9-471C-BDD3-A8A65B8F753F}" type="datetimeFigureOut">
              <a:rPr lang="ru-RU" smtClean="0"/>
              <a:t>03.02.2024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B71D-77AB-416F-B7E2-B1087529B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1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kum.rudn.ru/oge-ege/russkiy-yazyk-11-klass" TargetMode="External"/><Relationship Id="rId2" Type="http://schemas.openxmlformats.org/officeDocument/2006/relationships/hyperlink" Target="https://unikum.rudn.ru/oge-e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2449556/0ddfab07-3144-4004-a967-0a2fa4270073/s1200">
            <a:extLst>
              <a:ext uri="{FF2B5EF4-FFF2-40B4-BE49-F238E27FC236}">
                <a16:creationId xmlns:a16="http://schemas.microsoft.com/office/drawing/2014/main" id="{A6561182-2235-4B00-B40B-EDFC9EDD6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6" t="56088"/>
          <a:stretch/>
        </p:blipFill>
        <p:spPr bwMode="auto">
          <a:xfrm>
            <a:off x="577515" y="2098701"/>
            <a:ext cx="4735630" cy="355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8054AA-9298-4E7D-95CB-FC91655CF52C}"/>
              </a:ext>
            </a:extLst>
          </p:cNvPr>
          <p:cNvSpPr/>
          <p:nvPr/>
        </p:nvSpPr>
        <p:spPr>
          <a:xfrm>
            <a:off x="2745685" y="4505243"/>
            <a:ext cx="256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– 2024 </a:t>
            </a:r>
            <a:endParaRPr lang="ru-RU" sz="32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66FA38-D8F7-462B-8BB4-6ADC81051014}"/>
              </a:ext>
            </a:extLst>
          </p:cNvPr>
          <p:cNvSpPr/>
          <p:nvPr/>
        </p:nvSpPr>
        <p:spPr>
          <a:xfrm>
            <a:off x="6115250" y="1843950"/>
            <a:ext cx="5741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 fontAlgn="base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</a:p>
          <a:p>
            <a:pPr algn="ctr" fontAlgn="base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ЕГЭ 2024 </a:t>
            </a:r>
          </a:p>
          <a:p>
            <a:pPr algn="ctr" fontAlgn="base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pPr algn="ctr" fontAlgn="base"/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122095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EE0E42-4A11-49AE-8116-2F62F7CF97B7}"/>
              </a:ext>
            </a:extLst>
          </p:cNvPr>
          <p:cNvSpPr/>
          <p:nvPr/>
        </p:nvSpPr>
        <p:spPr>
          <a:xfrm>
            <a:off x="1876927" y="518726"/>
            <a:ext cx="9942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Задача комментария в 27 задании по русскому — показать, </a:t>
            </a:r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размышлял автор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пришел к тому или иному выводу. Его нужно писать с опорой на текст, не используя чрезмерного цитирования. В комментарии нужно указать 2 иллюстрации из текста (с цитатами). Чаще всего это конкретные эпизоды, связанные с проблемой. Универсальный переход к комментарию: «Размышляя над данной проблемой, автор рассказывает о…». После каждого примера необходимо пояснение. В нем вы объясняете, о чем говорит эта сцена, почему она важна для понимания главной мысли. Между примерами должна быть смысловая связь. Важно указать ее в отдельном предложении. Виды смысловой связи: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равноправие (оба примера показывают, что…).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(однако этой сцене противопоставляется другая: …).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(рассказывая об этом поступке героя, автор говорит о причине такого поведения: …).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(произошедшее приводит героя к мысли о том, что…).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 (автор задается вопросом… отвечая на него, он говорит о…).</a:t>
            </a:r>
            <a:endParaRPr lang="ru-RU" sz="22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3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83F9CC-796A-4B4B-ADC4-76378D683345}"/>
              </a:ext>
            </a:extLst>
          </p:cNvPr>
          <p:cNvSpPr/>
          <p:nvPr/>
        </p:nvSpPr>
        <p:spPr>
          <a:xfrm>
            <a:off x="2158145" y="377106"/>
            <a:ext cx="33667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комментария: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1-ый пример-иллюстрация из текста;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примера;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2-ой пример-иллюстрация из текста;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примера;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смысловой связи.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373EE1-7296-42E3-9C10-4F97233C1BD5}"/>
              </a:ext>
            </a:extLst>
          </p:cNvPr>
          <p:cNvSpPr/>
          <p:nvPr/>
        </p:nvSpPr>
        <p:spPr>
          <a:xfrm>
            <a:off x="5858577" y="797510"/>
            <a:ext cx="58746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примера-иллюстрации можно использовать:</a:t>
            </a:r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цитаты;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примеры, которые приводят авторы, чтобы проиллюстрировать свою точку зрения;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 автора, связанные с проблемой;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выразительности, тропы;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выражения, важные для понимания проблемы (обычно содержащие эмоциональную оценку);</a:t>
            </a:r>
          </a:p>
          <a:p>
            <a:pPr lvl="0" fontAlgn="base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зрения, которые приводит автор.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B7CA016F-71F8-41DE-AA8E-4BF6EFB5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91" y="4016779"/>
            <a:ext cx="2563211" cy="25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2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52ECB5-CDB5-437F-B050-1B85863E44C5}"/>
              </a:ext>
            </a:extLst>
          </p:cNvPr>
          <p:cNvSpPr/>
          <p:nvPr/>
        </p:nvSpPr>
        <p:spPr>
          <a:xfrm>
            <a:off x="2160549" y="730361"/>
            <a:ext cx="95726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писать комментарий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правильно написать комментарий, необходимо очень внимательно прочитать текст.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текст публицистический, важно проследить за тем, как развивается мысль автора до того, как он сам приходит к какому-либо выводу (вывод автора в вашем сочинении станет авторской позицией).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художественном тексте авторская позиция не выражена прямо. Ее необходимо понять из контекста, проанализировав поведение героев, ситуации, лексические средства, которые использует автор. </a:t>
            </a:r>
            <a:endParaRPr lang="ru-RU" sz="24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s://us.123rf.com/450wm/digitalgenetics/digitalgenetics1308/digitalgenetics130800031/21690552-3d-man-in-classroom-exam-test.jpg?ver=6">
            <a:extLst>
              <a:ext uri="{FF2B5EF4-FFF2-40B4-BE49-F238E27FC236}">
                <a16:creationId xmlns:a16="http://schemas.microsoft.com/office/drawing/2014/main" id="{5ED11272-EB07-410E-8181-2B286FDBF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r="11125" b="7591"/>
          <a:stretch/>
        </p:blipFill>
        <p:spPr bwMode="auto">
          <a:xfrm>
            <a:off x="1797037" y="4338729"/>
            <a:ext cx="1773936" cy="2281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F99036-031C-4D0F-8336-1A5F98D32A6E}"/>
              </a:ext>
            </a:extLst>
          </p:cNvPr>
          <p:cNvSpPr/>
          <p:nvPr/>
        </p:nvSpPr>
        <p:spPr>
          <a:xfrm>
            <a:off x="3918121" y="4048631"/>
            <a:ext cx="7603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так: все, что вы используете для того чтобы понять авторскую позицию по проблеме и станет вашим комментарием.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097F3E-30DC-46B6-8526-A9CFDDDC0D95}"/>
              </a:ext>
            </a:extLst>
          </p:cNvPr>
          <p:cNvSpPr/>
          <p:nvPr/>
        </p:nvSpPr>
        <p:spPr>
          <a:xfrm>
            <a:off x="1953927" y="610327"/>
            <a:ext cx="94038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комментарию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примера-иллюстрации, важных для понимания проблемы. Здесь уместно использовать частичное цитирование с объяснением того, почему именно эти ситуации вы рассматриваете и что автор пытается нам показать этими примерами.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к примерам-иллюстрациям. Важно интерпретировать слова автора и сюжетную линию текста – это и есть пояснение к примерам иллюстрациям. Это значит объяснить слова автора, раскрыть их смысл, рассказать, почему, по-вашему мнению, герои поступают так, а не иначе, добавить лексические оценочные </a:t>
            </a: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выразительности, добавить эмоциональную </a:t>
            </a: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составляющую. При написании комментария недостаточно </a:t>
            </a: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показать две ситуации, привести два примера, </a:t>
            </a: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их проанализировать, дать свою оценку происходящему.</a:t>
            </a:r>
          </a:p>
        </p:txBody>
      </p:sp>
      <p:pic>
        <p:nvPicPr>
          <p:cNvPr id="3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6C6DB33C-EAF9-4ADE-8050-D1915FD7D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r="17273"/>
          <a:stretch/>
        </p:blipFill>
        <p:spPr bwMode="auto">
          <a:xfrm>
            <a:off x="10238073" y="4117541"/>
            <a:ext cx="1742174" cy="25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8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01A9D5-2472-482F-944B-5A9A81F971EE}"/>
              </a:ext>
            </a:extLst>
          </p:cNvPr>
          <p:cNvSpPr/>
          <p:nvPr/>
        </p:nvSpPr>
        <p:spPr>
          <a:xfrm>
            <a:off x="2066223" y="1019210"/>
            <a:ext cx="8656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Смысловая связь. Необходимо указать на причинно-следственную связь, противительную  или другую связь между примерами. Все будет зависеть от приемов, которые использует автор в конкретном тексте.</a:t>
            </a: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Цитирование: НЕЛЬЗЯ переписывать целые куски из текста или пересказывать весь текст или фрагмент. Если в качестве иллюстраций вы цитируете текст, то лучше использовать «частичное цитирование».</a:t>
            </a: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Соответствие заявленной проблеме.</a:t>
            </a:r>
          </a:p>
          <a:p>
            <a:pPr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Фактическая точность. Если при написании комментария допускается хотя бы одна фактическая неточность, </a:t>
            </a:r>
          </a:p>
          <a:p>
            <a:pPr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оценивается в 0 баллов.</a:t>
            </a:r>
          </a:p>
        </p:txBody>
      </p:sp>
      <p:pic>
        <p:nvPicPr>
          <p:cNvPr id="4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E13DA057-E284-4AFA-B612-695E8D870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r="17273"/>
          <a:stretch/>
        </p:blipFill>
        <p:spPr bwMode="auto">
          <a:xfrm>
            <a:off x="10238073" y="4117541"/>
            <a:ext cx="1742174" cy="25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80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181D22-9BD4-4A5B-AE48-CB1698B6331E}"/>
              </a:ext>
            </a:extLst>
          </p:cNvPr>
          <p:cNvSpPr/>
          <p:nvPr/>
        </p:nvSpPr>
        <p:spPr>
          <a:xfrm>
            <a:off x="2239477" y="797510"/>
            <a:ext cx="64713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за комментарий можно получить ЕСЛИ: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прокомментирована без опоры на исходный текст.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Примеры-иллюстрации из прочитанного текста, важные для понимания проблемы исходного текста, не приведены.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комментария дан простой пересказ исходного текста.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комментария цитируется большой фрагмент исходного текста. </a:t>
            </a:r>
            <a:endParaRPr lang="ru-RU" sz="28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1.bp.blogspot.com/-eu6zTWWbkVc/VufuH4mn_zI/AAAAAAAAADs/MhTeCZ8PhzkNwqtpwOHEGoa-bAEI3fJQQ/s1600/sova_logo.gif">
            <a:extLst>
              <a:ext uri="{FF2B5EF4-FFF2-40B4-BE49-F238E27FC236}">
                <a16:creationId xmlns:a16="http://schemas.microsoft.com/office/drawing/2014/main" id="{30A6BAB9-27F7-42F3-BF6C-659E3035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861" y="1460003"/>
            <a:ext cx="2971685" cy="41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3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99288B-91B1-418F-9A48-83731463EE71}"/>
              </a:ext>
            </a:extLst>
          </p:cNvPr>
          <p:cNvSpPr/>
          <p:nvPr/>
        </p:nvSpPr>
        <p:spPr>
          <a:xfrm>
            <a:off x="1992430" y="612844"/>
            <a:ext cx="92017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которые помогут начать комментарий (клише)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считает... (что?)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отмечает важность... (чего?)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рассказывает... (о чём?)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размышляет... (о чём?)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обращает внимание на... (что?)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подчеркивает... (что?)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раскрывает проблему на примере...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делает акцент на том, что...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ответ на поставленный вопрос, / понять авторскую позицию, обратимся к тексту (ФИО автора)...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начинает рассуждения с того, что...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..., следует обратить особое внимание на слова автора: «…».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(ФИО автора) убеждает читателя в том, что...</a:t>
            </a:r>
            <a:endParaRPr lang="ru-RU" sz="24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A9291A-7B42-44A9-B9C0-E82BFE268D32}"/>
              </a:ext>
            </a:extLst>
          </p:cNvPr>
          <p:cNvSpPr/>
          <p:nvPr/>
        </p:nvSpPr>
        <p:spPr>
          <a:xfrm>
            <a:off x="1780673" y="378093"/>
            <a:ext cx="98177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 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(максимально можно получить 5 баллов за правильно написанный комментарий)  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(а) 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пример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- это все то, о чем рассказывает, рассуждает автор до того, как приходит к своей позиции. Обращаемся к тексту и находим важные для понимания проблемы участки.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говорим о ситуации, которая происходит, либо о размышлениях автора, потом приводим цитату из текста. Чтобы комментарий не был пересказом, рекомендуем использовать частичное цитирование.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(б) 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к 1-ому примеру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оценка приведенного выше комментария. Нужно объяснить, что хотел донести до нас автор этими словами.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(в) 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Связка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подвести читателя ко второй части комментария, связать по смыслу 1 и 2 пример комментария.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(г) 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пример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(здесь все так же, как и с 1 примером)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(д) 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ко 2-ому пример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(опять поясняем слова автора, ситуации, которые он описывает)</a:t>
            </a:r>
          </a:p>
          <a:p>
            <a:pPr algn="just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(е) 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анализ смысловой связи между примерами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0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D8E990-15FD-43A2-9B93-5CFF7054F805}"/>
              </a:ext>
            </a:extLst>
          </p:cNvPr>
          <p:cNvSpPr/>
          <p:nvPr/>
        </p:nvSpPr>
        <p:spPr>
          <a:xfrm>
            <a:off x="2133599" y="1136923"/>
            <a:ext cx="73087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"Связка" между комментарием и позицией автора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комментария к позиции автора. Она может быть выражена даже вводными словами. 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 </a:t>
            </a:r>
          </a:p>
          <a:p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позиция автора становится очевидной.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текст, можно сделать вывод и т.д.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1.bp.blogspot.com/-eu6zTWWbkVc/VufuH4mn_zI/AAAAAAAAADs/MhTeCZ8PhzkNwqtpwOHEGoa-bAEI3fJQQ/s1600/sova_logo.gif">
            <a:extLst>
              <a:ext uri="{FF2B5EF4-FFF2-40B4-BE49-F238E27FC236}">
                <a16:creationId xmlns:a16="http://schemas.microsoft.com/office/drawing/2014/main" id="{34866FE4-EA67-492B-8711-30F4A79D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951" y="1990226"/>
            <a:ext cx="2385223" cy="334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8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5E3708-B155-492D-BED4-1B2ED9AC3D02}"/>
              </a:ext>
            </a:extLst>
          </p:cNvPr>
          <p:cNvSpPr/>
          <p:nvPr/>
        </p:nvSpPr>
        <p:spPr>
          <a:xfrm>
            <a:off x="1844842" y="606965"/>
            <a:ext cx="95033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ПОЗИЦИЯ АВТОРА</a:t>
            </a:r>
          </a:p>
          <a:p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вопрос, который задает автор. Абзац с позицией является ответом, к которому он приходит после размышлений. Для определения позиции нужно понять, зачем автор рассказывает историю, что он хочет доказать, чему научить. Кроме того, найти ее помогают лирические отступления, описание героев, отсылки к другим текстам и даже средства художественной выразительности. Иногда позиция автора выражена словами героев. Самое главное — найдите цитату, в которой дается ответ на поставленный вопрос. Не забывайте, что после цитирования должно следовать ваше пояснение. Выразить позицию автора можно такими фразами: </a:t>
            </a:r>
          </a:p>
          <a:p>
            <a:endParaRPr lang="ru-RU" sz="2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автора ясна: ...</a:t>
            </a:r>
          </a:p>
          <a:p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считает, что…</a:t>
            </a:r>
          </a:p>
          <a:p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хочет донести мысль, что…</a:t>
            </a:r>
          </a:p>
          <a:p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 зрения автора на проблему выражена прямо: ...</a:t>
            </a:r>
          </a:p>
        </p:txBody>
      </p:sp>
      <p:pic>
        <p:nvPicPr>
          <p:cNvPr id="5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C297F7AF-4FB6-4249-B50D-8F08EE1CF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r="17273"/>
          <a:stretch/>
        </p:blipFill>
        <p:spPr bwMode="auto">
          <a:xfrm>
            <a:off x="9800923" y="3792354"/>
            <a:ext cx="1948316" cy="28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3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.siteapi.org/9Ti18wAUukc-bkm-j9LNqVIaogQ=/0x0:989x690/268ea1453c75442.s2.siteapi.org/img/5amuyd4xzvcwo0s8kkwg88o8g4k8sc">
            <a:extLst>
              <a:ext uri="{FF2B5EF4-FFF2-40B4-BE49-F238E27FC236}">
                <a16:creationId xmlns:a16="http://schemas.microsoft.com/office/drawing/2014/main" id="{3D53F8C9-2E25-45C3-8435-A6DBBF91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68" y="4107169"/>
            <a:ext cx="3240360" cy="22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AD795B4-5C77-4ACD-9F8B-8BA74E835CBA}"/>
              </a:ext>
            </a:extLst>
          </p:cNvPr>
          <p:cNvSpPr/>
          <p:nvPr/>
        </p:nvSpPr>
        <p:spPr>
          <a:xfrm>
            <a:off x="2299746" y="1698097"/>
            <a:ext cx="83386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проблемы текста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к сформулированной проблеме текста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автора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позиция</a:t>
            </a:r>
          </a:p>
          <a:p>
            <a:pPr>
              <a:buFont typeface="+mj-lt"/>
              <a:buAutoNum type="arabicPeriod"/>
            </a:pPr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7A6B6B53-FD36-470D-AD20-A1442432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31" y="3688767"/>
            <a:ext cx="2658761" cy="26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B380DA-9AD6-46D3-9277-E1017C94FC2B}"/>
              </a:ext>
            </a:extLst>
          </p:cNvPr>
          <p:cNvSpPr/>
          <p:nvPr/>
        </p:nvSpPr>
        <p:spPr>
          <a:xfrm>
            <a:off x="3240505" y="66636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 fontAlgn="base"/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</a:t>
            </a:r>
          </a:p>
        </p:txBody>
      </p:sp>
    </p:spTree>
    <p:extLst>
      <p:ext uri="{BB962C8B-B14F-4D97-AF65-F5344CB8AC3E}">
        <p14:creationId xmlns:p14="http://schemas.microsoft.com/office/powerpoint/2010/main" val="37872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02D3A9-33CF-4A14-8014-7E8FFD27521C}"/>
              </a:ext>
            </a:extLst>
          </p:cNvPr>
          <p:cNvSpPr/>
          <p:nvPr/>
        </p:nvSpPr>
        <p:spPr>
          <a:xfrm>
            <a:off x="1925053" y="410900"/>
            <a:ext cx="934613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Формулировка позиции автора текста по проблеме</a:t>
            </a:r>
          </a:p>
          <a:p>
            <a:pPr fontAlgn="base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рассказать о том, как автор отвечает на поставленный вопрос, как относится к проблеме.</a:t>
            </a:r>
          </a:p>
          <a:p>
            <a:pPr fontAlgn="base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Объем: 1-2 предложения.</a:t>
            </a:r>
          </a:p>
          <a:p>
            <a:pPr fontAlgn="base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часть предполагает раскрытие позиции автора на выделенную проблему. Это можно выразить одной фразой (автор считает:, позиция автора такова:, автор выступает против: и т.д.). Как сам автор отвечает на поставленный вопрос? Как он предполагает решить поставленную проблему?</a:t>
            </a:r>
          </a:p>
          <a:p>
            <a:pPr fontAlgn="base"/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Клише для авторской позиции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приходит к выводу: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автора таково: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автора не выражена четко, но из текста мы понимаем, </a:t>
            </a:r>
          </a:p>
          <a:p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что ... (ФИО автора) хотел донести до читателя следующую </a:t>
            </a:r>
          </a:p>
          <a:p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мысль: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считает, что...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мой взгляд, автор хотел...</a:t>
            </a:r>
            <a:endParaRPr lang="ru-RU" sz="22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10F2C078-DF4B-497A-B129-19D268C80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r="17273"/>
          <a:stretch/>
        </p:blipFill>
        <p:spPr bwMode="auto">
          <a:xfrm>
            <a:off x="9800923" y="3580598"/>
            <a:ext cx="1948316" cy="286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1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CF37E5-C37B-44DE-A220-6A624CA33C7A}"/>
              </a:ext>
            </a:extLst>
          </p:cNvPr>
          <p:cNvSpPr/>
          <p:nvPr/>
        </p:nvSpPr>
        <p:spPr>
          <a:xfrm>
            <a:off x="2802982" y="701340"/>
            <a:ext cx="5657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Ваша собственная позиция</a:t>
            </a:r>
            <a:endParaRPr lang="ru-RU" sz="3200" b="1" dirty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383A03-A2C2-4AC4-A6C7-87750478850B}"/>
              </a:ext>
            </a:extLst>
          </p:cNvPr>
          <p:cNvSpPr/>
          <p:nvPr/>
        </p:nvSpPr>
        <p:spPr>
          <a:xfrm>
            <a:off x="1940373" y="1611076"/>
            <a:ext cx="97639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27 задании нужно не только найти позицию рассказчика, но и высказать свою. Во-первых, необходимо выразить согласие или несогласие с автором («Я согласен с автором и тоже считаю, что роль искусства в жизни сложно переоценить»). Вы можете быть 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несогласны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мнением рассказчика, но нужно уметь аргументировать свою позицию. Очень важно не принижать автора и относиться с уважением к его словам. Во-вторых, необходимо обосновать свою точку зрения. </a:t>
            </a:r>
            <a:endParaRPr lang="ru-RU" sz="280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54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2F2CC4-D50E-4529-AD39-6246DFB6B31E}"/>
              </a:ext>
            </a:extLst>
          </p:cNvPr>
          <p:cNvSpPr/>
          <p:nvPr/>
        </p:nvSpPr>
        <p:spPr>
          <a:xfrm>
            <a:off x="2088682" y="714455"/>
            <a:ext cx="95675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Требуется объяснить ход ваших  мыслей, привести хотя бы один аргумент. Можно воспользоваться такой формулировкой: «Примером, подтверждающим мою точку зрения, является…». Что можно использовать для обоснования: </a:t>
            </a:r>
          </a:p>
          <a:p>
            <a:pPr fontAlgn="base"/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литературу;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поговорки;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песни;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фильмы;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события;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из культуры;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биографии известных людей;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факты, статистику;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рассуждения. </a:t>
            </a:r>
          </a:p>
        </p:txBody>
      </p:sp>
    </p:spTree>
    <p:extLst>
      <p:ext uri="{BB962C8B-B14F-4D97-AF65-F5344CB8AC3E}">
        <p14:creationId xmlns:p14="http://schemas.microsoft.com/office/powerpoint/2010/main" val="293645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83DB7D9-B3F0-45F9-A1AC-6314F0919FA6}"/>
              </a:ext>
            </a:extLst>
          </p:cNvPr>
          <p:cNvSpPr/>
          <p:nvPr/>
        </p:nvSpPr>
        <p:spPr>
          <a:xfrm>
            <a:off x="4160680" y="552631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Объем: 1-2 предложения.</a:t>
            </a:r>
            <a:endParaRPr lang="ru-RU" sz="2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383A03-A2C2-4AC4-A6C7-87750478850B}"/>
              </a:ext>
            </a:extLst>
          </p:cNvPr>
          <p:cNvSpPr/>
          <p:nvPr/>
        </p:nvSpPr>
        <p:spPr>
          <a:xfrm>
            <a:off x="2093655" y="657433"/>
            <a:ext cx="9225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Клише для формулирования собственного мнения к авторской позиции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разделяю точку зрения автора. Действительно,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согласен / согласна с позицией писателя и считаю, что...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обоснования собственной позиции приведу пример из жизни.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обоснования собственной позиции приведу пример из произведения .. (ФИО автора) «…».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моих слов может служить...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 моего высказывания подтверждает...</a:t>
            </a:r>
            <a:endParaRPr lang="ru-RU" sz="28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69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668805-A099-4869-B750-1BCCCCD62627}"/>
              </a:ext>
            </a:extLst>
          </p:cNvPr>
          <p:cNvSpPr/>
          <p:nvPr/>
        </p:nvSpPr>
        <p:spPr>
          <a:xfrm>
            <a:off x="2633475" y="498727"/>
            <a:ext cx="4208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ЗАКЛЮЧЕНИЕ (ВЫВОД)</a:t>
            </a:r>
            <a:endParaRPr lang="ru-RU" sz="2400" b="1" dirty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F04AB7-62C1-449B-8222-82090D436C1F}"/>
              </a:ext>
            </a:extLst>
          </p:cNvPr>
          <p:cNvSpPr/>
          <p:nvPr/>
        </p:nvSpPr>
        <p:spPr>
          <a:xfrm>
            <a:off x="1982964" y="1127941"/>
            <a:ext cx="92304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Большое заключение это большой минус, который говорит о том, что Вы не можете кратко изложить свои мысли. Вступление и заключение не должны быть более 25% всей работы. Т.е. примерно 2-3 предложения.</a:t>
            </a:r>
          </a:p>
          <a:p>
            <a:pPr fontAlgn="base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закончить аналогично вступлению: подвести итог о том, какое впечатление произвело на тебя это сочинение, заставило ли тебя задуматься о твоих взглядах на мир? Затем общий вывод: какую роль сыграло в литературе данное произведение, реакция на него мира или страны (если это глобальная проблема). Как вариант: во вступлении мы задаем вопросы, а в третьей даем ответы.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CC101B-4760-4154-A291-C2F19DDD6988}"/>
              </a:ext>
            </a:extLst>
          </p:cNvPr>
          <p:cNvSpPr/>
          <p:nvPr/>
        </p:nvSpPr>
        <p:spPr>
          <a:xfrm>
            <a:off x="3259756" y="4465589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заключительной части работы читающий (проверяющий) должен увидеть:</a:t>
            </a:r>
            <a:endParaRPr lang="ru-RU" sz="2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завершенность работы;</a:t>
            </a:r>
          </a:p>
          <a:p>
            <a:pPr>
              <a:buFont typeface="+mj-lt"/>
              <a:buAutoNum type="arabicPeriod"/>
            </a:pP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заключения с текстом, с его проблематикой.</a:t>
            </a:r>
            <a:endParaRPr lang="ru-RU" sz="22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CF163134-9058-4F5F-B12E-24418DFD3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r="17273"/>
          <a:stretch/>
        </p:blipFill>
        <p:spPr bwMode="auto">
          <a:xfrm>
            <a:off x="9721515" y="4080562"/>
            <a:ext cx="1719715" cy="253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26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us.123rf.com/450wm/digitalgenetics/digitalgenetics1308/digitalgenetics130800031/21690552-3d-man-in-classroom-exam-test.jpg?ver=6">
            <a:extLst>
              <a:ext uri="{FF2B5EF4-FFF2-40B4-BE49-F238E27FC236}">
                <a16:creationId xmlns:a16="http://schemas.microsoft.com/office/drawing/2014/main" id="{5816A32B-2FEF-4881-B490-18C16FE36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r="11125" b="7591"/>
          <a:stretch/>
        </p:blipFill>
        <p:spPr bwMode="auto">
          <a:xfrm>
            <a:off x="1902755" y="2509982"/>
            <a:ext cx="2784588" cy="35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FD99EF-AC6D-4C43-AA5C-E16F32628156}"/>
              </a:ext>
            </a:extLst>
          </p:cNvPr>
          <p:cNvSpPr/>
          <p:nvPr/>
        </p:nvSpPr>
        <p:spPr>
          <a:xfrm>
            <a:off x="4757929" y="966092"/>
            <a:ext cx="70811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Клише для заключения (вывода)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вывод, что...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хотелось бы сказать, что...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текст ... (ФИО автора), я пришёл / пришла к следующему выводу: 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хотелось бы отметить, что текст ... (ФИО автора) заставил задуматься о том, что ...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мы доказали, что ...</a:t>
            </a:r>
            <a:endParaRPr lang="ru-RU" sz="28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42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00A2E1-6966-4D07-9323-93EFE7C09D1A}"/>
              </a:ext>
            </a:extLst>
          </p:cNvPr>
          <p:cNvSpPr/>
          <p:nvPr/>
        </p:nvSpPr>
        <p:spPr>
          <a:xfrm>
            <a:off x="2243295" y="575806"/>
            <a:ext cx="9442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ЧЕГО МОЖНО ПОТЕРЯТЬ БАЛЛЫ</a:t>
            </a: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несколько моментов, из-за которых проверяющие могут снять баллы в 27 задании по русскому: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14A9A4-28BA-4D50-8565-E03B19244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53" y="2555807"/>
            <a:ext cx="2664917" cy="38063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58F64B-E589-463B-97EC-3C8997788101}"/>
              </a:ext>
            </a:extLst>
          </p:cNvPr>
          <p:cNvSpPr/>
          <p:nvPr/>
        </p:nvSpPr>
        <p:spPr>
          <a:xfrm>
            <a:off x="4405770" y="1868660"/>
            <a:ext cx="72799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неоправданные повторы (слово можно убрать/заменить на другое, и смысл не потеряется).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клише (не нужно употреблять такие приевшиеся выражения, как «светлое будущее», «проходит красной нитью»).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притяжательные местоимения («наш текст», «в своей книге»).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упоминание об актуальности и важности проблемы.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имени автора. </a:t>
            </a:r>
          </a:p>
        </p:txBody>
      </p:sp>
    </p:spTree>
    <p:extLst>
      <p:ext uri="{BB962C8B-B14F-4D97-AF65-F5344CB8AC3E}">
        <p14:creationId xmlns:p14="http://schemas.microsoft.com/office/powerpoint/2010/main" val="294294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6F2B07-97BF-40EB-91FA-5BADAA0909AE}"/>
              </a:ext>
            </a:extLst>
          </p:cNvPr>
          <p:cNvSpPr/>
          <p:nvPr/>
        </p:nvSpPr>
        <p:spPr>
          <a:xfrm>
            <a:off x="5444911" y="228285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 несколько правил: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речь, цитата идет 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слов цитирующего: 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пишет: «Ц».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пишет: «Ц!»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пишет: «Ц?»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пишет: «Ц…»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пишет: «...ц…» (если предложение взято не с начала и не с конца).</a:t>
            </a:r>
            <a:endParaRPr lang="ru-RU" sz="24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68AA07-DBB4-4B94-B1CB-BAEA7801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07" y="2107934"/>
            <a:ext cx="2951526" cy="42157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81AEF3-DA44-4EA9-8BBE-F30C53ED6A60}"/>
              </a:ext>
            </a:extLst>
          </p:cNvPr>
          <p:cNvSpPr/>
          <p:nvPr/>
        </p:nvSpPr>
        <p:spPr>
          <a:xfrm>
            <a:off x="2290152" y="707557"/>
            <a:ext cx="8865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ОФОРМЛЯТЬ ЦИТАТЫ В СОЧИНЕНИИ</a:t>
            </a:r>
          </a:p>
          <a:p>
            <a:pPr lvl="0"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неправильное оформление цитат в 27 задании ЕГЭ по русскому языку проверяющие могут снять баллы за пунктуацию. 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07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733942-C1E2-4078-9BF2-DDFABC37F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52" y="2098309"/>
            <a:ext cx="2951526" cy="421576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C6B0F2-5D72-44CE-9BDA-FD8568F5F588}"/>
              </a:ext>
            </a:extLst>
          </p:cNvPr>
          <p:cNvSpPr/>
          <p:nvPr/>
        </p:nvSpPr>
        <p:spPr>
          <a:xfrm>
            <a:off x="4812632" y="1270538"/>
            <a:ext cx="71226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речь, цитата идет </a:t>
            </a:r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словами цитирующего: </a:t>
            </a:r>
          </a:p>
          <a:p>
            <a:pPr fontAlgn="base">
              <a:buFont typeface="+mj-lt"/>
              <a:buAutoNum type="arabicPeriod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«Ц», — пишет автор. </a:t>
            </a:r>
          </a:p>
          <a:p>
            <a:pPr fontAlgn="base">
              <a:buFont typeface="+mj-lt"/>
              <a:buAutoNum type="arabicPeriod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«Ц?» — пишет автор.</a:t>
            </a:r>
          </a:p>
          <a:p>
            <a:pPr fontAlgn="base">
              <a:buFont typeface="+mj-lt"/>
              <a:buAutoNum type="arabicPeriod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«Ц!» — пишет автор.</a:t>
            </a:r>
          </a:p>
          <a:p>
            <a:pPr fontAlgn="base">
              <a:buFont typeface="+mj-lt"/>
              <a:buAutoNum type="arabicPeriod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«Ц…» — пишет автор.</a:t>
            </a:r>
          </a:p>
          <a:p>
            <a:pPr fontAlgn="base">
              <a:buFont typeface="+mj-lt"/>
              <a:buAutoNum type="arabicPeriod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«...Ц…»  — пишет автор (предложение взято не с начала и не с конца). 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как </a:t>
            </a:r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 </a:t>
            </a: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придаточного предложения: </a:t>
            </a:r>
          </a:p>
          <a:p>
            <a:pPr fontAlgn="base">
              <a:buFont typeface="+mj-lt"/>
              <a:buAutoNum type="arabicPeriod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пишет, что «ц…».</a:t>
            </a:r>
          </a:p>
          <a:p>
            <a:pPr fontAlgn="base">
              <a:buFont typeface="+mj-lt"/>
              <a:buAutoNum type="arabicPeriod"/>
            </a:pP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пишет, что «ц… ц…» (если взята только часть цитаты).</a:t>
            </a:r>
            <a:endParaRPr lang="ru-RU" sz="26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085300-E583-418B-A6B0-464957BC54AB}"/>
              </a:ext>
            </a:extLst>
          </p:cNvPr>
          <p:cNvSpPr/>
          <p:nvPr/>
        </p:nvSpPr>
        <p:spPr>
          <a:xfrm>
            <a:off x="3009499" y="616812"/>
            <a:ext cx="7607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24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ОФОРМЛЯТЬ ЦИТАТЫ В СОЧИНЕНИИ</a:t>
            </a:r>
          </a:p>
        </p:txBody>
      </p:sp>
    </p:spTree>
    <p:extLst>
      <p:ext uri="{BB962C8B-B14F-4D97-AF65-F5344CB8AC3E}">
        <p14:creationId xmlns:p14="http://schemas.microsoft.com/office/powerpoint/2010/main" val="373084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D60BC-0772-4A19-A61B-E5A26C01C22F}"/>
              </a:ext>
            </a:extLst>
          </p:cNvPr>
          <p:cNvSpPr/>
          <p:nvPr/>
        </p:nvSpPr>
        <p:spPr>
          <a:xfrm>
            <a:off x="655872" y="2027218"/>
            <a:ext cx="4622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</a:t>
            </a:r>
            <a:endParaRPr lang="ru-RU" sz="3600" b="1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FC2DC19-C985-402B-91CC-C7B8FBE26C56}"/>
              </a:ext>
            </a:extLst>
          </p:cNvPr>
          <p:cNvGrpSpPr/>
          <p:nvPr/>
        </p:nvGrpSpPr>
        <p:grpSpPr>
          <a:xfrm>
            <a:off x="6096000" y="1129315"/>
            <a:ext cx="5440128" cy="3319126"/>
            <a:chOff x="6096000" y="1129315"/>
            <a:chExt cx="5440128" cy="3319126"/>
          </a:xfrm>
        </p:grpSpPr>
        <p:pic>
          <p:nvPicPr>
            <p:cNvPr id="1030" name="Picture 6" descr="http://images.myshared.ru/66/1356712/slide_8.jpg">
              <a:extLst>
                <a:ext uri="{FF2B5EF4-FFF2-40B4-BE49-F238E27FC236}">
                  <a16:creationId xmlns:a16="http://schemas.microsoft.com/office/drawing/2014/main" id="{28E10E89-85FA-4AC6-B0C9-AED106BDDF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t="6168" r="8611" b="24779"/>
            <a:stretch/>
          </p:blipFill>
          <p:spPr bwMode="auto">
            <a:xfrm>
              <a:off x="6096000" y="1129315"/>
              <a:ext cx="5440128" cy="3319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0B31D37-E359-4231-A0A0-20FEF4E6EDA5}"/>
                </a:ext>
              </a:extLst>
            </p:cNvPr>
            <p:cNvSpPr/>
            <p:nvPr/>
          </p:nvSpPr>
          <p:spPr>
            <a:xfrm rot="20591541">
              <a:off x="8001414" y="2440093"/>
              <a:ext cx="223490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1" i="1" dirty="0">
                  <a:ln>
                    <a:solidFill>
                      <a:srgbClr val="00206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 Г Э</a:t>
              </a:r>
              <a:endParaRPr lang="ru-RU" sz="4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71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5D316F-DCDC-4B33-A260-2F8AACAE919F}"/>
              </a:ext>
            </a:extLst>
          </p:cNvPr>
          <p:cNvSpPr/>
          <p:nvPr/>
        </p:nvSpPr>
        <p:spPr>
          <a:xfrm>
            <a:off x="2259530" y="702492"/>
            <a:ext cx="96743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Вступление</a:t>
            </a:r>
          </a:p>
          <a:p>
            <a:pPr fontAlgn="base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Объем: 2-3 предложения.</a:t>
            </a:r>
          </a:p>
          <a:p>
            <a:pPr fontAlgn="base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подвести читателя к проблеме.</a:t>
            </a:r>
          </a:p>
          <a:p>
            <a:pPr fontAlgn="base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введении также можно: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Порассуждать об эпохе.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факты из биографии писателя.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поговорить глобально о поднятой теме.</a:t>
            </a:r>
            <a:endParaRPr lang="ru-RU" sz="28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580941-E29D-4DBE-A093-347D35721073}"/>
              </a:ext>
            </a:extLst>
          </p:cNvPr>
          <p:cNvSpPr/>
          <p:nvPr/>
        </p:nvSpPr>
        <p:spPr>
          <a:xfrm>
            <a:off x="2801112" y="441967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уместно будет выделить ключевое слово проблемы, чтобы подготовить читателя  к проблеме.</a:t>
            </a:r>
          </a:p>
        </p:txBody>
      </p:sp>
      <p:pic>
        <p:nvPicPr>
          <p:cNvPr id="4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AF0FBF8D-5829-4AB9-9F13-380D01E8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12" y="3850743"/>
            <a:ext cx="2563211" cy="25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37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C2E261-1307-41B0-AFAA-AE0D74CF427D}"/>
              </a:ext>
            </a:extLst>
          </p:cNvPr>
          <p:cNvSpPr/>
          <p:nvPr/>
        </p:nvSpPr>
        <p:spPr>
          <a:xfrm>
            <a:off x="2585989" y="453088"/>
            <a:ext cx="7684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АБЗАЦ. ФОРМУЛИРУЕМ ПРОБЛЕМУ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A729B7-2157-4D37-913A-0C78F63E9980}"/>
              </a:ext>
            </a:extLst>
          </p:cNvPr>
          <p:cNvSpPr/>
          <p:nvPr/>
        </p:nvSpPr>
        <p:spPr>
          <a:xfrm>
            <a:off x="1921845" y="1003433"/>
            <a:ext cx="953221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абзац должен содержать 2-4 предложения. Примеры первого абзаца: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b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принципу в общении с людьми мы должны следовать, чтобы не приносить вреда ни им, ни самому себе? Такую проблему ставит в предложенном для анализа тексте великий русский писатель Л. Н. Толстой.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br>
              <a:rPr lang="ru-RU" sz="22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приведенном фрагменте всемирно известный русский писатель Л. Н. Толстой размышляет над проблемой принципов межличностного общения.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br>
              <a:rPr lang="ru-RU" sz="22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величайшего русского писателя Л. Н. Толстого заставил меня задуматься над проблемой общения между людьми. Какими принципами люди должны руководствоваться, чтобы общение не причиняло взаимного вреда?</a:t>
            </a:r>
          </a:p>
        </p:txBody>
      </p:sp>
      <p:pic>
        <p:nvPicPr>
          <p:cNvPr id="6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6983E444-1A42-4137-BC07-E516A738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044" y="5497413"/>
            <a:ext cx="1186096" cy="11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68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2CB5DE-0C3D-40E6-8D5F-81C93A94B913}"/>
              </a:ext>
            </a:extLst>
          </p:cNvPr>
          <p:cNvSpPr/>
          <p:nvPr/>
        </p:nvSpPr>
        <p:spPr>
          <a:xfrm>
            <a:off x="2566736" y="397390"/>
            <a:ext cx="9317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2 - 4 АБЗАЦЫ. КОММЕНТАРИЙ К ПРОБЛЕМЕ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B6E31A-B5C6-4454-9F85-0F9895D8A909}"/>
              </a:ext>
            </a:extLst>
          </p:cNvPr>
          <p:cNvSpPr/>
          <p:nvPr/>
        </p:nvSpPr>
        <p:spPr>
          <a:xfrm>
            <a:off x="1815967" y="954518"/>
            <a:ext cx="100680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комментария может выглядеть следующим образом:</a:t>
            </a:r>
          </a:p>
          <a:p>
            <a:b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Подводка (2-ой абзац): Раскрывая проблему, (автор текста, писатель, фамилия) обращает внимание читателя на главного героя (рассказчика, героя-рассказчика) повествования, который (в двух словах пересказываем сюжет и подводим к первому примеру-иллюстрации).</a:t>
            </a:r>
            <a:b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Первый пример-иллюстрация: Автор (с восхищением, с сожалением, с гордостью и т.п.) пишет, что (приводим первый пример-иллюстрацию (цитату из текста или кратко пересказываем своими словами).</a:t>
            </a:r>
            <a:b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Пояснение экзаменуемого (о чем нам говорит этот пример-иллюстрация, какое отношение он имеет к поставленной проблеме).</a:t>
            </a:r>
            <a:b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Второй пример-иллюстрация (3-й абзац): Далее автор (с негодованием, с разочарованием, с восторгом и т.п.) пишет, что (приводим второй пример-иллюстрацию (цитату из текста или кратко пересказываем своими словами).</a:t>
            </a:r>
            <a:b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Пояснение экзаменуемого (чем этот пример важен для поставленной проблемы и как связан с первым примером).</a:t>
            </a:r>
            <a:b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Анализ смысловой связи между примерами (4-й абзац)</a:t>
            </a:r>
          </a:p>
        </p:txBody>
      </p:sp>
      <p:pic>
        <p:nvPicPr>
          <p:cNvPr id="4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95F0D678-99B4-415B-87E3-221DA45C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144" y="5487345"/>
            <a:ext cx="1243848" cy="12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60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6E5A50-BFF1-4EFB-A6C7-154F300FA42C}"/>
              </a:ext>
            </a:extLst>
          </p:cNvPr>
          <p:cNvSpPr/>
          <p:nvPr/>
        </p:nvSpPr>
        <p:spPr>
          <a:xfrm>
            <a:off x="2200976" y="851344"/>
            <a:ext cx="83868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 3 АБЗАЦЫ. ДВА ПРИМЕРА-ИЛЛЮСТРАЦИИ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Примеры-иллюстрации в тексте сочинения можно оформить в виде следующих речевых клише: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обращает внимание читателя на…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начинает рассуждения с того, что…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Поступок героя говорит о том, что…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 внимание на следующую мысль…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рассказывает историю, которая произошла с ним…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раскрыта автором на примере…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внимания автора…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внимания заслуживает…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не обратить внимание на слова автора (цитата)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раскрывает понятие через описание…</a:t>
            </a:r>
          </a:p>
        </p:txBody>
      </p:sp>
      <p:pic>
        <p:nvPicPr>
          <p:cNvPr id="3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62CD149F-AD84-4559-9CA0-B7C347CF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5" y="4742295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04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81BAB4-B90A-48CA-B0B4-A9D67DB2EEC9}"/>
              </a:ext>
            </a:extLst>
          </p:cNvPr>
          <p:cNvSpPr/>
          <p:nvPr/>
        </p:nvSpPr>
        <p:spPr>
          <a:xfrm>
            <a:off x="2066222" y="795260"/>
            <a:ext cx="90317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Пояснение к примерам должно содержать ваш мини-вывод, который будет в дальнейшем использован для общего вывода по проблеме.</a:t>
            </a:r>
          </a:p>
          <a:p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мини-выводе обязательно должны присутствовать вводные слова (по моему мнению, по-моему, думаю, известно, на мой взгляд). Важно: вводные слова на письме выделяются запятыми. 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моему мнению, донос на друга - это предательство.</a:t>
            </a:r>
          </a:p>
        </p:txBody>
      </p:sp>
      <p:pic>
        <p:nvPicPr>
          <p:cNvPr id="3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0035ED33-9D04-438F-801C-9255BFE1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778" y="4915549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79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2B15D5-9A38-4B08-9A75-0111D9BD4C3E}"/>
              </a:ext>
            </a:extLst>
          </p:cNvPr>
          <p:cNvSpPr/>
          <p:nvPr/>
        </p:nvSpPr>
        <p:spPr>
          <a:xfrm>
            <a:off x="2306854" y="1195717"/>
            <a:ext cx="8954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задании художественный текст, при описании примеров-иллюстраций можно использовать следующие речевые клише:</a:t>
            </a:r>
          </a:p>
          <a:p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знакомит читателя с героями текста…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не случайно обращает наше внимание на...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Поступок героя показывает, что…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( мысли) героя позволяют увидеть…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события автор описывает, чтобы…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хочет сказать, что…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читатель разобрался в чувствах (мыслях, ощущениях и т.п.) героя, автор отмечает, что…</a:t>
            </a:r>
          </a:p>
        </p:txBody>
      </p:sp>
      <p:pic>
        <p:nvPicPr>
          <p:cNvPr id="4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712FD251-590B-46D8-97AE-0D0420FD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5" y="4742295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282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64A51D-7E98-401B-B80A-4A475CFF39DC}"/>
              </a:ext>
            </a:extLst>
          </p:cNvPr>
          <p:cNvSpPr/>
          <p:nvPr/>
        </p:nvSpPr>
        <p:spPr>
          <a:xfrm>
            <a:off x="1835216" y="487026"/>
            <a:ext cx="45752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попался в задании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публицистический текст, для приведения примеров-иллюстраций воспользуйтесь следующими речевыми клише: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хочет сказать, что…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пример показывает, что…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этого высказывания в том, что…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слова убедительно доказывают, что...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думаю, этим примером автор хотел показать…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Приведённые слова содержат глубокий смысл…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5AA5F5-F31C-4111-8C8A-63BFD8890D34}"/>
              </a:ext>
            </a:extLst>
          </p:cNvPr>
          <p:cNvSpPr/>
          <p:nvPr/>
        </p:nvSpPr>
        <p:spPr>
          <a:xfrm>
            <a:off x="6882061" y="487025"/>
            <a:ext cx="49955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клише для мини-выводов к примерам-иллюстрациям: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пример убедительно доказывает…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факты (события) помогают понять…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этих словах заключен глубокий смысл, который можно обозначить как…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примере видно, что (как)…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этому мы понимаем, что…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строки помогают читателю понять…</a:t>
            </a:r>
            <a:b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рассуждения подводят нас к выводу о том…</a:t>
            </a:r>
          </a:p>
        </p:txBody>
      </p:sp>
      <p:pic>
        <p:nvPicPr>
          <p:cNvPr id="4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3312044B-209B-4D13-9F7A-ECA413AE3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" y="4973301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62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1F7394-E93D-42F5-872A-E51EAE0D6743}"/>
              </a:ext>
            </a:extLst>
          </p:cNvPr>
          <p:cNvSpPr/>
          <p:nvPr/>
        </p:nvSpPr>
        <p:spPr>
          <a:xfrm>
            <a:off x="1700462" y="488400"/>
            <a:ext cx="96380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АБЗАЦ. АНАЛИЗ СМЫСЛОВОЙ СВЯЗИ МЕЖДУ ПРИМЕРАМИ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можно применять разные методы, в зависимости от того, какие примеры были подобраны. Ниже приводим возможные речевые клише для каждого метода.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BC2F6CE-73AC-4576-B481-E456700000B9}"/>
              </a:ext>
            </a:extLst>
          </p:cNvPr>
          <p:cNvSpPr/>
          <p:nvPr/>
        </p:nvSpPr>
        <p:spPr>
          <a:xfrm>
            <a:off x="1931468" y="2724350"/>
            <a:ext cx="85985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Объяснение</a:t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примера из текста объясняют важную мысль автора…</a:t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Размышляя над проблемой, автор хочет объяснить…</a:t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этих примеров автор объясняет, как (зачем, почему и т.д.)…</a:t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Приведённые примеры позволяют автору объяснить…</a:t>
            </a:r>
          </a:p>
        </p:txBody>
      </p:sp>
      <p:pic>
        <p:nvPicPr>
          <p:cNvPr id="4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A826DBB4-613F-4CA0-988F-FC04965AE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654" y="4877048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59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00A9EF-1515-42D4-B16E-70748837FEF5}"/>
              </a:ext>
            </a:extLst>
          </p:cNvPr>
          <p:cNvSpPr/>
          <p:nvPr/>
        </p:nvSpPr>
        <p:spPr>
          <a:xfrm>
            <a:off x="2066223" y="528276"/>
            <a:ext cx="94359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Противопоставление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противопоставляет эти истории, чтобы показать…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Противопоставляя поступки героев, автор хочет подчеркнуть…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противопоставления автор показывает разные стороны…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антитезе мы видим различные точки зрения на…, что делает рассуждение более объективным и убедительным.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эпизод противопоставлен другому, но оба они иллюстрируют важную мысль автора…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49A2E5-ABA1-49AC-9D5B-B93558ED927E}"/>
              </a:ext>
            </a:extLst>
          </p:cNvPr>
          <p:cNvSpPr/>
          <p:nvPr/>
        </p:nvSpPr>
        <p:spPr>
          <a:xfrm>
            <a:off x="3567763" y="3635224"/>
            <a:ext cx="7934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Сравнение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сравнивает такие качества личности, как…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Сравнивая этих героев, мы видим…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сравнению писатель выделяет лучшие стороны…</a:t>
            </a:r>
            <a:b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Сопоставляя различные точки зрения на интересующий его вопрос, автор показывает…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07F1A70B-BFDB-470E-BEA1-F7F7008C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65" y="4771171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89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D10B0B-4AF7-4A0D-BB66-1F6E8365BE8C}"/>
              </a:ext>
            </a:extLst>
          </p:cNvPr>
          <p:cNvSpPr/>
          <p:nvPr/>
        </p:nvSpPr>
        <p:spPr>
          <a:xfrm>
            <a:off x="1850239" y="502988"/>
            <a:ext cx="976964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Причина-следствие</a:t>
            </a:r>
            <a:b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же герой так поступает? Причину автор раскрывает во втором примере…</a:t>
            </a:r>
            <a:b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Приведённые примеры показывают последствия поступков героя…</a:t>
            </a:r>
            <a:b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эти примеры, мы понимаем причину изображённых событий…</a:t>
            </a:r>
            <a:b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эти примеры позволяют понять, почему…</a:t>
            </a:r>
          </a:p>
          <a:p>
            <a:b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Определение понятия</a:t>
            </a:r>
            <a:b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определяет значение слова «…»</a:t>
            </a:r>
            <a:b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Приведенные примеры показывают сложность и многогранность понятия «…»</a:t>
            </a:r>
            <a:b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примеры позволяют лучше понять значение слова « …»</a:t>
            </a:r>
          </a:p>
        </p:txBody>
      </p:sp>
      <p:pic>
        <p:nvPicPr>
          <p:cNvPr id="3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3EE48A6E-B541-4808-8C59-9E5A79AF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61" y="5090584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76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A8E63D-39D1-4E44-A7CE-00B1B898A05C}"/>
              </a:ext>
            </a:extLst>
          </p:cNvPr>
          <p:cNvSpPr/>
          <p:nvPr/>
        </p:nvSpPr>
        <p:spPr>
          <a:xfrm>
            <a:off x="2961374" y="11000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АБЗАЦ. ПОЗИЦИЯ АВТОРА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048C20-6877-4B55-96E4-2951E9D365FA}"/>
              </a:ext>
            </a:extLst>
          </p:cNvPr>
          <p:cNvSpPr/>
          <p:nvPr/>
        </p:nvSpPr>
        <p:spPr>
          <a:xfrm>
            <a:off x="2470484" y="2090172"/>
            <a:ext cx="7847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важный элемент экзаменационного сочинения на ЕГЭ по русскому языку – выявление позиции автора по заявленной проблеме. Как правило, в художественном тексте авторская позиция выражена косвенно (не прямо), а в публицистическом она обозначена четко и ясно.</a:t>
            </a:r>
          </a:p>
        </p:txBody>
      </p:sp>
      <p:pic>
        <p:nvPicPr>
          <p:cNvPr id="4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53938A8D-80B6-41E4-9E11-2FC9A61E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5" y="4742295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6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D91D6C-94EE-4FE9-86F8-CFE869FB24EC}"/>
              </a:ext>
            </a:extLst>
          </p:cNvPr>
          <p:cNvSpPr/>
          <p:nvPr/>
        </p:nvSpPr>
        <p:spPr>
          <a:xfrm>
            <a:off x="1578540" y="390304"/>
            <a:ext cx="9515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Формулировка проблемы анализируемого текста (только одной!)</a:t>
            </a:r>
            <a:endParaRPr lang="ru-RU" sz="2800" b="1" dirty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19D984-ABBB-41BB-B5E2-3CC6F3D589D4}"/>
              </a:ext>
            </a:extLst>
          </p:cNvPr>
          <p:cNvSpPr/>
          <p:nvPr/>
        </p:nvSpPr>
        <p:spPr>
          <a:xfrm>
            <a:off x="1915425" y="1421413"/>
            <a:ext cx="97355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четко и однозначно сформулировать ту из проблем текста, к которой у вас есть аргументы, назвать автора, сообщить о прочтении текста.</a:t>
            </a:r>
          </a:p>
          <a:p>
            <a:pPr fontAlgn="base"/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Объем: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2-4 предложения.</a:t>
            </a:r>
          </a:p>
          <a:p>
            <a:pPr fontAlgn="base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не во всех предложенных текстах сразу удается понять, что хочет сказать автор. Есть несколько секретов, которые помогут облегчить задачу. Во-первых, проблема, как правило, сформулирована либо в начале, либо в конце текста. Это зависит от хода мыслей автора: он может сначала привести тезис, затем аргументацию, либо наоборот. Во-вторых, в любом тексте есть ключевая лексика, т.е. слова, которые несут в себе основную мысль текста. Эта лексика пригодится вам на следующем этапе – составлении комментария к исходной проблеме.</a:t>
            </a:r>
          </a:p>
          <a:p>
            <a:pPr fontAlgn="base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формулирования проблемы: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Вопросительные предложения. Какими должны быть отношения между родителями и детьми? Этой проблеме посвящен текст (ФИО автора)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«Проблема + сущ. В Р. п. (чего?)». Автор поднимает проблему отцов и детей</a:t>
            </a:r>
            <a:endParaRPr lang="ru-RU" sz="20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B2EEF82D-7D5E-4A84-A2CE-656E08158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14266"/>
          <a:stretch/>
        </p:blipFill>
        <p:spPr bwMode="auto">
          <a:xfrm flipH="1">
            <a:off x="0" y="4139501"/>
            <a:ext cx="1799924" cy="25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39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AB2140-C929-4DA0-9B19-A428350CFA14}"/>
              </a:ext>
            </a:extLst>
          </p:cNvPr>
          <p:cNvSpPr/>
          <p:nvPr/>
        </p:nvSpPr>
        <p:spPr>
          <a:xfrm>
            <a:off x="3202003" y="80165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АБЗАЦ. ВАША ПОЗИЦИЯ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C68E4C-C2B5-4499-B9BF-4EA1C6072E53}"/>
              </a:ext>
            </a:extLst>
          </p:cNvPr>
          <p:cNvSpPr/>
          <p:nvPr/>
        </p:nvSpPr>
        <p:spPr>
          <a:xfrm>
            <a:off x="2374231" y="1543318"/>
            <a:ext cx="83290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части нужно сформулировать и обосновать своё отношение к позиции автора по проблеме текста. Ответьте на вопрос: почему я согласен/не согласен с позицией автора.</a:t>
            </a:r>
          </a:p>
          <a:p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автора текста и ученика не обязательно должны совпадать, однако отстаивать свое мнение следует в корректной форме и на конкретных примерах. Если же вы соглашаетесь с автором, сформулируйте свою позицию иными словами.</a:t>
            </a:r>
          </a:p>
        </p:txBody>
      </p:sp>
      <p:pic>
        <p:nvPicPr>
          <p:cNvPr id="4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4C76AFC9-3613-4D28-993A-92C2479F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5" y="4742295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11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6CAA41-DB1E-4F0B-B5FB-5537C92030A0}"/>
              </a:ext>
            </a:extLst>
          </p:cNvPr>
          <p:cNvSpPr/>
          <p:nvPr/>
        </p:nvSpPr>
        <p:spPr>
          <a:xfrm>
            <a:off x="2508985" y="1095197"/>
            <a:ext cx="7867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АБЗАЦ. ЗАКЛЮЧЕНИЕ</a:t>
            </a:r>
          </a:p>
          <a:p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заключения в сочинении на ЕГЭ 2024 года достаточно одного предложения. Не следует пугаться смысловых повторов, но по возможности следует избегать тавтологии. Для этой задачи подойдут синонимы и синонимические конструкции. Задача этого абзаца – подытожить вышесказанное и подтвердить, что вам удалось полностью раскрыть заявленную проблему.</a:t>
            </a:r>
          </a:p>
        </p:txBody>
      </p:sp>
      <p:pic>
        <p:nvPicPr>
          <p:cNvPr id="3" name="Picture 16" descr="https://static.tildacdn.com/tild3132-3966-4532-a465-636464303762/11.png">
            <a:extLst>
              <a:ext uri="{FF2B5EF4-FFF2-40B4-BE49-F238E27FC236}">
                <a16:creationId xmlns:a16="http://schemas.microsoft.com/office/drawing/2014/main" id="{C6D8F977-9D0B-4B48-A993-87ABC233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95" y="4742295"/>
            <a:ext cx="1753986" cy="1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37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D60BC-0772-4A19-A61B-E5A26C01C22F}"/>
              </a:ext>
            </a:extLst>
          </p:cNvPr>
          <p:cNvSpPr/>
          <p:nvPr/>
        </p:nvSpPr>
        <p:spPr>
          <a:xfrm>
            <a:off x="616015" y="1911715"/>
            <a:ext cx="4622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 ЕГЭ </a:t>
            </a:r>
          </a:p>
          <a:p>
            <a:pPr algn="ctr" fontAlgn="base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</a:p>
          <a:p>
            <a:pPr algn="ctr" fontAlgn="base"/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«ОТЦЫ И ДЕТИ»</a:t>
            </a:r>
            <a:endParaRPr lang="ru-RU" sz="3600" b="1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FC2DC19-C985-402B-91CC-C7B8FBE26C56}"/>
              </a:ext>
            </a:extLst>
          </p:cNvPr>
          <p:cNvGrpSpPr/>
          <p:nvPr/>
        </p:nvGrpSpPr>
        <p:grpSpPr>
          <a:xfrm>
            <a:off x="6096000" y="1129315"/>
            <a:ext cx="5440128" cy="3319126"/>
            <a:chOff x="6096000" y="1129315"/>
            <a:chExt cx="5440128" cy="3319126"/>
          </a:xfrm>
        </p:grpSpPr>
        <p:pic>
          <p:nvPicPr>
            <p:cNvPr id="1030" name="Picture 6" descr="http://images.myshared.ru/66/1356712/slide_8.jpg">
              <a:extLst>
                <a:ext uri="{FF2B5EF4-FFF2-40B4-BE49-F238E27FC236}">
                  <a16:creationId xmlns:a16="http://schemas.microsoft.com/office/drawing/2014/main" id="{28E10E89-85FA-4AC6-B0C9-AED106BDDF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6" t="6168" r="8611" b="24779"/>
            <a:stretch/>
          </p:blipFill>
          <p:spPr bwMode="auto">
            <a:xfrm>
              <a:off x="6096000" y="1129315"/>
              <a:ext cx="5440128" cy="3319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0B31D37-E359-4231-A0A0-20FEF4E6EDA5}"/>
                </a:ext>
              </a:extLst>
            </p:cNvPr>
            <p:cNvSpPr/>
            <p:nvPr/>
          </p:nvSpPr>
          <p:spPr>
            <a:xfrm rot="20591541">
              <a:off x="8001414" y="2440093"/>
              <a:ext cx="223490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b="1" i="1" dirty="0">
                  <a:ln>
                    <a:solidFill>
                      <a:srgbClr val="002060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 Г Э</a:t>
              </a:r>
              <a:endParaRPr lang="ru-RU" sz="4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918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6C62F9-A56A-46AA-B24C-29D6E0356494}"/>
              </a:ext>
            </a:extLst>
          </p:cNvPr>
          <p:cNvSpPr/>
          <p:nvPr/>
        </p:nvSpPr>
        <p:spPr>
          <a:xfrm>
            <a:off x="1808746" y="526403"/>
            <a:ext cx="9730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Важным этапом при </a:t>
            </a:r>
            <a:r>
              <a:rPr lang="ru-RU" sz="2800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подготовке к сдаче экзаменов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поиск аргументов к сочинению ЕГЭ. Рекомендуем заранее продумать примеры из художественных произведений на различные темы. Одной из распространённых проблем в тексте на </a:t>
            </a:r>
            <a:r>
              <a:rPr lang="ru-RU" sz="2800" u="sng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ЕГЭ по русскому языку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конфликт поколений. Рассмотрим 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 ЕГЭ «отцы и дети», которые можно 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на экзамене для подтверждения того 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иного тезиса.</a:t>
            </a:r>
          </a:p>
        </p:txBody>
      </p:sp>
      <p:pic>
        <p:nvPicPr>
          <p:cNvPr id="3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F91251D7-1E74-4383-A94C-7A49933EC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r="17273"/>
          <a:stretch/>
        </p:blipFill>
        <p:spPr bwMode="auto">
          <a:xfrm>
            <a:off x="9550126" y="3187887"/>
            <a:ext cx="2236170" cy="32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304176-EE9A-428D-8763-0959E4583561}"/>
              </a:ext>
            </a:extLst>
          </p:cNvPr>
          <p:cNvSpPr/>
          <p:nvPr/>
        </p:nvSpPr>
        <p:spPr>
          <a:xfrm>
            <a:off x="2563368" y="453500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«Отцы и дети» – </a:t>
            </a:r>
          </a:p>
          <a:p>
            <a:pPr algn="ctr"/>
            <a:r>
              <a:rPr lang="ru-RU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тема, которая всегда будет давать пищу для размышлений. </a:t>
            </a:r>
          </a:p>
        </p:txBody>
      </p:sp>
    </p:spTree>
    <p:extLst>
      <p:ext uri="{BB962C8B-B14F-4D97-AF65-F5344CB8AC3E}">
        <p14:creationId xmlns:p14="http://schemas.microsoft.com/office/powerpoint/2010/main" val="2710372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1A6873-FEFD-4A1F-AC12-A8C06DE8E89A}"/>
              </a:ext>
            </a:extLst>
          </p:cNvPr>
          <p:cNvSpPr/>
          <p:nvPr/>
        </p:nvSpPr>
        <p:spPr>
          <a:xfrm>
            <a:off x="2075848" y="612844"/>
            <a:ext cx="9099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АРГУМЕНТОВ</a:t>
            </a: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Подходящие примеры можно найти во многих произведениях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классической литературы</a:t>
            </a: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Отечественные писатели и поэты нередко обращались к проблеме отцов и детей в своих работах.</a:t>
            </a:r>
          </a:p>
          <a:p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аргументов советуем вспомнить не только романы, но и другие жанры:</a:t>
            </a:r>
          </a:p>
          <a:p>
            <a:endParaRPr lang="ru-RU" sz="2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новеллы;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поэмы;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пьесы.</a:t>
            </a:r>
          </a:p>
        </p:txBody>
      </p:sp>
      <p:pic>
        <p:nvPicPr>
          <p:cNvPr id="3" name="Picture 2" descr="https://1.bp.blogspot.com/-eu6zTWWbkVc/VufuH4mn_zI/AAAAAAAAADs/MhTeCZ8PhzkNwqtpwOHEGoa-bAEI3fJQQ/s1600/sova_logo.gif">
            <a:extLst>
              <a:ext uri="{FF2B5EF4-FFF2-40B4-BE49-F238E27FC236}">
                <a16:creationId xmlns:a16="http://schemas.microsoft.com/office/drawing/2014/main" id="{81744185-5AF6-4AA0-89D4-D1A0278A3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28" y="3593163"/>
            <a:ext cx="2017822" cy="28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82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C9FE5A-5A7E-405A-9ABB-688CBA47F96B}"/>
              </a:ext>
            </a:extLst>
          </p:cNvPr>
          <p:cNvSpPr/>
          <p:nvPr/>
        </p:nvSpPr>
        <p:spPr>
          <a:xfrm>
            <a:off x="1914144" y="611970"/>
            <a:ext cx="7357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 «КАПИТАНСКАЯ ДОЧКА»</a:t>
            </a:r>
          </a:p>
          <a:p>
            <a:pPr fontAlgn="base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Андрей Петрович Гринёв отправляет из дома 17-летнего сына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Пётра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даёт ему напутствие «Береги платье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снову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честь смолоду». Это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пример воспитания в ребёнке достоинства, передачи ему истинных ценностей и житейского опыта.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прислушался к совету отца: герой всегда поступал по чести, был предан Родине и семье.</a:t>
            </a:r>
            <a:endParaRPr lang="ru-RU" sz="20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EE370D-EFC2-4523-BDBF-81CEF1EBB9D1}"/>
              </a:ext>
            </a:extLst>
          </p:cNvPr>
          <p:cNvSpPr/>
          <p:nvPr/>
        </p:nvSpPr>
        <p:spPr>
          <a:xfrm>
            <a:off x="4032504" y="3258811"/>
            <a:ext cx="75300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 ПАУСТОВСКИЙ «ТЕЛЕГРАММА»</a:t>
            </a:r>
          </a:p>
          <a:p>
            <a:pPr fontAlgn="base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произведение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важной роли родителей в жизни каждого человека, а также о заботе и внимании со стороны детей.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Настя, дочь Катерины Петровны, – художник, работает в Ленинграде. Она так увлеченно трудится, что совсем перестала навещать свою маму, живущую в Заборье. Дочь не поехала к ней даже после получения телеграммы об ухудшении состояния Катерины Петровны. Когда же матери стало совсем плохо, Настя всё-таки приехала, но, к сожалению, слишком поздно. Героиня уже не застала самого близкого человека в живых.</a:t>
            </a:r>
            <a:endParaRPr lang="ru-RU" sz="20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912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825211-6AB0-4AAD-BCFD-091ED59A3306}"/>
              </a:ext>
            </a:extLst>
          </p:cNvPr>
          <p:cNvSpPr/>
          <p:nvPr/>
        </p:nvSpPr>
        <p:spPr>
          <a:xfrm>
            <a:off x="1978152" y="510713"/>
            <a:ext cx="7348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АЛЕКСИН «РАЗДЕЛ ИМУЩЕСТВА»</a:t>
            </a:r>
          </a:p>
          <a:p>
            <a:pPr fontAlgn="base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показывает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неблагодарное и эгоистичное отношение современного поколения к родителям.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Анисия Ивановна приезжает к сыну и невестке для того, чтобы помочь выходить внучку Веру, нуждающуюся в опеке после родовой травмы. В итоге девочка сильно привязалась к бабушке, что не понравилось невестке. Эта история закончилась печально: мама и папа девочки подали в суд на раздел имущества, Анисия Ивановна уехала обратно в деревню, а Вера перенесла тяжёлый приступ.</a:t>
            </a:r>
            <a:endParaRPr lang="ru-RU" sz="20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F661D5-EE42-4A36-BCAC-F79DB9679B66}"/>
              </a:ext>
            </a:extLst>
          </p:cNvPr>
          <p:cNvSpPr/>
          <p:nvPr/>
        </p:nvSpPr>
        <p:spPr>
          <a:xfrm>
            <a:off x="4328160" y="3628150"/>
            <a:ext cx="7522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ЕСЕНИН «ПИСЬМО МАТЕРИ»</a:t>
            </a:r>
          </a:p>
          <a:p>
            <a:pPr fontAlgn="base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Произведение напоминает, что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самый родной человек в нашей жизни.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стихотворении лирический герой обращается к своей маме и просит не тревожиться, обещает приехать весной. Поэт позиционирует себя как уставшего мужчину, а не ветреного юношу. В произведении говорится о желании отдохнуть от тоски мятежной.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души можно обрести только в семейном кругу.</a:t>
            </a:r>
            <a:endParaRPr lang="ru-RU" sz="20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34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C8F0F8-EA68-47A1-8A50-2C0EFA977ECF}"/>
              </a:ext>
            </a:extLst>
          </p:cNvPr>
          <p:cNvSpPr/>
          <p:nvPr/>
        </p:nvSpPr>
        <p:spPr>
          <a:xfrm>
            <a:off x="2042160" y="541925"/>
            <a:ext cx="6955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 ШОЛОХОВ «ТИХИЙ ДОН»</a:t>
            </a:r>
          </a:p>
          <a:p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произведении ярко представлен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отцов и детей.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Строгие правила казачьей семьи, непререкаемый авторитет и тирания Пантелея (глава семьи) делают несчастными всех и каждого. Вспомним хотя бы насильственную женитьбу Григория на Наталье Коршуновой и наказание невестки Дарьи розгами за измену мужу. После революции Пантелей теряет свою власть, а новое поколение получает больше свободы, оно выбирает свою дорогу и судьбу.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30F57A-9517-47BA-B1A1-BEEEC5469682}"/>
              </a:ext>
            </a:extLst>
          </p:cNvPr>
          <p:cNvSpPr/>
          <p:nvPr/>
        </p:nvSpPr>
        <p:spPr>
          <a:xfrm>
            <a:off x="4895088" y="3602736"/>
            <a:ext cx="6809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 «ОТЦЫ И ДЕТИ»</a:t>
            </a:r>
          </a:p>
          <a:p>
            <a:pPr fontAlgn="base"/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произведение –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пример столкновения двух поколений, отцов и детей. 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Старшее поколение представлено образами двух братьев – Николая и Павла Кирсановых. А младшее – сыном Николая, Аркадием, и его другом – Базаровым. Молодые люди являются сторонниками нигилизма, всё отрицают и бунтуют, старшее же поколение придерживается традиционных взглядов на жизнь, любит комфорт и классическую музыку.</a:t>
            </a:r>
            <a:endParaRPr lang="ru-RU" sz="20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952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3D2747-70ED-4D1D-9E82-4ED81E9F619C}"/>
              </a:ext>
            </a:extLst>
          </p:cNvPr>
          <p:cNvSpPr/>
          <p:nvPr/>
        </p:nvSpPr>
        <p:spPr>
          <a:xfrm>
            <a:off x="2060448" y="756934"/>
            <a:ext cx="701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Д.И. ФОНВИЗИН «НЕДОРОСЛЬ»</a:t>
            </a:r>
          </a:p>
          <a:p>
            <a:pPr fontAlgn="base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Неправильный </a:t>
            </a:r>
            <a:r>
              <a:rPr lang="ru-RU" sz="22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родителей к воспитанию может пагубно влиять на детей и их характер. 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 и его мать в произведении «Недоросль» – наглядное тому подтверждение. </a:t>
            </a:r>
            <a:r>
              <a:rPr lang="ru-RU" sz="2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Простакова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чрезмерно опекала сына, в итоге он вырос неблагодарным, злонравным и невежественным. Митрофан предал мать при первой же возможности.</a:t>
            </a:r>
            <a:endParaRPr lang="ru-RU" sz="22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E4BB0A-7562-420B-9F0C-08C1841ABDEC}"/>
              </a:ext>
            </a:extLst>
          </p:cNvPr>
          <p:cNvSpPr/>
          <p:nvPr/>
        </p:nvSpPr>
        <p:spPr>
          <a:xfrm>
            <a:off x="5269992" y="355633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ОСТРОВСКИЙ «ГРОЗА»</a:t>
            </a:r>
          </a:p>
          <a:p>
            <a:pPr fontAlgn="base"/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 «Гроза» – </a:t>
            </a:r>
            <a:r>
              <a:rPr lang="ru-RU" sz="2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деспотичности родителей. </a:t>
            </a:r>
            <a:r>
              <a:rPr lang="ru-RU" sz="2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Самодурство Кабанихи, стремящейся полностью контролировать жизнь собственного сына Тихона, дочери Варвары и невестки Катерины, приводит к трагедии. В финале произведения даже безропотный сын восстаёт против матери, поломавшей ему жизнь.</a:t>
            </a:r>
            <a:endParaRPr lang="ru-RU" sz="22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5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D91D6C-94EE-4FE9-86F8-CFE869FB24EC}"/>
              </a:ext>
            </a:extLst>
          </p:cNvPr>
          <p:cNvSpPr/>
          <p:nvPr/>
        </p:nvSpPr>
        <p:spPr>
          <a:xfrm>
            <a:off x="2025274" y="506224"/>
            <a:ext cx="951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Формулировка проблемы анализируемого текста (только одной!)</a:t>
            </a:r>
            <a:endParaRPr lang="ru-RU" sz="2400" b="1" dirty="0">
              <a:ln>
                <a:solidFill>
                  <a:srgbClr val="660066"/>
                </a:solidFill>
              </a:ln>
              <a:solidFill>
                <a:srgbClr val="66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19D984-ABBB-41BB-B5E2-3CC6F3D589D4}"/>
              </a:ext>
            </a:extLst>
          </p:cNvPr>
          <p:cNvSpPr/>
          <p:nvPr/>
        </p:nvSpPr>
        <p:spPr>
          <a:xfrm>
            <a:off x="2025274" y="1065279"/>
            <a:ext cx="97355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0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вопрос, на который дается ответ в тексте. Важно отличать ее от темы. Как правило, тема высказана одним-двумя словами, она абстрактна и не призывает к рассуждению. Проблема же направлена на раскрытие какого-то понятия, связана с моральным или философским вопросом, носит негативный оттенок (неприятности, конфликты). Кроме того, иногда она расширяет какой-то моральный аспект (не просто «проявление доброты», а «проявление доброты к детям»). Проблема может быть выражена утвердительным предложением, в таком случае автор ставит или поднимает ее. Можно сформулировать проблему в форме вопроса. Он должен полностью раскрывать главную мысль текста, а также быть связан с общими размышлениями и поступками, а не с конкретным героем. 4 варианта формулировки проблемы в 27 задании ЕГЭ по русскому: </a:t>
            </a:r>
          </a:p>
          <a:p>
            <a:pPr fontAlgn="base"/>
            <a:endParaRPr lang="ru-RU" sz="2000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sz="20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роль/значение (проблема значения литературы в жизни человека).</a:t>
            </a: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sz="20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(проблема проявления жестокости на войне).</a:t>
            </a: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sz="20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(проблема отношения человека к слабостям других).</a:t>
            </a: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sz="20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(проблема влияния любви на людей). </a:t>
            </a:r>
            <a:endParaRPr lang="ru-RU" sz="200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B2EEF82D-7D5E-4A84-A2CE-656E08158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14266"/>
          <a:stretch/>
        </p:blipFill>
        <p:spPr bwMode="auto">
          <a:xfrm flipH="1">
            <a:off x="0" y="4139501"/>
            <a:ext cx="1799924" cy="25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0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s.123rf.com/450wm/digitalgenetics/digitalgenetics1308/digitalgenetics130800031/21690552-3d-man-in-classroom-exam-test.jpg?ver=6">
            <a:extLst>
              <a:ext uri="{FF2B5EF4-FFF2-40B4-BE49-F238E27FC236}">
                <a16:creationId xmlns:a16="http://schemas.microsoft.com/office/drawing/2014/main" id="{E0F8D92C-D9E3-4A39-8D9D-C5753CD64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r="11125" b="7591"/>
          <a:stretch/>
        </p:blipFill>
        <p:spPr bwMode="auto">
          <a:xfrm>
            <a:off x="6349787" y="4280978"/>
            <a:ext cx="1773936" cy="22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4BB4F9-17C0-44CC-90D4-61ECA76A9006}"/>
              </a:ext>
            </a:extLst>
          </p:cNvPr>
          <p:cNvSpPr/>
          <p:nvPr/>
        </p:nvSpPr>
        <p:spPr>
          <a:xfrm>
            <a:off x="1999168" y="818656"/>
            <a:ext cx="9299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Клише для проблемы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тексте ... (ФИО автора) ставит проблему ... (</a:t>
            </a:r>
            <a:r>
              <a:rPr lang="ru-RU" sz="28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главный вопрос, на который ищет ответ автор предложенного для анализа текста.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этой проблеме обращается ... (ФИО автора) в представленном тексте.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этим вопросом задумывается / размышляет автор...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этот вопрос находится в центре внимания автора.</a:t>
            </a:r>
            <a:endParaRPr lang="ru-RU" sz="28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9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6DF8F1-3DA2-482F-B9A0-FC8073FA8270}"/>
              </a:ext>
            </a:extLst>
          </p:cNvPr>
          <p:cNvSpPr/>
          <p:nvPr/>
        </p:nvSpPr>
        <p:spPr>
          <a:xfrm>
            <a:off x="1848050" y="369512"/>
            <a:ext cx="98947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УДАЧНЫЕ СПОСОБЫ НАЧАТЬ ТЕКСТ: </a:t>
            </a:r>
          </a:p>
          <a:p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риторические вопросы или восклицания по теме текста, диалог с читателем </a:t>
            </a:r>
            <a:r>
              <a:rPr lang="ru-RU" sz="19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Задумывались ли вы о том, как литература, прочитанная в детстве, повлияла на вашу взрослую жизнь? А ведь она во многом сформировала ваш характер!</a:t>
            </a:r>
          </a:p>
          <a:p>
            <a:r>
              <a:rPr lang="ru-RU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из текста</a:t>
            </a:r>
            <a:r>
              <a:rPr lang="ru-RU" sz="19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плавно подводится к формулировке проблемы — </a:t>
            </a:r>
            <a:r>
              <a:rPr lang="ru-RU" sz="19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 теперь та же музыка, которую я слушал в детстве, преломилась во мне и закаменела, особенно та её часть, от которой я плакал когда-то. Музыка так же, как и в ту далёкую ночь, хватала за горло, но не выжимала слёз, не прорастала жалостью», — так герой описывает свои ощущения от звучащего органа. Вновь услышав знакомую с детства пьесу, рассказчик задумывается, какую роль искусство (а в первую очередь музыка) играет в нашей жизни. </a:t>
            </a:r>
          </a:p>
          <a:p>
            <a:r>
              <a:rPr lang="ru-RU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пословица, поговорка, афоризм </a:t>
            </a:r>
            <a:r>
              <a:rPr lang="ru-RU" sz="19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9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 честь смолоду», — говорят в народе. Эта фраза прекрасно иллюстрирует текст, в котором герой размышляет о важности совести и чести для человека. </a:t>
            </a:r>
          </a:p>
          <a:p>
            <a:r>
              <a:rPr lang="ru-RU" sz="19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  <a:r>
              <a:rPr lang="ru-RU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размышления о проблеме текста </a:t>
            </a:r>
            <a:r>
              <a:rPr lang="ru-RU" sz="19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sz="19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в мире чувства, более необычного, чем любовь. Она способна исцелять и творить чудеса, но может и разрушить. Над этим задумывается и автор текста, поднимая проблему силы любви.</a:t>
            </a:r>
          </a:p>
          <a:p>
            <a:r>
              <a:rPr lang="ru-RU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назывные предложения</a:t>
            </a:r>
            <a:r>
              <a:rPr lang="ru-RU" sz="19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рисуют перед читателем картинку, связанную с проблемой текста — </a:t>
            </a:r>
            <a:r>
              <a:rPr lang="ru-RU" sz="1900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 и разруха. Страх перед будущим, страх за близких. Для описания войны не найти положительных слов. Именно об этом пишет рассказчик — об ужасах войны. </a:t>
            </a:r>
          </a:p>
        </p:txBody>
      </p:sp>
    </p:spTree>
    <p:extLst>
      <p:ext uri="{BB962C8B-B14F-4D97-AF65-F5344CB8AC3E}">
        <p14:creationId xmlns:p14="http://schemas.microsoft.com/office/powerpoint/2010/main" val="408222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E0D860-2FBB-4AC0-8BA6-45AE307D5C5E}"/>
              </a:ext>
            </a:extLst>
          </p:cNvPr>
          <p:cNvSpPr/>
          <p:nvPr/>
        </p:nvSpPr>
        <p:spPr>
          <a:xfrm>
            <a:off x="2358188" y="1756309"/>
            <a:ext cx="88432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Связка" между проблемой и комментарием</a:t>
            </a:r>
          </a:p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Связка необходима обязательно, чтобы текст вашего сочинения был логичным. Например, между проблемой и комментарием можно сказать: Именно этот вопрос волнует автора предложенного текста. Размышляя о данной проблеме, автор....</a:t>
            </a:r>
            <a:endParaRPr lang="ru-RU" sz="2800" b="0" i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EB169760-884F-4E4E-AC9C-2AE9F1C6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189" y="4170783"/>
            <a:ext cx="2563211" cy="25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1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A83581-2DF9-4678-B308-3342812A7227}"/>
              </a:ext>
            </a:extLst>
          </p:cNvPr>
          <p:cNvSpPr/>
          <p:nvPr/>
        </p:nvSpPr>
        <p:spPr>
          <a:xfrm>
            <a:off x="2317923" y="1248048"/>
            <a:ext cx="8337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Комментарий к сформулированной проблеме — самое важное!</a:t>
            </a:r>
          </a:p>
          <a:p>
            <a:pPr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комментарий в сочинении ЕГЭ с 2023 года можно получить только 3 балла (вместо 5 баллов, как было раньше).</a:t>
            </a:r>
          </a:p>
          <a:p>
            <a:pPr fontAlgn="base"/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 — это подтверждение того, что заявленная вами проблема действительно присутствует в тексте. Это последовательный, логичный анализ текста с обязательным указанием на конкретные ситуации из текста или на конкретные размышления автора. </a:t>
            </a:r>
          </a:p>
        </p:txBody>
      </p:sp>
      <p:pic>
        <p:nvPicPr>
          <p:cNvPr id="3" name="Picture 4" descr="https://coolsen.ru/wp-content/uploads/2021/11/128-20211129_181304.png">
            <a:extLst>
              <a:ext uri="{FF2B5EF4-FFF2-40B4-BE49-F238E27FC236}">
                <a16:creationId xmlns:a16="http://schemas.microsoft.com/office/drawing/2014/main" id="{130BB480-FA3D-48C2-A2C8-3BBCBD82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964" y="4122657"/>
            <a:ext cx="2563211" cy="256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63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2755</Words>
  <Application>Microsoft Office PowerPoint</Application>
  <PresentationFormat>Широкоэкранный</PresentationFormat>
  <Paragraphs>274</Paragraphs>
  <Slides>48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Дёмина Марина</dc:creator>
  <cp:lastModifiedBy>Марина Дёмина</cp:lastModifiedBy>
  <cp:revision>23</cp:revision>
  <dcterms:created xsi:type="dcterms:W3CDTF">2024-02-02T08:49:14Z</dcterms:created>
  <dcterms:modified xsi:type="dcterms:W3CDTF">2024-02-03T11:01:56Z</dcterms:modified>
</cp:coreProperties>
</file>