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63" r:id="rId17"/>
    <p:sldId id="266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0C0"/>
    <a:srgbClr val="0E470D"/>
    <a:srgbClr val="85A551"/>
    <a:srgbClr val="C0DAA6"/>
    <a:srgbClr val="4A206A"/>
    <a:srgbClr val="532476"/>
    <a:srgbClr val="720C0C"/>
    <a:srgbClr val="0076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45537" autoAdjust="0"/>
  </p:normalViewPr>
  <p:slideViewPr>
    <p:cSldViewPr>
      <p:cViewPr varScale="1">
        <p:scale>
          <a:sx n="32" d="100"/>
          <a:sy n="32" d="100"/>
        </p:scale>
        <p:origin x="183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CDC48-7AD2-4DD4-B325-854F5E20EAE3}" type="datetimeFigureOut">
              <a:rPr lang="uk-UA" smtClean="0"/>
              <a:pPr/>
              <a:t>14.02.2024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B39A06-9E17-4489-A47E-F294859D4CF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15218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2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(кризис 3-х лет и как с ним справиться?)</a:t>
            </a:r>
            <a:endParaRPr lang="ru-RU" sz="1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39A06-9E17-4489-A47E-F294859D4CFE}" type="slidenum">
              <a:rPr lang="uk-UA" smtClean="0"/>
              <a:pPr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790399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>
                <a:ln w="18000">
                  <a:solidFill>
                    <a:srgbClr val="00206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entury Schoolbook" pitchFamily="18" charset="0"/>
                <a:ea typeface="Times New Roman" pitchFamily="18" charset="0"/>
                <a:cs typeface="Arial" pitchFamily="34" charset="0"/>
              </a:rPr>
              <a:t>ОТЛИЧИЯ</a:t>
            </a:r>
            <a:endParaRPr lang="ru-RU" b="1" dirty="0">
              <a:ln w="18000">
                <a:solidFill>
                  <a:srgbClr val="002060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39A06-9E17-4489-A47E-F294859D4CFE}" type="slidenum">
              <a:rPr lang="uk-UA" smtClean="0"/>
              <a:pPr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23784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ИСТЕРИКА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200" b="1" dirty="0">
                <a:ln w="1905"/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 Яркость, </a:t>
            </a:r>
            <a:r>
              <a:rPr lang="ru-RU" sz="1200" b="1" dirty="0" err="1">
                <a:ln w="1905"/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гротескность</a:t>
            </a:r>
            <a:r>
              <a:rPr lang="ru-RU" sz="1200" b="1" dirty="0">
                <a:ln w="1905"/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200" b="1" dirty="0">
                <a:ln w="1905"/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 «Игра на публику».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200" b="1" dirty="0">
                <a:ln w="1905"/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 Наличие зрителей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200" b="1" dirty="0">
                <a:ln w="1905"/>
                <a:solidFill>
                  <a:srgbClr val="4A20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Громогласный плач.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200" b="1" dirty="0">
                <a:ln w="1905"/>
                <a:solidFill>
                  <a:srgbClr val="4A20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Крики.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200" b="1" dirty="0">
                <a:ln w="1905"/>
                <a:solidFill>
                  <a:srgbClr val="4A20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Битье головой о стену или пол.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200" b="1" dirty="0">
                <a:ln w="1905"/>
                <a:solidFill>
                  <a:srgbClr val="4A20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ru-RU" sz="1200" b="1" dirty="0" err="1">
                <a:ln w="1905"/>
                <a:solidFill>
                  <a:srgbClr val="4A20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Расцарапывание</a:t>
            </a:r>
            <a:r>
              <a:rPr lang="ru-RU" sz="1200" b="1" dirty="0">
                <a:ln w="1905"/>
                <a:solidFill>
                  <a:srgbClr val="4A20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лица.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ln w="1905"/>
                <a:solidFill>
                  <a:srgbClr val="004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Возникают в ответ на обиду или неприятное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ln w="1905"/>
                <a:solidFill>
                  <a:srgbClr val="004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известие, усиливаются при повышенном внимании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ln w="1905"/>
                <a:solidFill>
                  <a:srgbClr val="004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окружающих и могут прекратиться после того,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ln w="1905"/>
                <a:solidFill>
                  <a:srgbClr val="004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как это внимание иссякнет.</a:t>
            </a:r>
          </a:p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39A06-9E17-4489-A47E-F294859D4CFE}" type="slidenum">
              <a:rPr lang="uk-UA" smtClean="0"/>
              <a:pPr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020891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>
                <a:latin typeface="Bookman Old Style" pitchFamily="18" charset="0"/>
              </a:rPr>
              <a:t>Условия возникновения капризов:</a:t>
            </a:r>
          </a:p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39A06-9E17-4489-A47E-F294859D4CFE}" type="slidenum">
              <a:rPr lang="uk-UA" smtClean="0"/>
              <a:pPr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097585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266700" algn="ctr"/>
            <a:r>
              <a:rPr lang="ru-RU" sz="1600" b="1" i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ea typeface="Calibri" pitchFamily="34" charset="0"/>
                <a:cs typeface="Times New Roman" pitchFamily="18" charset="0"/>
              </a:rPr>
              <a:t>Как предотвратить приступы истерики у детей</a:t>
            </a:r>
          </a:p>
          <a:p>
            <a:pPr indent="266700" algn="ctr"/>
            <a:endParaRPr lang="ru-RU" sz="8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Calibri" pitchFamily="34" charset="0"/>
            </a:endParaRPr>
          </a:p>
          <a:p>
            <a:pPr indent="266700" algn="just" eaLnBrk="0" hangingPunct="0">
              <a:buFontTx/>
              <a:buChar char="•"/>
            </a:pPr>
            <a:r>
              <a:rPr lang="ru-RU" sz="1200" b="1" i="1" dirty="0">
                <a:solidFill>
                  <a:srgbClr val="720C0C"/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Научитесь предупреждать вспышки.</a:t>
            </a:r>
            <a:r>
              <a:rPr lang="ru-RU" sz="1200" b="1" dirty="0">
                <a:solidFill>
                  <a:srgbClr val="720C0C"/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1200" b="1" dirty="0">
              <a:solidFill>
                <a:srgbClr val="720C0C"/>
              </a:solidFill>
              <a:latin typeface="Bookman Old Style" pitchFamily="18" charset="0"/>
            </a:endParaRPr>
          </a:p>
          <a:p>
            <a:pPr indent="266700" algn="just" eaLnBrk="0" hangingPunct="0">
              <a:buFontTx/>
              <a:buChar char="•"/>
            </a:pPr>
            <a:r>
              <a:rPr lang="ru-RU" sz="1200" b="1" i="1" dirty="0">
                <a:solidFill>
                  <a:srgbClr val="720C0C"/>
                </a:solidFill>
                <a:latin typeface="Bookman Old Style" pitchFamily="18" charset="0"/>
                <a:cs typeface="Calibri" pitchFamily="34" charset="0"/>
              </a:rPr>
              <a:t>Переключайте детей на действия.</a:t>
            </a:r>
            <a:r>
              <a:rPr lang="ru-RU" sz="1200" b="1" dirty="0">
                <a:solidFill>
                  <a:srgbClr val="720C0C"/>
                </a:solidFill>
                <a:latin typeface="Bookman Old Style" pitchFamily="18" charset="0"/>
                <a:cs typeface="Calibri" pitchFamily="34" charset="0"/>
              </a:rPr>
              <a:t> </a:t>
            </a:r>
            <a:endParaRPr lang="ru-RU" sz="1200" b="1" dirty="0">
              <a:solidFill>
                <a:srgbClr val="720C0C"/>
              </a:solidFill>
              <a:latin typeface="Bookman Old Style" pitchFamily="18" charset="0"/>
            </a:endParaRPr>
          </a:p>
          <a:p>
            <a:pPr indent="266700" algn="just" eaLnBrk="0" hangingPunct="0">
              <a:buFontTx/>
              <a:buChar char="•"/>
            </a:pPr>
            <a:r>
              <a:rPr lang="ru-RU" sz="1200" b="1" i="1" dirty="0">
                <a:solidFill>
                  <a:srgbClr val="720C0C"/>
                </a:solidFill>
                <a:latin typeface="Bookman Old Style" pitchFamily="18" charset="0"/>
                <a:cs typeface="Calibri" pitchFamily="34" charset="0"/>
              </a:rPr>
              <a:t>Назовите ребенку его эмоциональное состояние.</a:t>
            </a:r>
            <a:r>
              <a:rPr lang="ru-RU" sz="1200" b="1" dirty="0">
                <a:solidFill>
                  <a:srgbClr val="720C0C"/>
                </a:solidFill>
                <a:latin typeface="Bookman Old Style" pitchFamily="18" charset="0"/>
                <a:cs typeface="Calibri" pitchFamily="34" charset="0"/>
              </a:rPr>
              <a:t> </a:t>
            </a:r>
            <a:endParaRPr lang="ru-RU" sz="1200" b="1" dirty="0">
              <a:solidFill>
                <a:srgbClr val="720C0C"/>
              </a:solidFill>
              <a:latin typeface="Bookman Old Style" pitchFamily="18" charset="0"/>
            </a:endParaRPr>
          </a:p>
          <a:p>
            <a:pPr indent="266700" algn="just" eaLnBrk="0" hangingPunct="0">
              <a:buFontTx/>
              <a:buChar char="•"/>
            </a:pPr>
            <a:r>
              <a:rPr lang="ru-RU" sz="1200" b="1" i="1" dirty="0">
                <a:solidFill>
                  <a:srgbClr val="720C0C"/>
                </a:solidFill>
                <a:latin typeface="Bookman Old Style" pitchFamily="18" charset="0"/>
                <a:cs typeface="Calibri" pitchFamily="34" charset="0"/>
              </a:rPr>
              <a:t>Скажите ребенку правду относительно последствий.</a:t>
            </a:r>
            <a:r>
              <a:rPr lang="ru-RU" sz="1200" b="1" dirty="0">
                <a:solidFill>
                  <a:srgbClr val="720C0C"/>
                </a:solidFill>
                <a:latin typeface="Bookman Old Style" pitchFamily="18" charset="0"/>
                <a:cs typeface="Calibri" pitchFamily="34" charset="0"/>
              </a:rPr>
              <a:t> </a:t>
            </a:r>
            <a:endParaRPr lang="ru-RU" sz="1200" b="1" dirty="0">
              <a:solidFill>
                <a:srgbClr val="720C0C"/>
              </a:solidFill>
              <a:latin typeface="Bookman Old Style" pitchFamily="18" charset="0"/>
            </a:endParaRPr>
          </a:p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39A06-9E17-4489-A47E-F294859D4CFE}" type="slidenum">
              <a:rPr lang="uk-UA" smtClean="0"/>
              <a:pPr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948495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sz="1800" b="1" i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Если истерика все же началась:</a:t>
            </a:r>
          </a:p>
          <a:p>
            <a:pPr algn="ctr"/>
            <a:endParaRPr lang="ru-RU" sz="12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Calibri" pitchFamily="34" charset="0"/>
            </a:endParaRPr>
          </a:p>
          <a:p>
            <a:pPr algn="just" eaLnBrk="0" hangingPunct="0">
              <a:buFontTx/>
              <a:buChar char="•"/>
            </a:pPr>
            <a:r>
              <a:rPr lang="ru-RU" sz="1200" b="1" dirty="0">
                <a:solidFill>
                  <a:srgbClr val="4A206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прежде всего не раздражаться, взять себя в руки;</a:t>
            </a:r>
            <a:endParaRPr lang="ru-RU" sz="1200" b="1" dirty="0">
              <a:solidFill>
                <a:srgbClr val="4A206A"/>
              </a:solidFill>
              <a:ea typeface="Calibri" pitchFamily="34" charset="0"/>
            </a:endParaRPr>
          </a:p>
          <a:p>
            <a:pPr algn="just" eaLnBrk="0" hangingPunct="0">
              <a:buFontTx/>
              <a:buChar char="•"/>
            </a:pPr>
            <a:r>
              <a:rPr lang="ru-RU" sz="1200" b="1" dirty="0">
                <a:solidFill>
                  <a:srgbClr val="4A206A"/>
                </a:solidFill>
                <a:latin typeface="Times New Roman" pitchFamily="18" charset="0"/>
                <a:cs typeface="Calibri" pitchFamily="34" charset="0"/>
              </a:rPr>
              <a:t>не стоит в момент истерики пускаться в длинные объяснения, пытаться достучаться до сознания и совести малыша;</a:t>
            </a:r>
            <a:endParaRPr lang="ru-RU" sz="1200" b="1" dirty="0">
              <a:solidFill>
                <a:srgbClr val="4A206A"/>
              </a:solidFill>
            </a:endParaRPr>
          </a:p>
          <a:p>
            <a:pPr algn="just" eaLnBrk="0" hangingPunct="0">
              <a:buFontTx/>
              <a:buChar char="•"/>
            </a:pPr>
            <a:r>
              <a:rPr lang="ru-RU" sz="1200" b="1" dirty="0">
                <a:solidFill>
                  <a:srgbClr val="4A206A"/>
                </a:solidFill>
                <a:latin typeface="Times New Roman" pitchFamily="18" charset="0"/>
                <a:cs typeface="Calibri" pitchFamily="34" charset="0"/>
              </a:rPr>
              <a:t>постарайтесь отвлечь малыша. </a:t>
            </a:r>
            <a:endParaRPr lang="ru-RU" sz="1200" b="1" dirty="0">
              <a:solidFill>
                <a:srgbClr val="4A206A"/>
              </a:solidFill>
            </a:endParaRPr>
          </a:p>
          <a:p>
            <a:pPr algn="just" eaLnBrk="0" hangingPunct="0">
              <a:buFontTx/>
              <a:buChar char="•"/>
            </a:pPr>
            <a:r>
              <a:rPr lang="ru-RU" sz="1200" b="1" dirty="0">
                <a:solidFill>
                  <a:srgbClr val="4A206A"/>
                </a:solidFill>
                <a:latin typeface="Times New Roman" pitchFamily="18" charset="0"/>
                <a:cs typeface="Calibri" pitchFamily="34" charset="0"/>
              </a:rPr>
              <a:t>твердо и простыми словами объясните ребенку, почему вы не будете выполнять его требование;</a:t>
            </a:r>
            <a:endParaRPr lang="ru-RU" sz="1200" b="1" dirty="0">
              <a:solidFill>
                <a:srgbClr val="4A206A"/>
              </a:solidFill>
            </a:endParaRPr>
          </a:p>
          <a:p>
            <a:pPr algn="just" eaLnBrk="0" hangingPunct="0">
              <a:buFontTx/>
              <a:buChar char="•"/>
            </a:pPr>
            <a:r>
              <a:rPr lang="ru-RU" sz="1200" b="1" dirty="0">
                <a:solidFill>
                  <a:srgbClr val="4A206A"/>
                </a:solidFill>
                <a:latin typeface="Times New Roman" pitchFamily="18" charset="0"/>
                <a:cs typeface="Calibri" pitchFamily="34" charset="0"/>
              </a:rPr>
              <a:t>постарайтесь не реагировать на советы посторонних;</a:t>
            </a:r>
            <a:endParaRPr lang="ru-RU" sz="1200" b="1" dirty="0">
              <a:solidFill>
                <a:srgbClr val="4A206A"/>
              </a:solidFill>
            </a:endParaRPr>
          </a:p>
          <a:p>
            <a:pPr algn="just" eaLnBrk="0" hangingPunct="0">
              <a:buFontTx/>
              <a:buChar char="•"/>
            </a:pPr>
            <a:r>
              <a:rPr lang="ru-RU" sz="1200" b="1" dirty="0">
                <a:solidFill>
                  <a:srgbClr val="4A206A"/>
                </a:solidFill>
                <a:latin typeface="Times New Roman" pitchFamily="18" charset="0"/>
                <a:cs typeface="Calibri" pitchFamily="34" charset="0"/>
              </a:rPr>
              <a:t>не поддавайтесь на провокации. </a:t>
            </a:r>
            <a:endParaRPr lang="ru-RU" sz="1200" b="1" dirty="0">
              <a:solidFill>
                <a:srgbClr val="4A206A"/>
              </a:solidFill>
            </a:endParaRPr>
          </a:p>
          <a:p>
            <a:pPr algn="just" eaLnBrk="0" hangingPunct="0">
              <a:buFontTx/>
              <a:buChar char="•"/>
            </a:pPr>
            <a:r>
              <a:rPr lang="ru-RU" sz="1200" b="1" dirty="0">
                <a:solidFill>
                  <a:srgbClr val="4A206A"/>
                </a:solidFill>
                <a:latin typeface="Times New Roman" pitchFamily="18" charset="0"/>
                <a:cs typeface="Calibri" pitchFamily="34" charset="0"/>
              </a:rPr>
              <a:t>научите ребенка извиняться за свои поступки, и в следующий раз ему будет легче управлять собой.</a:t>
            </a:r>
            <a:endParaRPr lang="ru-RU" sz="1200" b="1" dirty="0">
              <a:solidFill>
                <a:srgbClr val="4A206A"/>
              </a:solidFill>
            </a:endParaRPr>
          </a:p>
          <a:p>
            <a:pPr algn="just" eaLnBrk="0" hangingPunct="0">
              <a:buFontTx/>
              <a:buChar char="•"/>
            </a:pPr>
            <a:r>
              <a:rPr lang="ru-RU" sz="1200" b="1" dirty="0">
                <a:solidFill>
                  <a:srgbClr val="4A206A"/>
                </a:solidFill>
                <a:latin typeface="Times New Roman" pitchFamily="18" charset="0"/>
                <a:cs typeface="Calibri" pitchFamily="34" charset="0"/>
              </a:rPr>
              <a:t>выработайте всем семейством единую линию запретов и поощрений. </a:t>
            </a:r>
            <a:endParaRPr lang="ru-RU" sz="1200" b="1" dirty="0">
              <a:solidFill>
                <a:srgbClr val="4A206A"/>
              </a:solidFill>
            </a:endParaRPr>
          </a:p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39A06-9E17-4489-A47E-F294859D4CFE}" type="slidenum">
              <a:rPr lang="uk-UA" smtClean="0"/>
              <a:pPr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13334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Симптом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обесценивания</a:t>
            </a:r>
          </a:p>
          <a:p>
            <a:r>
              <a:rPr lang="ru-RU" b="1" dirty="0">
                <a:latin typeface="Comic Sans MS" pitchFamily="66" charset="0"/>
              </a:rPr>
              <a:t>Изменяется отношение ребенка</a:t>
            </a:r>
          </a:p>
          <a:p>
            <a:r>
              <a:rPr lang="ru-RU" b="1" dirty="0">
                <a:latin typeface="Comic Sans MS" pitchFamily="66" charset="0"/>
              </a:rPr>
              <a:t>к любимым вещам и игрушкам</a:t>
            </a:r>
          </a:p>
          <a:p>
            <a:r>
              <a:rPr lang="ru-RU" b="1" dirty="0">
                <a:latin typeface="Comic Sans MS" pitchFamily="66" charset="0"/>
              </a:rPr>
              <a:t>(он может бросать их, ломать) </a:t>
            </a:r>
          </a:p>
          <a:p>
            <a:r>
              <a:rPr lang="ru-RU" b="1" dirty="0">
                <a:latin typeface="Comic Sans MS" pitchFamily="66" charset="0"/>
              </a:rPr>
              <a:t>и к людям (малыш может стукнуть</a:t>
            </a:r>
          </a:p>
          <a:p>
            <a:r>
              <a:rPr lang="ru-RU" b="1" dirty="0">
                <a:latin typeface="Comic Sans MS" pitchFamily="66" charset="0"/>
              </a:rPr>
              <a:t>или обозвать маму грубыми словами).</a:t>
            </a:r>
          </a:p>
          <a:p>
            <a:r>
              <a:rPr lang="ru-RU" sz="1200" b="1" dirty="0">
                <a:latin typeface="Comic Sans MS" pitchFamily="66" charset="0"/>
              </a:rPr>
              <a:t>Это следующий этап исследовательской деятельности ребенка (не путайте с агрессией).</a:t>
            </a:r>
          </a:p>
          <a:p>
            <a:r>
              <a:rPr lang="ru-RU" sz="1200" b="1" dirty="0">
                <a:latin typeface="Comic Sans MS" pitchFamily="66" charset="0"/>
              </a:rPr>
              <a:t>Потом он поймет, что такое его поведение может быть неприятно другим людям.</a:t>
            </a:r>
          </a:p>
          <a:p>
            <a:r>
              <a:rPr lang="ru-RU" sz="1200" b="1" dirty="0">
                <a:latin typeface="Comic Sans MS" pitchFamily="66" charset="0"/>
              </a:rPr>
              <a:t>А пока… Пока он подражает взрослым, ему интересно смотреть на их реакцию (а что  будет, если…)</a:t>
            </a:r>
          </a:p>
          <a:p>
            <a:r>
              <a:rPr lang="ru-RU" sz="1200" b="1" dirty="0">
                <a:latin typeface="Comic Sans MS" pitchFamily="66" charset="0"/>
              </a:rPr>
              <a:t> </a:t>
            </a:r>
          </a:p>
          <a:p>
            <a:r>
              <a:rPr lang="ru-RU" sz="1200" b="1" u="sng" dirty="0">
                <a:latin typeface="Comic Sans MS" pitchFamily="66" charset="0"/>
              </a:rPr>
              <a:t>Что делать?</a:t>
            </a:r>
          </a:p>
          <a:p>
            <a:r>
              <a:rPr lang="ru-RU" sz="1200" b="1" dirty="0">
                <a:latin typeface="Comic Sans MS" pitchFamily="66" charset="0"/>
              </a:rPr>
              <a:t> Направляйте энергию ребенка в мирное русло.  Например, если малыш рвет книжку, предложите</a:t>
            </a:r>
          </a:p>
          <a:p>
            <a:r>
              <a:rPr lang="ru-RU" sz="1200" b="1" dirty="0">
                <a:latin typeface="Comic Sans MS" pitchFamily="66" charset="0"/>
              </a:rPr>
              <a:t>ему рвать старые журналы. </a:t>
            </a:r>
          </a:p>
          <a:p>
            <a:r>
              <a:rPr lang="ru-RU" sz="1200" b="1" dirty="0">
                <a:latin typeface="Comic Sans MS" pitchFamily="66" charset="0"/>
              </a:rPr>
              <a:t>Подключите свою фантазию, обыграйте неприятный момент с  использованием игрушек. Например, если малыш  отказывается одеваться на прогулку, то предложите ему одеть куклу </a:t>
            </a:r>
          </a:p>
          <a:p>
            <a:r>
              <a:rPr lang="ru-RU" sz="1200" b="1" dirty="0">
                <a:latin typeface="Comic Sans MS" pitchFamily="66" charset="0"/>
              </a:rPr>
              <a:t>или медведя, пусть он поиграет роль взрослого. В конце концов ребенок согласится одеться и сам тоже.</a:t>
            </a:r>
          </a:p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39A06-9E17-4489-A47E-F294859D4CFE}" type="slidenum">
              <a:rPr lang="uk-UA" smtClean="0"/>
              <a:pPr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70631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u="sng" dirty="0">
                <a:solidFill>
                  <a:schemeClr val="bg2">
                    <a:lumMod val="10000"/>
                  </a:schemeClr>
                </a:solidFill>
                <a:latin typeface="Monotype Corsiva" pitchFamily="66" charset="0"/>
                <a:cs typeface="+mn-cs"/>
              </a:rPr>
              <a:t>В заключении:</a:t>
            </a:r>
          </a:p>
          <a:p>
            <a:pPr marL="354013" indent="-2651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Bookman Old Style" pitchFamily="18" charset="0"/>
                <a:cs typeface="+mn-cs"/>
              </a:rPr>
              <a:t>		1. Кризис может начаться уже с 1,5 лет, а закончиться в 3-3,5 года</a:t>
            </a:r>
            <a:r>
              <a:rPr lang="ru-RU" sz="1100" dirty="0">
                <a:latin typeface="Bookman Old Style" pitchFamily="18" charset="0"/>
                <a:cs typeface="+mn-cs"/>
              </a:rPr>
              <a:t>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dirty="0">
                <a:latin typeface="Bookman Old Style" pitchFamily="18" charset="0"/>
                <a:cs typeface="+mn-cs"/>
              </a:rPr>
              <a:t>		2.  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Bookman Old Style" pitchFamily="18" charset="0"/>
                <a:cs typeface="+mn-cs"/>
              </a:rPr>
              <a:t>Постарайтесь выработать правильную линию своего поведения, станьте более гибкими, расширьте права и обязанности ребенка.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Bookman Old Style" pitchFamily="18" charset="0"/>
                <a:cs typeface="+mn-cs"/>
              </a:rPr>
              <a:t>		3.  Позвольте малышу быть самостоятельным. Не вмешивайтесь (по возможности) в дела ребенка, если он не просит. Дочь, пыхтя, натягивает кофточку, так хочется ей помочь, но малышка не оценит Вашего стремления, скорее всего, она будет громко сопротивляться.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Bookman Old Style" pitchFamily="18" charset="0"/>
                <a:cs typeface="+mn-cs"/>
              </a:rPr>
              <a:t>		4.  Помните, что ребенок как бы испытывает Ваш характер, проверяя по несколько раз в день, действительно ли то, что было запрещено утром, запретят и вечером. Проявите твердость. Установите четкие запреты (нельзя убегать на улице от мамы, трогать горячую плиту и т.д.) Запретов не должно быть слишком много. Этой линии поведения должны придерживаться все члены семьи (или хотя бы папа с мамой).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Bookman Old Style" pitchFamily="18" charset="0"/>
                <a:cs typeface="+mn-cs"/>
              </a:rPr>
              <a:t>		5.  Помните, что ребенок многие слова и поступки повторяет за Вами, поэтому следите за собой 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chemeClr val="bg2">
                  <a:lumMod val="10000"/>
                </a:schemeClr>
              </a:solidFill>
              <a:latin typeface="Monotype Corsiva" pitchFamily="66" charset="0"/>
              <a:cs typeface="+mn-cs"/>
            </a:endParaRPr>
          </a:p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39A06-9E17-4489-A47E-F294859D4CFE}" type="slidenum">
              <a:rPr lang="uk-UA" smtClean="0"/>
              <a:pPr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76713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Bookman Old Style" pitchFamily="18" charset="0"/>
                <a:cs typeface="+mn-cs"/>
              </a:rPr>
              <a:t>	6. При вспышках упрямства, гнева попробуйте отвлечь малыша на что-нибудь нейтральное.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Bookman Old Style" pitchFamily="18" charset="0"/>
                <a:cs typeface="+mn-cs"/>
              </a:rPr>
              <a:t>	7. Когда ребенок злится, у него истерика, то бесполезно объяснять, что так делать нехорошо, отложите это до тех пор, когда малыш успокоится. Пока же можно взять его за руку и увести в спокойное безлюдное место.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Bookman Old Style" pitchFamily="18" charset="0"/>
                <a:cs typeface="+mn-cs"/>
              </a:rPr>
              <a:t>	8. Используйте игру для сглаживания кризисных вспышек. Например, если ребенок отказывается есть, не настаивайте, посадите мишку за стол и пусть малыш его кормит, но мишка хочет есть по очереди – ложка ему, ложка Коле. Обыграть можно многое: поездку в машине, умывание, одевание,…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Bookman Old Style" pitchFamily="18" charset="0"/>
                <a:cs typeface="+mn-cs"/>
              </a:rPr>
              <a:t>	9. Для благополучного развития ребенка желательно подчеркивать, какой он уже большой, не «сюсюкаться», не стараться все сделать за малыша. Разговаривайте с ним, как с равным, как  с человеком, мнение которого Вам интересно.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Bookman Old Style" pitchFamily="18" charset="0"/>
                <a:cs typeface="+mn-cs"/>
              </a:rPr>
              <a:t>	10. Любите ребенка и показывайте ему, что он Вам дорог даже заплаканный, упрямый, капризный.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2">
                    <a:lumMod val="10000"/>
                  </a:schemeClr>
                </a:solidFill>
                <a:latin typeface="Monotype Corsiva" pitchFamily="66" charset="0"/>
                <a:cs typeface="+mn-cs"/>
              </a:rPr>
              <a:t>                           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4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                                                     Желаю Вам удачи !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chemeClr val="bg2">
                  <a:lumMod val="10000"/>
                </a:schemeClr>
              </a:solidFill>
              <a:latin typeface="Monotype Corsiva" pitchFamily="66" charset="0"/>
              <a:cs typeface="+mn-cs"/>
            </a:endParaRPr>
          </a:p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39A06-9E17-4489-A47E-F294859D4CFE}" type="slidenum">
              <a:rPr lang="uk-UA" smtClean="0"/>
              <a:pPr/>
              <a:t>17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66676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>
                <a:solidFill>
                  <a:srgbClr val="004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Особенности </a:t>
            </a:r>
            <a:br>
              <a:rPr lang="ru-RU" sz="1200" b="1" dirty="0">
                <a:solidFill>
                  <a:srgbClr val="004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1200" b="1" u="sng" dirty="0">
                <a:solidFill>
                  <a:srgbClr val="004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развития ребенка 1,5 – 3лет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1200" b="1" kern="1200" dirty="0">
                <a:solidFill>
                  <a:schemeClr val="tx1"/>
                </a:solidFill>
                <a:latin typeface="Bookman Old Style" pitchFamily="18" charset="0"/>
                <a:ea typeface="+mn-ea"/>
                <a:cs typeface="+mn-cs"/>
              </a:rPr>
              <a:t> Физическое развитие – бурный физический рост.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1200" b="1" kern="1200" dirty="0">
                <a:solidFill>
                  <a:schemeClr val="tx1"/>
                </a:solidFill>
                <a:latin typeface="Bookman Old Style" pitchFamily="18" charset="0"/>
                <a:ea typeface="+mn-ea"/>
                <a:cs typeface="+mn-cs"/>
              </a:rPr>
              <a:t> Потребность в движении.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1200" b="1" kern="1200" dirty="0">
                <a:solidFill>
                  <a:schemeClr val="tx1"/>
                </a:solidFill>
                <a:latin typeface="Bookman Old Style" pitchFamily="18" charset="0"/>
                <a:ea typeface="+mn-ea"/>
                <a:cs typeface="+mn-cs"/>
              </a:rPr>
              <a:t> Стремление к самостоятельности.</a:t>
            </a:r>
          </a:p>
          <a:p>
            <a:pPr marL="269875" indent="-269875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1200" b="1" kern="1200" dirty="0">
                <a:solidFill>
                  <a:schemeClr val="tx1"/>
                </a:solidFill>
                <a:latin typeface="Bookman Old Style" pitchFamily="18" charset="0"/>
                <a:ea typeface="+mn-ea"/>
                <a:cs typeface="+mn-cs"/>
              </a:rPr>
              <a:t> Ребенок начинает говорить о себе не в третьем, а в    первом лице.</a:t>
            </a:r>
          </a:p>
          <a:p>
            <a:pPr marL="269875" indent="-269875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1200" b="1" kern="1200" dirty="0">
                <a:solidFill>
                  <a:schemeClr val="tx1"/>
                </a:solidFill>
                <a:latin typeface="Bookman Old Style" pitchFamily="18" charset="0"/>
                <a:ea typeface="+mn-ea"/>
                <a:cs typeface="+mn-cs"/>
              </a:rPr>
              <a:t> Ребенок осознает себя как отдельного человека со своими желаниями и особенностями.</a:t>
            </a:r>
          </a:p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39A06-9E17-4489-A47E-F294859D4CFE}" type="slidenum">
              <a:rPr lang="uk-UA" smtClean="0"/>
              <a:pPr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57376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i="1" u="sng" dirty="0">
                <a:ln w="3175">
                  <a:solidFill>
                    <a:schemeClr val="tx1"/>
                  </a:solidFill>
                </a:ln>
                <a:solidFill>
                  <a:srgbClr val="7030A0"/>
                </a:solidFill>
                <a:latin typeface="Bookman Old Style" pitchFamily="18" charset="0"/>
              </a:rPr>
              <a:t>Кризис – </a:t>
            </a:r>
            <a:br>
              <a:rPr lang="ru-RU" sz="1200" b="1" i="1" u="sng" dirty="0">
                <a:ln w="3175">
                  <a:solidFill>
                    <a:schemeClr val="tx1"/>
                  </a:solidFill>
                </a:ln>
                <a:solidFill>
                  <a:srgbClr val="7030A0"/>
                </a:solidFill>
                <a:latin typeface="Bookman Old Style" pitchFamily="18" charset="0"/>
              </a:rPr>
            </a:br>
            <a:r>
              <a:rPr lang="ru-RU" sz="1200" b="1" i="1" u="sng" dirty="0">
                <a:ln w="3175">
                  <a:solidFill>
                    <a:schemeClr val="tx1"/>
                  </a:solidFill>
                </a:ln>
                <a:solidFill>
                  <a:srgbClr val="7030A0"/>
                </a:solidFill>
                <a:latin typeface="Bookman Old Style" pitchFamily="18" charset="0"/>
              </a:rPr>
              <a:t>движущая сила развития</a:t>
            </a:r>
          </a:p>
          <a:p>
            <a:endParaRPr lang="ru-RU" sz="1200" b="1" dirty="0">
              <a:latin typeface="Monotype Corsiva" pitchFamily="66" charset="0"/>
            </a:endParaRPr>
          </a:p>
          <a:p>
            <a:pPr algn="ctr"/>
            <a:r>
              <a:rPr lang="ru-RU" b="1" u="sng" dirty="0">
                <a:solidFill>
                  <a:srgbClr val="C00000"/>
                </a:solidFill>
                <a:latin typeface="Bookman Old Style" pitchFamily="18" charset="0"/>
              </a:rPr>
              <a:t>Любой кризис  - это внутреннее противоречие</a:t>
            </a:r>
          </a:p>
          <a:p>
            <a:pPr algn="ctr"/>
            <a:r>
              <a:rPr lang="ru-RU" b="1" u="sng" dirty="0">
                <a:solidFill>
                  <a:srgbClr val="C00000"/>
                </a:solidFill>
                <a:latin typeface="Bookman Old Style" pitchFamily="18" charset="0"/>
              </a:rPr>
              <a:t> между  «хочу» и «могу».</a:t>
            </a:r>
            <a:endParaRPr lang="ru-RU" b="1" u="sng" dirty="0">
              <a:solidFill>
                <a:srgbClr val="7030A0"/>
              </a:solidFill>
              <a:latin typeface="Bookman Old Style" pitchFamily="18" charset="0"/>
            </a:endParaRPr>
          </a:p>
          <a:p>
            <a:r>
              <a:rPr lang="ru-RU" sz="1100" b="1" dirty="0">
                <a:solidFill>
                  <a:srgbClr val="7030A0"/>
                </a:solidFill>
                <a:latin typeface="Bookman Old Style" pitchFamily="18" charset="0"/>
              </a:rPr>
              <a:t>	</a:t>
            </a:r>
          </a:p>
          <a:p>
            <a:r>
              <a:rPr lang="ru-RU" sz="1200" b="1" dirty="0">
                <a:solidFill>
                  <a:srgbClr val="532476"/>
                </a:solidFill>
                <a:latin typeface="Bookman Old Style" pitchFamily="18" charset="0"/>
              </a:rPr>
              <a:t>То есть, с одной стороны, многие желания ребенка не соответствуют  его реальным возможностям (внутренний конфликт), а с другой стороны, он сталкивается с постоянной опекой взрослых (внешний конфликт).</a:t>
            </a:r>
          </a:p>
          <a:p>
            <a:r>
              <a:rPr lang="ru-RU" sz="1200" b="1" dirty="0">
                <a:solidFill>
                  <a:srgbClr val="532476"/>
                </a:solidFill>
                <a:latin typeface="Bookman Old Style" pitchFamily="18" charset="0"/>
              </a:rPr>
              <a:t>	И что делать в такой ситуации? Сопротивляться или смириться. Другого выхода нет. Вот малыш и сопротивляется , как может!</a:t>
            </a:r>
          </a:p>
          <a:p>
            <a:endParaRPr lang="ru-RU" sz="1200" b="1" dirty="0">
              <a:latin typeface="Monotype Corsiva" pitchFamily="66" charset="0"/>
            </a:endParaRPr>
          </a:p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39A06-9E17-4489-A47E-F294859D4CFE}" type="slidenum">
              <a:rPr lang="uk-UA" smtClean="0"/>
              <a:pPr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7732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4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Негативизм</a:t>
            </a:r>
            <a:endParaRPr lang="en-US" sz="1200" b="1" dirty="0">
              <a:solidFill>
                <a:srgbClr val="004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>
                <a:solidFill>
                  <a:srgbClr val="0040C0"/>
                </a:solidFill>
                <a:latin typeface="Comic Sans MS" pitchFamily="66" charset="0"/>
              </a:rPr>
              <a:t>Ребенок поступает вопреки не только  родителям, но порой даже своему собственному желанию. Малыш отказывается выполнять просьбы не потому, что ему не хочется, а только потому, что его об этом попросили.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>
                <a:solidFill>
                  <a:srgbClr val="007635"/>
                </a:solidFill>
                <a:latin typeface="Comic Sans MS" pitchFamily="66" charset="0"/>
                <a:cs typeface="+mn-cs"/>
              </a:rPr>
              <a:t>Например, мама предлагает идти на прогулку. Малыш, который обожает гулять, почему-то заявляет: «Не пойду!» Почему? Потому что это мама предложила идти гулять, а не он сам так решил!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  <a:cs typeface="+mn-cs"/>
              </a:rPr>
              <a:t>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cs typeface="+mn-cs"/>
              </a:rPr>
              <a:t>Часто это проявляется в отношении ребенка к пище: дома ребенок отказывается от определенного продукта, но когда этим же продуктом его угощают другие люди, он спокойно и с удовольствием ест.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cs typeface="+mn-cs"/>
              </a:rPr>
              <a:t>Что делать?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cs typeface="+mn-cs"/>
              </a:rPr>
              <a:t>Например, вместо вопроса, «Ты будешь кушать?», задайте вопрос: «Ты будешь кушать гречневую кашу или рисовую?»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dirty="0">
              <a:solidFill>
                <a:srgbClr val="004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39A06-9E17-4489-A47E-F294859D4CFE}" type="slidenum">
              <a:rPr lang="uk-UA" smtClean="0"/>
              <a:pPr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951468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u="sng" dirty="0">
                <a:ln w="11430">
                  <a:solidFill>
                    <a:schemeClr val="accent4">
                      <a:lumMod val="50000"/>
                    </a:schemeClr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Задача взрослых: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200" b="1" dirty="0">
                <a:ln w="11430">
                  <a:noFill/>
                </a:ln>
                <a:solidFill>
                  <a:srgbClr val="4A206A"/>
                </a:solidFill>
                <a:latin typeface="Bookman Old Style" pitchFamily="18" charset="0"/>
                <a:cs typeface="+mn-cs"/>
              </a:rPr>
              <a:t>поддержать ребенка;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200" b="1" dirty="0">
                <a:ln w="11430">
                  <a:noFill/>
                </a:ln>
                <a:solidFill>
                  <a:srgbClr val="4A206A"/>
                </a:solidFill>
                <a:latin typeface="Bookman Old Style" pitchFamily="18" charset="0"/>
                <a:cs typeface="+mn-cs"/>
              </a:rPr>
              <a:t> превратить негативизм в игру;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200" b="1" dirty="0">
                <a:ln w="11430">
                  <a:noFill/>
                </a:ln>
                <a:solidFill>
                  <a:srgbClr val="4A206A"/>
                </a:solidFill>
                <a:latin typeface="Bookman Old Style" pitchFamily="18" charset="0"/>
                <a:cs typeface="+mn-cs"/>
              </a:rPr>
              <a:t> обучать ребенка правильно выражать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200" b="1" dirty="0">
                <a:ln w="11430">
                  <a:noFill/>
                </a:ln>
                <a:solidFill>
                  <a:srgbClr val="4A206A"/>
                </a:solidFill>
                <a:latin typeface="Bookman Old Style" pitchFamily="18" charset="0"/>
                <a:cs typeface="+mn-cs"/>
              </a:rPr>
              <a:t> свои желания и намерения.</a:t>
            </a:r>
          </a:p>
          <a:p>
            <a:pPr rtl="0" eaLnBrk="1" fontAlgn="t" latinLnBrk="0" hangingPunct="1"/>
            <a:r>
              <a:rPr lang="ru-RU" sz="1200" b="1" i="0" u="none" strike="noStrike" kern="1200" dirty="0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rPr>
              <a:t>НЕГАТИВИЗМ</a:t>
            </a:r>
            <a:endParaRPr lang="uk-UA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ru-RU" sz="1200" b="1" i="0" u="none" strike="noStrike" kern="1200" dirty="0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rPr>
              <a:t>НЕПОСЛУШАНИЕ</a:t>
            </a:r>
            <a:endParaRPr lang="uk-UA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ru-RU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Ребенок поступает наперекор своему желанию.</a:t>
            </a:r>
            <a:endParaRPr lang="uk-UA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ru-RU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Ребенок следует своему желанию, которое идет вразрез с намерениями взрослого.</a:t>
            </a:r>
            <a:endParaRPr lang="uk-UA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ru-RU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Избирателен: ребенок отказывается выполнять просьбы определенных людей, например, только мамы или папы. С остальными окружающими он может быть послушным и покладистым.</a:t>
            </a:r>
            <a:endParaRPr lang="uk-UA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ru-RU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 избирательно.</a:t>
            </a:r>
            <a:endParaRPr lang="uk-UA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ru-RU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Мотив: сделать как угодно, лишь бы не так!</a:t>
            </a:r>
            <a:endParaRPr lang="uk-UA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39A06-9E17-4489-A47E-F294859D4CFE}" type="slidenum">
              <a:rPr lang="uk-UA" smtClean="0"/>
              <a:pPr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140509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itchFamily="34" charset="0"/>
              </a:rPr>
              <a:t>Упрямство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Когда ребенок упрямится, он настаивает на чем-то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не потому, что ему этого сильно хочется, а потому, что он это потребовал: «Я так решил!».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Например, малыш просит дать ему мяч. Но мяча нет, и мама предлагает ему  замену, например, его любимую книжку. Малыш понимает, что книжка намного интереснее, чем мяч. Но все равно настаивает на своем: «Дай мяч!» Почему? Потому что это мама предложила книжку, а не он сам так решил.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+mn-cs"/>
              </a:rPr>
              <a:t>Что делать?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+mn-cs"/>
              </a:rPr>
              <a:t>Просто подождите несколько минут.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+mn-cs"/>
              </a:rPr>
              <a:t>Малыш сам созреет, и сам примет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+mn-cs"/>
              </a:rPr>
              <a:t>Решение – попросит книжку.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+mn-cs"/>
              </a:rPr>
              <a:t>          Удивительно, но факт!</a:t>
            </a:r>
          </a:p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39A06-9E17-4489-A47E-F294859D4CFE}" type="slidenum">
              <a:rPr lang="uk-UA" smtClean="0"/>
              <a:pPr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587384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spc="50" dirty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Ошибка родителей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532476"/>
                </a:solidFill>
                <a:latin typeface="Bookman Old Style" pitchFamily="18" charset="0"/>
                <a:cs typeface="+mn-cs"/>
              </a:rPr>
              <a:t>Повышенная требовательность  родителей в приучении ребенка к порядку без учета его реальных умений</a:t>
            </a:r>
            <a:r>
              <a:rPr lang="ru-RU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532476"/>
                </a:solidFill>
                <a:latin typeface="Bookman Old Style" pitchFamily="18" charset="0"/>
                <a:cs typeface="+mn-cs"/>
              </a:rPr>
              <a:t>.</a:t>
            </a:r>
          </a:p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39A06-9E17-4489-A47E-F294859D4CFE}" type="slidenum">
              <a:rPr lang="uk-UA" smtClean="0"/>
              <a:pPr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044044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>
                <a:ln>
                  <a:solidFill>
                    <a:srgbClr val="002060"/>
                  </a:solidFill>
                </a:ln>
                <a:solidFill>
                  <a:srgbClr val="532476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УПРЯМСТВО</a:t>
            </a:r>
            <a:br>
              <a:rPr lang="ru-RU" sz="1200" b="1" dirty="0">
                <a:ln>
                  <a:solidFill>
                    <a:srgbClr val="002060"/>
                  </a:solidFill>
                </a:ln>
                <a:solidFill>
                  <a:srgbClr val="532476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</a:br>
            <a:r>
              <a:rPr lang="ru-RU" sz="1200" b="1" dirty="0">
                <a:ln>
                  <a:solidFill>
                    <a:srgbClr val="002060"/>
                  </a:solidFill>
                </a:ln>
                <a:solidFill>
                  <a:srgbClr val="532476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ПОРОЖДАЕТ</a:t>
            </a:r>
            <a:endParaRPr lang="ru-RU" dirty="0">
              <a:ln>
                <a:solidFill>
                  <a:srgbClr val="002060"/>
                </a:solidFill>
              </a:ln>
              <a:solidFill>
                <a:srgbClr val="532476"/>
              </a:solidFill>
              <a:latin typeface="Bookman Old Style" pitchFamily="18" charset="0"/>
              <a:cs typeface="Arial" pitchFamily="34" charset="0"/>
            </a:endParaRPr>
          </a:p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39A06-9E17-4489-A47E-F294859D4CFE}" type="slidenum">
              <a:rPr lang="uk-UA" smtClean="0"/>
              <a:pPr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42518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>
                <a:ln>
                  <a:solidFill>
                    <a:srgbClr val="002060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itchFamily="34" charset="0"/>
              </a:rPr>
              <a:t>Капризность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+mn-cs"/>
              </a:rPr>
              <a:t>Это действия, которые лишены разумного основания, т.е. «Я так хочу и все!!!»</a:t>
            </a:r>
          </a:p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39A06-9E17-4489-A47E-F294859D4CFE}" type="slidenum">
              <a:rPr lang="uk-UA" smtClean="0"/>
              <a:pPr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5516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B95B9-A973-46A6-872C-33342EC1DCC7}" type="datetime1">
              <a:rPr lang="ru-RU" smtClean="0"/>
              <a:pPr>
                <a:defRPr/>
              </a:pPr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www.sliderpoint.org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583C2-AF78-4576-BB35-0A62EAD468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690E0-90D4-446D-A07A-2C474DDAD4B2}" type="datetime1">
              <a:rPr lang="ru-RU" smtClean="0"/>
              <a:pPr>
                <a:defRPr/>
              </a:pPr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www.sliderpoint.org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7F61F-4FCD-4B7E-AC2E-57DAE9AA72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36357-771C-4D29-9024-271674253307}" type="datetime1">
              <a:rPr lang="ru-RU" smtClean="0"/>
              <a:pPr>
                <a:defRPr/>
              </a:pPr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www.sliderpoint.org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F4D9E-9F61-4849-877D-5D440241E1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EC681-6F1C-4FD1-ACCD-3119BA65855A}" type="datetime1">
              <a:rPr lang="ru-RU" smtClean="0"/>
              <a:pPr>
                <a:defRPr/>
              </a:pPr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www.sliderpoint.org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553D7-DCE5-4319-962C-D65922C5AD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FF22F-2BA2-4DB3-BD38-FD82A22DC319}" type="datetime1">
              <a:rPr lang="ru-RU" smtClean="0"/>
              <a:pPr>
                <a:defRPr/>
              </a:pPr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www.sliderpoint.org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5E996-725E-472B-9358-E5404F1051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85C6A-F333-4A8A-AB67-064B4E338386}" type="datetime1">
              <a:rPr lang="ru-RU" smtClean="0"/>
              <a:pPr>
                <a:defRPr/>
              </a:pPr>
              <a:t>14.02.2024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www.sliderpoint.org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20946-CEB9-413B-A854-7974719356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5AFAE-F141-48AC-B421-7721401E4434}" type="datetime1">
              <a:rPr lang="ru-RU" smtClean="0"/>
              <a:pPr>
                <a:defRPr/>
              </a:pPr>
              <a:t>14.02.2024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www.sliderpoint.org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B92C5-997A-47EF-9236-ECDD36CD60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E5BC4-62E7-45A4-AAD3-3AF9EEB82F4C}" type="datetime1">
              <a:rPr lang="ru-RU" smtClean="0"/>
              <a:pPr>
                <a:defRPr/>
              </a:pPr>
              <a:t>14.02.2024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www.sliderpoint.org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93BF1-E11C-414B-8896-952CEDA72D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595BB-C594-4B17-A16C-1D2307409C17}" type="datetime1">
              <a:rPr lang="ru-RU" smtClean="0"/>
              <a:pPr>
                <a:defRPr/>
              </a:pPr>
              <a:t>14.02.2024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www.sliderpoint.org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F1D4F-96BF-491F-AD15-7D39C82D83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42516-75C0-435E-9187-62637DD75388}" type="datetime1">
              <a:rPr lang="ru-RU" smtClean="0"/>
              <a:pPr>
                <a:defRPr/>
              </a:pPr>
              <a:t>14.02.2024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www.sliderpoint.org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E97FF-E7D0-4DFE-9CD7-7AAC811D26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D8730-0109-4A95-A1A5-59E735029778}" type="datetime1">
              <a:rPr lang="ru-RU" smtClean="0"/>
              <a:pPr>
                <a:defRPr/>
              </a:pPr>
              <a:t>14.02.2024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www.sliderpoint.org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67436-47CC-455A-9B34-3CA3A4CB0D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C8A8F1A-5C7B-4D65-95ED-F0659BB5248B}" type="datetime1">
              <a:rPr lang="ru-RU" smtClean="0"/>
              <a:pPr>
                <a:defRPr/>
              </a:pPr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www.sliderpoint.org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9AB8677-D29F-4B23-BC10-755982637C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://www.smayli.ru/smile/detia-648.html" TargetMode="External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gif"/><Relationship Id="rId9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yli.ru/smile/detia-247.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gif"/><Relationship Id="rId5" Type="http://schemas.openxmlformats.org/officeDocument/2006/relationships/hyperlink" Target="http://www.smayli.ru/smile/detia-220.html" TargetMode="External"/><Relationship Id="rId4" Type="http://schemas.openxmlformats.org/officeDocument/2006/relationships/image" Target="../media/image17.gi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gif"/><Relationship Id="rId4" Type="http://schemas.openxmlformats.org/officeDocument/2006/relationships/hyperlink" Target="http://www.smayli.ru/smile/detia-774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yli.ru/smile/detia-289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yli.ru/smile/detia-289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6375" y="1844675"/>
            <a:ext cx="7343775" cy="43180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(кризис 1,5 года и как с ним справиться?)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51" name="TextBox 12"/>
          <p:cNvSpPr txBox="1">
            <a:spLocks noChangeArrowheads="1"/>
          </p:cNvSpPr>
          <p:nvPr/>
        </p:nvSpPr>
        <p:spPr bwMode="auto">
          <a:xfrm>
            <a:off x="3107595" y="4149725"/>
            <a:ext cx="3982180" cy="156966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r"/>
            <a:r>
              <a:rPr lang="ru-RU" sz="2400" b="1" dirty="0">
                <a:latin typeface="Monotype Corsiva" pitchFamily="66" charset="0"/>
              </a:rPr>
              <a:t>воспитатель:</a:t>
            </a:r>
          </a:p>
          <a:p>
            <a:pPr algn="r"/>
            <a:r>
              <a:rPr lang="ru-RU" sz="2400" b="1">
                <a:latin typeface="Monotype Corsiva" pitchFamily="66" charset="0"/>
              </a:rPr>
              <a:t>Саргсян Маргарита </a:t>
            </a:r>
            <a:r>
              <a:rPr lang="ru-RU" sz="2400" b="1" dirty="0" err="1">
                <a:latin typeface="Monotype Corsiva" pitchFamily="66" charset="0"/>
              </a:rPr>
              <a:t>Манвеловна</a:t>
            </a:r>
            <a:endParaRPr lang="ru-RU" sz="2400" b="1" dirty="0">
              <a:latin typeface="Monotype Corsiva" pitchFamily="66" charset="0"/>
            </a:endParaRPr>
          </a:p>
          <a:p>
            <a:pPr algn="r"/>
            <a:r>
              <a:rPr lang="ru-RU" sz="2400" b="1" dirty="0">
                <a:latin typeface="Monotype Corsiva" pitchFamily="66" charset="0"/>
              </a:rPr>
              <a:t>МАДОУ д/с № 14« </a:t>
            </a:r>
          </a:p>
          <a:p>
            <a:pPr algn="r"/>
            <a:r>
              <a:rPr lang="ru-RU" sz="2400" b="1" dirty="0">
                <a:latin typeface="Monotype Corsiva" pitchFamily="66" charset="0"/>
              </a:rPr>
              <a:t>г. Кемерово</a:t>
            </a:r>
          </a:p>
        </p:txBody>
      </p:sp>
      <p:pic>
        <p:nvPicPr>
          <p:cNvPr id="2052" name="Picture 18" descr="Анимашки Дети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4213" y="4365625"/>
            <a:ext cx="2862262" cy="214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2051720" y="476672"/>
            <a:ext cx="6288425" cy="132343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«Знаете ли вы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своего ребенка?»</a:t>
            </a:r>
          </a:p>
        </p:txBody>
      </p:sp>
      <p:pic>
        <p:nvPicPr>
          <p:cNvPr id="2054" name="Picture 4" descr="H:\клипарт\417d36f17123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33591"/>
          <a:stretch>
            <a:fillRect/>
          </a:stretch>
        </p:blipFill>
        <p:spPr bwMode="auto">
          <a:xfrm>
            <a:off x="539750" y="260350"/>
            <a:ext cx="2014538" cy="309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5" descr="H:\клипарт\69261035_04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92950" y="2349500"/>
            <a:ext cx="1511300" cy="261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C:\Users\Дима\Desktop\клипарт\014a6427bb3ct.jp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27248"/>
          <a:stretch>
            <a:fillRect/>
          </a:stretch>
        </p:blipFill>
        <p:spPr bwMode="auto">
          <a:xfrm rot="-6147692">
            <a:off x="7418026" y="5241287"/>
            <a:ext cx="898525" cy="162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 descr="C:\Users\Дима\Desktop\клипарт\a6bb6aa44815t.jp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34795" b="14595"/>
          <a:stretch>
            <a:fillRect/>
          </a:stretch>
        </p:blipFill>
        <p:spPr bwMode="auto">
          <a:xfrm>
            <a:off x="5148263" y="2205038"/>
            <a:ext cx="180022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9" descr="C:\Users\Дима\Desktop\клипарт\a6bb6aa44815t.jp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34795" b="14595"/>
          <a:stretch>
            <a:fillRect/>
          </a:stretch>
        </p:blipFill>
        <p:spPr bwMode="auto">
          <a:xfrm>
            <a:off x="3635375" y="2205038"/>
            <a:ext cx="180022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7A00"/>
            </a:gs>
            <a:gs pos="45000">
              <a:srgbClr val="FF7A00"/>
            </a:gs>
            <a:gs pos="70000">
              <a:srgbClr val="FF0300"/>
            </a:gs>
            <a:gs pos="100000">
              <a:srgbClr val="FFF200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5" name="AutoShape 17"/>
          <p:cNvSpPr>
            <a:spLocks noChangeArrowheads="1"/>
          </p:cNvSpPr>
          <p:nvPr/>
        </p:nvSpPr>
        <p:spPr bwMode="auto">
          <a:xfrm>
            <a:off x="1259632" y="476672"/>
            <a:ext cx="6537796" cy="720080"/>
          </a:xfrm>
          <a:prstGeom prst="roundRect">
            <a:avLst>
              <a:gd name="adj" fmla="val 42870"/>
            </a:avLst>
          </a:prstGeom>
          <a:ln w="19050">
            <a:solidFill>
              <a:srgbClr val="007635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3800" b="1" dirty="0">
                <a:ln w="18000">
                  <a:solidFill>
                    <a:srgbClr val="00206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entury Schoolbook" pitchFamily="18" charset="0"/>
                <a:ea typeface="Times New Roman" pitchFamily="18" charset="0"/>
                <a:cs typeface="Arial" pitchFamily="34" charset="0"/>
              </a:rPr>
              <a:t>ОТЛИЧИЯ</a:t>
            </a:r>
            <a:endParaRPr lang="ru-RU" b="1" dirty="0">
              <a:ln w="18000">
                <a:solidFill>
                  <a:srgbClr val="002060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971550" y="1700213"/>
            <a:ext cx="3200400" cy="5762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3200" b="1" i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КАПРИЗЫ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1187450" y="2781300"/>
            <a:ext cx="2720975" cy="7921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Плач, нытье по любому поводу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defRPr/>
            </a:pP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1258888" y="4076700"/>
            <a:ext cx="2538412" cy="9683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Привлечение</a:t>
            </a:r>
          </a:p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внимания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1547813" y="5516563"/>
            <a:ext cx="1944687" cy="9810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8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Я не хочу!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783" name="Rectangle 15"/>
          <p:cNvSpPr>
            <a:spLocks noChangeArrowheads="1"/>
          </p:cNvSpPr>
          <p:nvPr/>
        </p:nvSpPr>
        <p:spPr bwMode="auto">
          <a:xfrm>
            <a:off x="5867400" y="5732463"/>
            <a:ext cx="2136775" cy="7254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8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Я хочу!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782" name="Rectangle 14"/>
          <p:cNvSpPr>
            <a:spLocks noChangeArrowheads="1"/>
          </p:cNvSpPr>
          <p:nvPr/>
        </p:nvSpPr>
        <p:spPr bwMode="auto">
          <a:xfrm>
            <a:off x="5148263" y="4221163"/>
            <a:ext cx="3360737" cy="9683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Не уступить,</a:t>
            </a:r>
          </a:p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настоять на своем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781" name="Rectangle 13"/>
          <p:cNvSpPr>
            <a:spLocks noChangeArrowheads="1"/>
          </p:cNvSpPr>
          <p:nvPr/>
        </p:nvSpPr>
        <p:spPr bwMode="auto">
          <a:xfrm>
            <a:off x="5076825" y="2781300"/>
            <a:ext cx="3432175" cy="9683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Ответ на поведение или требование родителей</a:t>
            </a:r>
            <a:endParaRPr lang="ru-RU" sz="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defRPr/>
            </a:pP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780" name="Rectangle 12"/>
          <p:cNvSpPr>
            <a:spLocks noChangeArrowheads="1"/>
          </p:cNvSpPr>
          <p:nvPr/>
        </p:nvSpPr>
        <p:spPr bwMode="auto">
          <a:xfrm>
            <a:off x="5148263" y="1700213"/>
            <a:ext cx="3200400" cy="5857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3200" b="1" i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УПРЯМСТВО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769" name="AutoShape 1"/>
          <p:cNvSpPr>
            <a:spLocks noChangeArrowheads="1"/>
          </p:cNvSpPr>
          <p:nvPr/>
        </p:nvSpPr>
        <p:spPr bwMode="auto">
          <a:xfrm rot="5400000">
            <a:off x="2364581" y="951707"/>
            <a:ext cx="479425" cy="941388"/>
          </a:xfrm>
          <a:prstGeom prst="notchedRightArrow">
            <a:avLst>
              <a:gd name="adj1" fmla="val 50000"/>
              <a:gd name="adj2" fmla="val 25000"/>
            </a:avLst>
          </a:prstGeom>
          <a:ln>
            <a:solidFill>
              <a:srgbClr val="007635"/>
            </a:solidFill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784" name="AutoShape 16"/>
          <p:cNvSpPr>
            <a:spLocks noChangeArrowheads="1"/>
          </p:cNvSpPr>
          <p:nvPr/>
        </p:nvSpPr>
        <p:spPr bwMode="auto">
          <a:xfrm rot="5400000">
            <a:off x="6387157" y="965771"/>
            <a:ext cx="479425" cy="941388"/>
          </a:xfrm>
          <a:prstGeom prst="notchedRightArrow">
            <a:avLst>
              <a:gd name="adj1" fmla="val 50000"/>
              <a:gd name="adj2" fmla="val 25000"/>
            </a:avLst>
          </a:prstGeom>
          <a:ln>
            <a:solidFill>
              <a:srgbClr val="007635"/>
            </a:solidFill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>
            <a:off x="2627313" y="2276475"/>
            <a:ext cx="0" cy="482600"/>
          </a:xfrm>
          <a:prstGeom prst="line">
            <a:avLst/>
          </a:prstGeom>
          <a:ln>
            <a:solidFill>
              <a:schemeClr val="tx2"/>
            </a:solidFill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771" name="Line 3"/>
          <p:cNvSpPr>
            <a:spLocks noChangeShapeType="1"/>
          </p:cNvSpPr>
          <p:nvPr/>
        </p:nvSpPr>
        <p:spPr bwMode="auto">
          <a:xfrm>
            <a:off x="2627313" y="5013325"/>
            <a:ext cx="0" cy="484188"/>
          </a:xfrm>
          <a:prstGeom prst="line">
            <a:avLst/>
          </a:prstGeom>
          <a:ln>
            <a:solidFill>
              <a:schemeClr val="tx2"/>
            </a:solidFill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770" name="Line 2"/>
          <p:cNvSpPr>
            <a:spLocks noChangeShapeType="1"/>
          </p:cNvSpPr>
          <p:nvPr/>
        </p:nvSpPr>
        <p:spPr bwMode="auto">
          <a:xfrm>
            <a:off x="2627313" y="3573463"/>
            <a:ext cx="0" cy="484187"/>
          </a:xfrm>
          <a:prstGeom prst="line">
            <a:avLst/>
          </a:prstGeom>
          <a:ln>
            <a:solidFill>
              <a:schemeClr val="tx2"/>
            </a:solidFill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>
            <a:off x="6875463" y="5229225"/>
            <a:ext cx="0" cy="484188"/>
          </a:xfrm>
          <a:prstGeom prst="line">
            <a:avLst/>
          </a:prstGeom>
          <a:ln>
            <a:solidFill>
              <a:schemeClr val="tx2"/>
            </a:solidFill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>
            <a:off x="6804025" y="3716338"/>
            <a:ext cx="0" cy="484187"/>
          </a:xfrm>
          <a:prstGeom prst="line">
            <a:avLst/>
          </a:prstGeom>
          <a:ln>
            <a:solidFill>
              <a:schemeClr val="tx2"/>
            </a:solidFill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>
            <a:off x="6732588" y="2276475"/>
            <a:ext cx="0" cy="482600"/>
          </a:xfrm>
          <a:prstGeom prst="line">
            <a:avLst/>
          </a:prstGeom>
          <a:ln>
            <a:solidFill>
              <a:schemeClr val="tx2"/>
            </a:solidFill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287" name="Rectangle 2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" name="Місце для нижнього колонтитула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2-конечная звезда 1"/>
          <p:cNvSpPr/>
          <p:nvPr/>
        </p:nvSpPr>
        <p:spPr>
          <a:xfrm rot="20524042">
            <a:off x="204696" y="586643"/>
            <a:ext cx="4052922" cy="1535634"/>
          </a:xfrm>
          <a:prstGeom prst="star12">
            <a:avLst>
              <a:gd name="adj" fmla="val 38291"/>
            </a:avLst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2">
                <a:lumMod val="75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ИСТЕРИКА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284663" y="476250"/>
            <a:ext cx="4443412" cy="15700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b="1" dirty="0">
                <a:ln w="1905"/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 Яркость, гротескность.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b="1" dirty="0">
                <a:ln w="1905"/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 «Игра на публику».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b="1" dirty="0">
                <a:ln w="1905"/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 Наличие зрителей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288" y="2276475"/>
            <a:ext cx="5972175" cy="20621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b="1" dirty="0">
                <a:ln w="1905"/>
                <a:solidFill>
                  <a:srgbClr val="4A20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Громогласный плач.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b="1" dirty="0">
                <a:ln w="1905"/>
                <a:solidFill>
                  <a:srgbClr val="4A20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Крики.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b="1" dirty="0">
                <a:ln w="1905"/>
                <a:solidFill>
                  <a:srgbClr val="4A20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Битье головой о стену или пол.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b="1" dirty="0">
                <a:ln w="1905"/>
                <a:solidFill>
                  <a:srgbClr val="4A20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ru-RU" sz="3200" b="1" dirty="0" err="1">
                <a:ln w="1905"/>
                <a:solidFill>
                  <a:srgbClr val="4A20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Расцарапывание</a:t>
            </a:r>
            <a:r>
              <a:rPr lang="ru-RU" sz="3200" b="1" dirty="0">
                <a:ln w="1905"/>
                <a:solidFill>
                  <a:srgbClr val="4A20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лица.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42988" y="4868863"/>
            <a:ext cx="7137400" cy="1670050"/>
          </a:xfrm>
          <a:prstGeom prst="roundRect">
            <a:avLst>
              <a:gd name="adj" fmla="val 36200"/>
            </a:avLst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905"/>
                <a:solidFill>
                  <a:srgbClr val="004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Возникают в ответ на обиду или неприятное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905"/>
                <a:solidFill>
                  <a:srgbClr val="004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известие, усиливаются при повышенном внимании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905"/>
                <a:solidFill>
                  <a:srgbClr val="004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окружающих и могут прекратиться после того,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905"/>
                <a:solidFill>
                  <a:srgbClr val="004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как это внимание иссякнет.</a:t>
            </a:r>
          </a:p>
        </p:txBody>
      </p:sp>
      <p:pic>
        <p:nvPicPr>
          <p:cNvPr id="33794" name="Picture 2" descr="H:\ДОШКОЛЬНИКИ\КАРТИНКИ К ЗАДАНИЯМ, УПРАЖНЕНИЯМ, ТЕСТАМ\картинки про детей\wwwdet-sadcom_foto_28-150x150.jpg"/>
          <p:cNvPicPr>
            <a:picLocks noChangeAspect="1" noChangeArrowheads="1"/>
          </p:cNvPicPr>
          <p:nvPr/>
        </p:nvPicPr>
        <p:blipFill>
          <a:blip r:embed="rId3" cstate="print">
            <a:lum bright="10000" contrast="20000"/>
          </a:blip>
          <a:srcRect/>
          <a:stretch>
            <a:fillRect/>
          </a:stretch>
        </p:blipFill>
        <p:spPr bwMode="auto">
          <a:xfrm>
            <a:off x="6516216" y="2348880"/>
            <a:ext cx="2202929" cy="2202929"/>
          </a:xfrm>
          <a:prstGeom prst="ellipse">
            <a:avLst/>
          </a:prstGeom>
          <a:solidFill>
            <a:srgbClr val="FFFFFF">
              <a:shade val="85000"/>
            </a:srgbClr>
          </a:solidFill>
          <a:ln w="28575">
            <a:solidFill>
              <a:schemeClr val="accent2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www.sliderpoint.org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>
                <a:alpha val="56000"/>
              </a:srgbClr>
            </a:gs>
            <a:gs pos="100000">
              <a:srgbClr val="4D0808">
                <a:alpha val="75000"/>
              </a:srgb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1042988" y="333375"/>
            <a:ext cx="7489825" cy="1079500"/>
          </a:xfrm>
          <a:prstGeom prst="bevel">
            <a:avLst/>
          </a:prstGeom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Bookman Old Style" pitchFamily="18" charset="0"/>
              </a:rPr>
              <a:t>Условия возникновения капризов: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643438" y="4724400"/>
            <a:ext cx="3097212" cy="720725"/>
          </a:xfrm>
          <a:prstGeom prst="roundRect">
            <a:avLst>
              <a:gd name="adj" fmla="val 28371"/>
            </a:avLst>
          </a:prstGeom>
          <a:ln w="19050">
            <a:solidFill>
              <a:srgbClr val="007635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720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Переутомление 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43438" y="2852738"/>
            <a:ext cx="3097212" cy="792162"/>
          </a:xfrm>
          <a:prstGeom prst="roundRect">
            <a:avLst>
              <a:gd name="adj" fmla="val 28371"/>
            </a:avLst>
          </a:prstGeom>
          <a:ln w="19050">
            <a:solidFill>
              <a:srgbClr val="007635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720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Некомфортная обстановка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43438" y="3789363"/>
            <a:ext cx="3097212" cy="792162"/>
          </a:xfrm>
          <a:prstGeom prst="roundRect">
            <a:avLst>
              <a:gd name="adj" fmla="val 28371"/>
            </a:avLst>
          </a:prstGeom>
          <a:ln w="19050">
            <a:solidFill>
              <a:srgbClr val="007635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720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Плохое  самочувствие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572000" y="1773238"/>
            <a:ext cx="3529013" cy="1008062"/>
          </a:xfrm>
          <a:prstGeom prst="roundRect">
            <a:avLst>
              <a:gd name="adj" fmla="val 28371"/>
            </a:avLst>
          </a:prstGeom>
          <a:ln w="19050">
            <a:solidFill>
              <a:srgbClr val="007635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720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Повышенная эмоциональная возбудимость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43438" y="5589588"/>
            <a:ext cx="3097212" cy="647700"/>
          </a:xfrm>
          <a:prstGeom prst="roundRect">
            <a:avLst>
              <a:gd name="adj" fmla="val 28371"/>
            </a:avLst>
          </a:prstGeom>
          <a:ln w="19050">
            <a:solidFill>
              <a:srgbClr val="007635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720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Чувствительность</a:t>
            </a:r>
            <a:r>
              <a:rPr lang="ru-RU" sz="2400" b="1" dirty="0">
                <a:solidFill>
                  <a:srgbClr val="720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1331913" y="1412875"/>
            <a:ext cx="431800" cy="4608513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1331913" y="5732463"/>
            <a:ext cx="3311525" cy="360362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1331913" y="4941888"/>
            <a:ext cx="3311525" cy="358775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1331913" y="4076700"/>
            <a:ext cx="3311525" cy="360363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1331913" y="3141663"/>
            <a:ext cx="3311525" cy="358775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1331913" y="2133600"/>
            <a:ext cx="3240087" cy="358775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www.sliderpoint.org</a:t>
            </a:r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684213" y="476250"/>
            <a:ext cx="7848600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66700" algn="ctr"/>
            <a:r>
              <a:rPr lang="ru-RU" sz="3600" b="1" i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ea typeface="Calibri" pitchFamily="34" charset="0"/>
                <a:cs typeface="Times New Roman" pitchFamily="18" charset="0"/>
              </a:rPr>
              <a:t>Как предотвратить приступы истерики у детей</a:t>
            </a:r>
          </a:p>
          <a:p>
            <a:pPr indent="266700" algn="ctr"/>
            <a:endParaRPr lang="ru-RU" sz="12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Calibri" pitchFamily="34" charset="0"/>
            </a:endParaRPr>
          </a:p>
          <a:p>
            <a:pPr indent="266700" algn="just" eaLnBrk="0" hangingPunct="0">
              <a:buFontTx/>
              <a:buChar char="•"/>
            </a:pPr>
            <a:r>
              <a:rPr lang="ru-RU" sz="2800" b="1" i="1" dirty="0">
                <a:solidFill>
                  <a:srgbClr val="720C0C"/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Научитесь предупреждать вспышки.</a:t>
            </a:r>
            <a:r>
              <a:rPr lang="ru-RU" sz="2800" b="1" dirty="0">
                <a:solidFill>
                  <a:srgbClr val="720C0C"/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2800" b="1" dirty="0">
              <a:solidFill>
                <a:srgbClr val="720C0C"/>
              </a:solidFill>
              <a:latin typeface="Bookman Old Style" pitchFamily="18" charset="0"/>
            </a:endParaRPr>
          </a:p>
          <a:p>
            <a:pPr indent="266700" algn="just" eaLnBrk="0" hangingPunct="0">
              <a:buFontTx/>
              <a:buChar char="•"/>
            </a:pPr>
            <a:r>
              <a:rPr lang="ru-RU" sz="2800" b="1" i="1" dirty="0">
                <a:solidFill>
                  <a:srgbClr val="720C0C"/>
                </a:solidFill>
                <a:latin typeface="Bookman Old Style" pitchFamily="18" charset="0"/>
                <a:cs typeface="Calibri" pitchFamily="34" charset="0"/>
              </a:rPr>
              <a:t>Переключайте детей на действия.</a:t>
            </a:r>
            <a:r>
              <a:rPr lang="ru-RU" sz="2800" b="1" dirty="0">
                <a:solidFill>
                  <a:srgbClr val="720C0C"/>
                </a:solidFill>
                <a:latin typeface="Bookman Old Style" pitchFamily="18" charset="0"/>
                <a:cs typeface="Calibri" pitchFamily="34" charset="0"/>
              </a:rPr>
              <a:t> </a:t>
            </a:r>
            <a:endParaRPr lang="ru-RU" sz="2800" b="1" dirty="0">
              <a:solidFill>
                <a:srgbClr val="720C0C"/>
              </a:solidFill>
              <a:latin typeface="Bookman Old Style" pitchFamily="18" charset="0"/>
            </a:endParaRPr>
          </a:p>
          <a:p>
            <a:pPr indent="266700" algn="just" eaLnBrk="0" hangingPunct="0">
              <a:buFontTx/>
              <a:buChar char="•"/>
            </a:pPr>
            <a:r>
              <a:rPr lang="ru-RU" sz="2800" b="1" i="1" dirty="0">
                <a:solidFill>
                  <a:srgbClr val="720C0C"/>
                </a:solidFill>
                <a:latin typeface="Bookman Old Style" pitchFamily="18" charset="0"/>
                <a:cs typeface="Calibri" pitchFamily="34" charset="0"/>
              </a:rPr>
              <a:t>Назовите ребенку его эмоциональное состояние.</a:t>
            </a:r>
            <a:r>
              <a:rPr lang="ru-RU" sz="2800" b="1" dirty="0">
                <a:solidFill>
                  <a:srgbClr val="720C0C"/>
                </a:solidFill>
                <a:latin typeface="Bookman Old Style" pitchFamily="18" charset="0"/>
                <a:cs typeface="Calibri" pitchFamily="34" charset="0"/>
              </a:rPr>
              <a:t> </a:t>
            </a:r>
            <a:endParaRPr lang="ru-RU" sz="2800" b="1" dirty="0">
              <a:solidFill>
                <a:srgbClr val="720C0C"/>
              </a:solidFill>
              <a:latin typeface="Bookman Old Style" pitchFamily="18" charset="0"/>
            </a:endParaRPr>
          </a:p>
          <a:p>
            <a:pPr indent="266700" algn="just" eaLnBrk="0" hangingPunct="0">
              <a:buFontTx/>
              <a:buChar char="•"/>
            </a:pPr>
            <a:r>
              <a:rPr lang="ru-RU" sz="2800" b="1" i="1" dirty="0">
                <a:solidFill>
                  <a:srgbClr val="720C0C"/>
                </a:solidFill>
                <a:latin typeface="Bookman Old Style" pitchFamily="18" charset="0"/>
                <a:cs typeface="Calibri" pitchFamily="34" charset="0"/>
              </a:rPr>
              <a:t>Скажите ребенку правду относительно последствий.</a:t>
            </a:r>
            <a:r>
              <a:rPr lang="ru-RU" sz="2800" b="1" dirty="0">
                <a:solidFill>
                  <a:srgbClr val="720C0C"/>
                </a:solidFill>
                <a:latin typeface="Bookman Old Style" pitchFamily="18" charset="0"/>
                <a:cs typeface="Calibri" pitchFamily="34" charset="0"/>
              </a:rPr>
              <a:t> </a:t>
            </a:r>
            <a:endParaRPr lang="ru-RU" sz="2800" b="1" dirty="0">
              <a:solidFill>
                <a:srgbClr val="720C0C"/>
              </a:solidFill>
              <a:latin typeface="Bookman Old Style" pitchFamily="18" charset="0"/>
            </a:endParaRPr>
          </a:p>
        </p:txBody>
      </p:sp>
      <p:pic>
        <p:nvPicPr>
          <p:cNvPr id="14339" name="Picture 2" descr="C:\Users\Дима\Desktop\Кризис 3-х лет (картинки)\psiho3-6_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10000"/>
          </a:blip>
          <a:srcRect/>
          <a:stretch>
            <a:fillRect/>
          </a:stretch>
        </p:blipFill>
        <p:spPr bwMode="auto">
          <a:xfrm>
            <a:off x="5076825" y="4581525"/>
            <a:ext cx="286702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Місце для нижнього колонтитула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900113" y="230188"/>
            <a:ext cx="7488237" cy="507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3200" b="1" i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Если истерика все же началась:</a:t>
            </a:r>
          </a:p>
          <a:p>
            <a:pPr algn="ctr"/>
            <a:endParaRPr lang="ru-RU" sz="20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Calibri" pitchFamily="34" charset="0"/>
            </a:endParaRPr>
          </a:p>
          <a:p>
            <a:pPr algn="just" eaLnBrk="0" hangingPunct="0">
              <a:buFontTx/>
              <a:buChar char="•"/>
            </a:pPr>
            <a:r>
              <a:rPr lang="ru-RU" sz="2000" b="1" dirty="0">
                <a:solidFill>
                  <a:srgbClr val="4A206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прежде всего не раздражаться, взять себя в руки;</a:t>
            </a:r>
            <a:endParaRPr lang="ru-RU" sz="2000" b="1" dirty="0">
              <a:solidFill>
                <a:srgbClr val="4A206A"/>
              </a:solidFill>
              <a:ea typeface="Calibri" pitchFamily="34" charset="0"/>
            </a:endParaRPr>
          </a:p>
          <a:p>
            <a:pPr algn="just" eaLnBrk="0" hangingPunct="0">
              <a:buFontTx/>
              <a:buChar char="•"/>
            </a:pPr>
            <a:r>
              <a:rPr lang="ru-RU" sz="2000" b="1" dirty="0">
                <a:solidFill>
                  <a:srgbClr val="4A206A"/>
                </a:solidFill>
                <a:latin typeface="Times New Roman" pitchFamily="18" charset="0"/>
                <a:cs typeface="Calibri" pitchFamily="34" charset="0"/>
              </a:rPr>
              <a:t>не стоит в момент истерики пускаться в длинные объяснения, пытаться достучаться до сознания и совести малыша;</a:t>
            </a:r>
            <a:endParaRPr lang="ru-RU" sz="2000" b="1" dirty="0">
              <a:solidFill>
                <a:srgbClr val="4A206A"/>
              </a:solidFill>
            </a:endParaRPr>
          </a:p>
          <a:p>
            <a:pPr algn="just" eaLnBrk="0" hangingPunct="0">
              <a:buFontTx/>
              <a:buChar char="•"/>
            </a:pPr>
            <a:r>
              <a:rPr lang="ru-RU" sz="2000" b="1" dirty="0">
                <a:solidFill>
                  <a:srgbClr val="4A206A"/>
                </a:solidFill>
                <a:latin typeface="Times New Roman" pitchFamily="18" charset="0"/>
                <a:cs typeface="Calibri" pitchFamily="34" charset="0"/>
              </a:rPr>
              <a:t>постарайтесь отвлечь малыша. </a:t>
            </a:r>
            <a:endParaRPr lang="ru-RU" sz="2000" b="1" dirty="0">
              <a:solidFill>
                <a:srgbClr val="4A206A"/>
              </a:solidFill>
            </a:endParaRPr>
          </a:p>
          <a:p>
            <a:pPr algn="just" eaLnBrk="0" hangingPunct="0">
              <a:buFontTx/>
              <a:buChar char="•"/>
            </a:pPr>
            <a:r>
              <a:rPr lang="ru-RU" sz="2000" b="1" dirty="0">
                <a:solidFill>
                  <a:srgbClr val="4A206A"/>
                </a:solidFill>
                <a:latin typeface="Times New Roman" pitchFamily="18" charset="0"/>
                <a:cs typeface="Calibri" pitchFamily="34" charset="0"/>
              </a:rPr>
              <a:t>твердо и простыми словами объясните ребенку, почему вы не будете выполнять его требование;</a:t>
            </a:r>
            <a:endParaRPr lang="ru-RU" sz="2000" b="1" dirty="0">
              <a:solidFill>
                <a:srgbClr val="4A206A"/>
              </a:solidFill>
            </a:endParaRPr>
          </a:p>
          <a:p>
            <a:pPr algn="just" eaLnBrk="0" hangingPunct="0">
              <a:buFontTx/>
              <a:buChar char="•"/>
            </a:pPr>
            <a:r>
              <a:rPr lang="ru-RU" sz="2000" b="1" dirty="0">
                <a:solidFill>
                  <a:srgbClr val="4A206A"/>
                </a:solidFill>
                <a:latin typeface="Times New Roman" pitchFamily="18" charset="0"/>
                <a:cs typeface="Calibri" pitchFamily="34" charset="0"/>
              </a:rPr>
              <a:t>постарайтесь не реагировать на советы посторонних;</a:t>
            </a:r>
            <a:endParaRPr lang="ru-RU" sz="2000" b="1" dirty="0">
              <a:solidFill>
                <a:srgbClr val="4A206A"/>
              </a:solidFill>
            </a:endParaRPr>
          </a:p>
          <a:p>
            <a:pPr algn="just" eaLnBrk="0" hangingPunct="0">
              <a:buFontTx/>
              <a:buChar char="•"/>
            </a:pPr>
            <a:r>
              <a:rPr lang="ru-RU" sz="2000" b="1" dirty="0">
                <a:solidFill>
                  <a:srgbClr val="4A206A"/>
                </a:solidFill>
                <a:latin typeface="Times New Roman" pitchFamily="18" charset="0"/>
                <a:cs typeface="Calibri" pitchFamily="34" charset="0"/>
              </a:rPr>
              <a:t>не поддавайтесь на провокации. </a:t>
            </a:r>
            <a:endParaRPr lang="ru-RU" sz="2000" b="1" dirty="0">
              <a:solidFill>
                <a:srgbClr val="4A206A"/>
              </a:solidFill>
            </a:endParaRPr>
          </a:p>
          <a:p>
            <a:pPr algn="just" eaLnBrk="0" hangingPunct="0">
              <a:buFontTx/>
              <a:buChar char="•"/>
            </a:pPr>
            <a:r>
              <a:rPr lang="ru-RU" sz="2000" b="1" dirty="0">
                <a:solidFill>
                  <a:srgbClr val="4A206A"/>
                </a:solidFill>
                <a:latin typeface="Times New Roman" pitchFamily="18" charset="0"/>
                <a:cs typeface="Calibri" pitchFamily="34" charset="0"/>
              </a:rPr>
              <a:t>научите ребенка извиняться за свои поступки, и в следующий раз ему будет легче управлять собой.</a:t>
            </a:r>
            <a:endParaRPr lang="ru-RU" sz="2000" b="1" dirty="0">
              <a:solidFill>
                <a:srgbClr val="4A206A"/>
              </a:solidFill>
            </a:endParaRPr>
          </a:p>
          <a:p>
            <a:pPr algn="just" eaLnBrk="0" hangingPunct="0">
              <a:buFontTx/>
              <a:buChar char="•"/>
            </a:pPr>
            <a:r>
              <a:rPr lang="ru-RU" sz="2000" b="1" dirty="0">
                <a:solidFill>
                  <a:srgbClr val="4A206A"/>
                </a:solidFill>
                <a:latin typeface="Times New Roman" pitchFamily="18" charset="0"/>
                <a:cs typeface="Calibri" pitchFamily="34" charset="0"/>
              </a:rPr>
              <a:t>выработайте всем семейством единую линию запретов и поощрений. </a:t>
            </a:r>
            <a:endParaRPr lang="ru-RU" sz="2000" b="1" dirty="0">
              <a:solidFill>
                <a:srgbClr val="4A206A"/>
              </a:solidFill>
            </a:endParaRPr>
          </a:p>
        </p:txBody>
      </p:sp>
      <p:sp>
        <p:nvSpPr>
          <p:cNvPr id="2" name="Місце для нижнього колонтитула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0DAA6">
                <a:alpha val="94000"/>
              </a:srgbClr>
            </a:gs>
            <a:gs pos="50000">
              <a:srgbClr val="85A551">
                <a:alpha val="88000"/>
              </a:srgbClr>
            </a:gs>
            <a:gs pos="100000">
              <a:srgbClr val="0E470D">
                <a:alpha val="79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мка 2"/>
          <p:cNvSpPr/>
          <p:nvPr/>
        </p:nvSpPr>
        <p:spPr>
          <a:xfrm rot="20868040">
            <a:off x="332016" y="479436"/>
            <a:ext cx="3351529" cy="1801546"/>
          </a:xfrm>
          <a:prstGeom prst="frame">
            <a:avLst>
              <a:gd name="adj1" fmla="val 11797"/>
            </a:avLst>
          </a:prstGeom>
          <a:ln>
            <a:solidFill>
              <a:schemeClr val="accent4">
                <a:lumMod val="5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Симптом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обесценивания</a:t>
            </a:r>
          </a:p>
        </p:txBody>
      </p:sp>
      <p:pic>
        <p:nvPicPr>
          <p:cNvPr id="16387" name="Picture 4" descr="Анимашки Дети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 cstate="print">
            <a:lum bright="-10000" contrast="10000"/>
          </a:blip>
          <a:srcRect/>
          <a:stretch>
            <a:fillRect/>
          </a:stretch>
        </p:blipFill>
        <p:spPr bwMode="auto">
          <a:xfrm>
            <a:off x="0" y="3900488"/>
            <a:ext cx="2195513" cy="231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6" descr="Анимашки Дети">
            <a:hlinkClick r:id="rId5"/>
          </p:cNvPr>
          <p:cNvPicPr>
            <a:picLocks noChangeAspect="1" noChangeArrowheads="1" noCrop="1"/>
          </p:cNvPicPr>
          <p:nvPr/>
        </p:nvPicPr>
        <p:blipFill>
          <a:blip r:embed="rId6" cstate="print">
            <a:lum contrast="10000"/>
          </a:blip>
          <a:srcRect/>
          <a:stretch>
            <a:fillRect/>
          </a:stretch>
        </p:blipFill>
        <p:spPr bwMode="auto">
          <a:xfrm>
            <a:off x="7489825" y="3789363"/>
            <a:ext cx="1654175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TextBox 8"/>
          <p:cNvSpPr txBox="1">
            <a:spLocks noChangeArrowheads="1"/>
          </p:cNvSpPr>
          <p:nvPr/>
        </p:nvSpPr>
        <p:spPr bwMode="auto">
          <a:xfrm>
            <a:off x="4284663" y="476250"/>
            <a:ext cx="43180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>
                <a:latin typeface="Comic Sans MS" pitchFamily="66" charset="0"/>
              </a:rPr>
              <a:t>Изменяется отношение ребенка</a:t>
            </a:r>
          </a:p>
          <a:p>
            <a:r>
              <a:rPr lang="ru-RU" b="1" dirty="0">
                <a:latin typeface="Comic Sans MS" pitchFamily="66" charset="0"/>
              </a:rPr>
              <a:t>к любимым вещам и игрушкам</a:t>
            </a:r>
          </a:p>
          <a:p>
            <a:r>
              <a:rPr lang="ru-RU" b="1" dirty="0">
                <a:latin typeface="Comic Sans MS" pitchFamily="66" charset="0"/>
              </a:rPr>
              <a:t>(он может бросать их, ломать) </a:t>
            </a:r>
          </a:p>
          <a:p>
            <a:r>
              <a:rPr lang="ru-RU" b="1" dirty="0">
                <a:latin typeface="Comic Sans MS" pitchFamily="66" charset="0"/>
              </a:rPr>
              <a:t>и к людям (малыш может стукнуть</a:t>
            </a:r>
          </a:p>
          <a:p>
            <a:r>
              <a:rPr lang="ru-RU" b="1" dirty="0">
                <a:latin typeface="Comic Sans MS" pitchFamily="66" charset="0"/>
              </a:rPr>
              <a:t>или обозвать маму грубыми словами).</a:t>
            </a:r>
          </a:p>
        </p:txBody>
      </p:sp>
      <p:sp>
        <p:nvSpPr>
          <p:cNvPr id="16390" name="TextBox 9"/>
          <p:cNvSpPr txBox="1">
            <a:spLocks noChangeArrowheads="1"/>
          </p:cNvSpPr>
          <p:nvPr/>
        </p:nvSpPr>
        <p:spPr bwMode="auto">
          <a:xfrm>
            <a:off x="1476375" y="2420938"/>
            <a:ext cx="6911975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dirty="0">
                <a:latin typeface="Comic Sans MS" pitchFamily="66" charset="0"/>
              </a:rPr>
              <a:t>Это следующий этап исследовательской деятельности ребенка (не путайте с агрессией).</a:t>
            </a:r>
          </a:p>
          <a:p>
            <a:r>
              <a:rPr lang="ru-RU" sz="1600" b="1" dirty="0">
                <a:latin typeface="Comic Sans MS" pitchFamily="66" charset="0"/>
              </a:rPr>
              <a:t>Потом он поймет, что такое его поведение может быть неприятно другим людям.</a:t>
            </a:r>
          </a:p>
          <a:p>
            <a:r>
              <a:rPr lang="ru-RU" sz="1600" b="1" dirty="0">
                <a:latin typeface="Comic Sans MS" pitchFamily="66" charset="0"/>
              </a:rPr>
              <a:t>А пока… Пока он подражает взрослым, ему интересно смотреть на их реакцию (а что  будет, если…)</a:t>
            </a:r>
          </a:p>
          <a:p>
            <a:r>
              <a:rPr lang="ru-RU" sz="1600" b="1" dirty="0">
                <a:latin typeface="Comic Sans MS" pitchFamily="66" charset="0"/>
              </a:rPr>
              <a:t> </a:t>
            </a:r>
          </a:p>
          <a:p>
            <a:r>
              <a:rPr lang="ru-RU" sz="1600" b="1" u="sng" dirty="0">
                <a:latin typeface="Comic Sans MS" pitchFamily="66" charset="0"/>
              </a:rPr>
              <a:t>Что делать?</a:t>
            </a:r>
          </a:p>
          <a:p>
            <a:r>
              <a:rPr lang="ru-RU" sz="1600" b="1" dirty="0">
                <a:latin typeface="Comic Sans MS" pitchFamily="66" charset="0"/>
              </a:rPr>
              <a:t> Направляйте энергию ребенка в мирное русло.  Например, если малыш рвет книжку, предложите</a:t>
            </a:r>
          </a:p>
          <a:p>
            <a:r>
              <a:rPr lang="ru-RU" sz="1600" b="1" dirty="0">
                <a:latin typeface="Comic Sans MS" pitchFamily="66" charset="0"/>
              </a:rPr>
              <a:t>ему рвать старые журналы. </a:t>
            </a:r>
          </a:p>
          <a:p>
            <a:r>
              <a:rPr lang="ru-RU" sz="1600" b="1" dirty="0">
                <a:latin typeface="Comic Sans MS" pitchFamily="66" charset="0"/>
              </a:rPr>
              <a:t>Подключите свою фантазию, обыграйте неприятный момент с  использованием игрушек. Например, если малыш  отказывается одеваться на прогулку, то предложите ему одеть куклу </a:t>
            </a:r>
          </a:p>
          <a:p>
            <a:r>
              <a:rPr lang="ru-RU" sz="1600" b="1" dirty="0">
                <a:latin typeface="Comic Sans MS" pitchFamily="66" charset="0"/>
              </a:rPr>
              <a:t>или медведя, пусть он поиграет роль взрослого. В конце концов ребенок согласится одеться и сам тоже.</a:t>
            </a:r>
          </a:p>
        </p:txBody>
      </p:sp>
      <p:sp>
        <p:nvSpPr>
          <p:cNvPr id="2" name="Місце для нижнього колонтитула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24075" y="214313"/>
            <a:ext cx="4608513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u="sng" dirty="0">
                <a:solidFill>
                  <a:schemeClr val="bg2">
                    <a:lumMod val="10000"/>
                  </a:schemeClr>
                </a:solidFill>
                <a:latin typeface="Monotype Corsiva" pitchFamily="66" charset="0"/>
                <a:cs typeface="+mn-cs"/>
              </a:rPr>
              <a:t>В заключении: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1500" y="836613"/>
            <a:ext cx="8104188" cy="59404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54013" indent="-2651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Bookman Old Style" pitchFamily="18" charset="0"/>
                <a:cs typeface="+mn-cs"/>
              </a:rPr>
              <a:t>		1. Кризис может начаться уже с 2,5 лет, а закончиться в 3,5-4 года</a:t>
            </a:r>
            <a:r>
              <a:rPr lang="ru-RU" sz="1600" dirty="0">
                <a:latin typeface="Bookman Old Style" pitchFamily="18" charset="0"/>
                <a:cs typeface="+mn-cs"/>
              </a:rPr>
              <a:t>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Bookman Old Style" pitchFamily="18" charset="0"/>
                <a:cs typeface="+mn-cs"/>
              </a:rPr>
              <a:t>		2.  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Bookman Old Style" pitchFamily="18" charset="0"/>
                <a:cs typeface="+mn-cs"/>
              </a:rPr>
              <a:t>Постарайтесь выработать правильную линию своего поведения, станьте более гибкими, расширьте права и обязанности ребенка.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Bookman Old Style" pitchFamily="18" charset="0"/>
                <a:cs typeface="+mn-cs"/>
              </a:rPr>
              <a:t>		3.  Позвольте малышу быть самостоятельным. Не вмешивайтесь (по возможности) в дела ребенка, если он не просит. Дочь, пыхтя, натягивает кофточку, так хочется ей помочь, но малышка не оценит Вашего стремления, скорее всего, она будет громко сопротивляться.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Bookman Old Style" pitchFamily="18" charset="0"/>
                <a:cs typeface="+mn-cs"/>
              </a:rPr>
              <a:t>		4.  Помните, что ребенок как бы испытывает Ваш характер, проверяя по несколько раз в день, действительно ли то, что было запрещено утром, запретят и вечером. Проявите твердость. Установите четкие запреты (нельзя убегать на улице от мамы, трогать горячую плиту и т.д.) Запретов не должно быть слишком много. Этой линии поведения должны придерживаться все члены семьи (или хотя бы папа с мамой).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Bookman Old Style" pitchFamily="18" charset="0"/>
                <a:cs typeface="+mn-cs"/>
              </a:rPr>
              <a:t>		5.  Помните, что ребенок многие слова и поступки повторяет за Вами, поэтому следите за собой 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bg2">
                  <a:lumMod val="10000"/>
                </a:schemeClr>
              </a:solidFill>
              <a:latin typeface="Monotype Corsiva" pitchFamily="66" charset="0"/>
              <a:cs typeface="+mn-cs"/>
            </a:endParaRPr>
          </a:p>
        </p:txBody>
      </p:sp>
      <p:sp>
        <p:nvSpPr>
          <p:cNvPr id="2" name="Місце для нижнього колонтитула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462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188" y="671513"/>
            <a:ext cx="8034337" cy="61864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Bookman Old Style" pitchFamily="18" charset="0"/>
                <a:cs typeface="+mn-cs"/>
              </a:rPr>
              <a:t>	6. При вспышках упрямства, гнева попробуйте отвлечь малыша на что-нибудь нейтральное.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Bookman Old Style" pitchFamily="18" charset="0"/>
                <a:cs typeface="+mn-cs"/>
              </a:rPr>
              <a:t>	7. Когда ребенок злится, у него истерика, то бесполезно объяснять, что так делать нехорошо, отложите это до тех пор, когда малыш успокоится. Пока же можно взять его за руку и увести в спокойное безлюдное место.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Bookman Old Style" pitchFamily="18" charset="0"/>
                <a:cs typeface="+mn-cs"/>
              </a:rPr>
              <a:t>	8. Используйте игру для сглаживания кризисных вспышек. Например, если ребенок отказывается есть, не настаивайте, посадите мишку за стол и пусть малыш его кормит, но мишка хочет есть по очереди – ложка ему, ложка Коле. Обыграть можно многое: поездку в машине, умывание, одевание,…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Bookman Old Style" pitchFamily="18" charset="0"/>
                <a:cs typeface="+mn-cs"/>
              </a:rPr>
              <a:t>	9. Для благополучного развития ребенка желательно подчеркивать, какой он уже большой, не «сюсюкаться», не стараться все сделать за малыша. Разговаривайте с ним, как с равным, как  с человеком, мнение которого Вам интересно.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Bookman Old Style" pitchFamily="18" charset="0"/>
                <a:cs typeface="+mn-cs"/>
              </a:rPr>
              <a:t>	10. Любите ребенка и показывайте ему, что он Вам дорог даже заплаканный, упрямый, капризный.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2">
                    <a:lumMod val="10000"/>
                  </a:schemeClr>
                </a:solidFill>
                <a:latin typeface="Monotype Corsiva" pitchFamily="66" charset="0"/>
                <a:cs typeface="+mn-cs"/>
              </a:rPr>
              <a:t>                           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004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                                                     Желаю Вам удачи !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bg2">
                  <a:lumMod val="10000"/>
                </a:schemeClr>
              </a:solidFill>
              <a:latin typeface="Monotype Corsiva" pitchFamily="66" charset="0"/>
              <a:cs typeface="+mn-cs"/>
            </a:endParaRPr>
          </a:p>
        </p:txBody>
      </p:sp>
      <p:sp>
        <p:nvSpPr>
          <p:cNvPr id="2" name="Місце для нижнього колонтитула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47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>
                <a:alpha val="31000"/>
              </a:srgbClr>
            </a:gs>
            <a:gs pos="45000">
              <a:srgbClr val="FF7A00"/>
            </a:gs>
            <a:gs pos="70000">
              <a:srgbClr val="FF4F4F"/>
            </a:gs>
            <a:gs pos="100000">
              <a:srgbClr val="720C0C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93662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>
                <a:solidFill>
                  <a:srgbClr val="004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Особенности </a:t>
            </a:r>
            <a:br>
              <a:rPr lang="ru-RU" sz="3600" b="1" dirty="0">
                <a:solidFill>
                  <a:srgbClr val="004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3600" b="1" u="sng" dirty="0">
                <a:solidFill>
                  <a:srgbClr val="004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развития ребенка 1,5 – 3 лет</a:t>
            </a:r>
          </a:p>
        </p:txBody>
      </p:sp>
      <p:pic>
        <p:nvPicPr>
          <p:cNvPr id="3075" name="Picture 2" descr="C:\Users\Дима\Desktop\Кризис 3-х лет (картинки)\Кризис-3-х-лет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19925" y="4724400"/>
            <a:ext cx="1857375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323850" y="1341438"/>
            <a:ext cx="8516938" cy="22225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000" b="1" dirty="0">
                <a:latin typeface="Bookman Old Style" pitchFamily="18" charset="0"/>
                <a:ea typeface="+mj-ea"/>
                <a:cs typeface="+mj-cs"/>
              </a:rPr>
              <a:t> Физическое развитие – бурный физический рост.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000" b="1" dirty="0">
                <a:latin typeface="Bookman Old Style" pitchFamily="18" charset="0"/>
                <a:ea typeface="+mj-ea"/>
                <a:cs typeface="+mj-cs"/>
              </a:rPr>
              <a:t> Потребность в движении.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000" b="1" dirty="0">
                <a:latin typeface="Bookman Old Style" pitchFamily="18" charset="0"/>
                <a:ea typeface="+mj-ea"/>
                <a:cs typeface="+mj-cs"/>
              </a:rPr>
              <a:t> Стремление к самостоятельности.</a:t>
            </a:r>
          </a:p>
          <a:p>
            <a:pPr marL="269875" indent="-269875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000" b="1" dirty="0">
                <a:latin typeface="Bookman Old Style" pitchFamily="18" charset="0"/>
                <a:ea typeface="+mj-ea"/>
                <a:cs typeface="+mj-cs"/>
              </a:rPr>
              <a:t> Ребенок начинает говорить о себе не в третьем, а в    первом лице.</a:t>
            </a:r>
          </a:p>
          <a:p>
            <a:pPr marL="269875" indent="-269875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000" b="1" dirty="0">
                <a:latin typeface="Bookman Old Style" pitchFamily="18" charset="0"/>
                <a:ea typeface="+mj-ea"/>
                <a:cs typeface="+mj-cs"/>
              </a:rPr>
              <a:t> Ребенок осознает себя как отдельного человека со своими желаниями и особенностями.</a:t>
            </a:r>
          </a:p>
        </p:txBody>
      </p:sp>
      <p:sp>
        <p:nvSpPr>
          <p:cNvPr id="7" name="Стрелка вправо с вырезом 6"/>
          <p:cNvSpPr/>
          <p:nvPr/>
        </p:nvSpPr>
        <p:spPr>
          <a:xfrm rot="5400000">
            <a:off x="3563888" y="3645024"/>
            <a:ext cx="1224136" cy="1080120"/>
          </a:xfrm>
          <a:prstGeom prst="notchedRightArrow">
            <a:avLst>
              <a:gd name="adj1" fmla="val 38898"/>
              <a:gd name="adj2" fmla="val 45837"/>
            </a:avLst>
          </a:prstGeom>
          <a:ln>
            <a:solidFill>
              <a:srgbClr val="7030A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691680" y="4797152"/>
            <a:ext cx="5293437" cy="144655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800" b="1" cap="all" dirty="0">
                <a:ln w="635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Bookman Old Style" pitchFamily="18" charset="0"/>
                <a:cs typeface="+mn-cs"/>
              </a:rPr>
              <a:t>КРИЗИС</a:t>
            </a:r>
          </a:p>
        </p:txBody>
      </p:sp>
      <p:pic>
        <p:nvPicPr>
          <p:cNvPr id="3081" name="Picture 4" descr="Анимашки Дети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 cstate="print">
            <a:lum contrast="10000"/>
          </a:blip>
          <a:srcRect/>
          <a:stretch>
            <a:fillRect/>
          </a:stretch>
        </p:blipFill>
        <p:spPr bwMode="auto">
          <a:xfrm flipH="1">
            <a:off x="468313" y="3703638"/>
            <a:ext cx="1366837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i="1" u="sng" dirty="0">
                <a:ln w="3175">
                  <a:solidFill>
                    <a:schemeClr val="tx1"/>
                  </a:solidFill>
                </a:ln>
                <a:solidFill>
                  <a:srgbClr val="7030A0"/>
                </a:solidFill>
                <a:latin typeface="Bookman Old Style" pitchFamily="18" charset="0"/>
              </a:rPr>
              <a:t>Кризис – </a:t>
            </a:r>
            <a:br>
              <a:rPr lang="ru-RU" sz="3600" b="1" i="1" u="sng" dirty="0">
                <a:ln w="3175">
                  <a:solidFill>
                    <a:schemeClr val="tx1"/>
                  </a:solidFill>
                </a:ln>
                <a:solidFill>
                  <a:srgbClr val="7030A0"/>
                </a:solidFill>
                <a:latin typeface="Bookman Old Style" pitchFamily="18" charset="0"/>
              </a:rPr>
            </a:br>
            <a:r>
              <a:rPr lang="ru-RU" sz="3600" b="1" i="1" u="sng" dirty="0">
                <a:ln w="3175">
                  <a:solidFill>
                    <a:schemeClr val="tx1"/>
                  </a:solidFill>
                </a:ln>
                <a:solidFill>
                  <a:srgbClr val="7030A0"/>
                </a:solidFill>
                <a:latin typeface="Bookman Old Style" pitchFamily="18" charset="0"/>
              </a:rPr>
              <a:t>движущая сила развития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95288" y="3779838"/>
            <a:ext cx="8424862" cy="307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1600" b="1" dirty="0">
              <a:latin typeface="Monotype Corsiva" pitchFamily="66" charset="0"/>
            </a:endParaRPr>
          </a:p>
          <a:p>
            <a:pPr algn="ctr"/>
            <a:r>
              <a:rPr lang="ru-RU" b="1" u="sng" dirty="0">
                <a:solidFill>
                  <a:srgbClr val="C00000"/>
                </a:solidFill>
                <a:latin typeface="Bookman Old Style" pitchFamily="18" charset="0"/>
              </a:rPr>
              <a:t>Любой кризис  - это внутреннее противоречие</a:t>
            </a:r>
          </a:p>
          <a:p>
            <a:pPr algn="ctr"/>
            <a:r>
              <a:rPr lang="ru-RU" b="1" u="sng" dirty="0">
                <a:solidFill>
                  <a:srgbClr val="C00000"/>
                </a:solidFill>
                <a:latin typeface="Bookman Old Style" pitchFamily="18" charset="0"/>
              </a:rPr>
              <a:t> между  «хочу» и «могу».</a:t>
            </a:r>
            <a:endParaRPr lang="ru-RU" b="1" u="sng" dirty="0">
              <a:solidFill>
                <a:srgbClr val="7030A0"/>
              </a:solidFill>
              <a:latin typeface="Bookman Old Style" pitchFamily="18" charset="0"/>
            </a:endParaRPr>
          </a:p>
          <a:p>
            <a:r>
              <a:rPr lang="ru-RU" sz="1400" b="1" dirty="0">
                <a:solidFill>
                  <a:srgbClr val="7030A0"/>
                </a:solidFill>
                <a:latin typeface="Bookman Old Style" pitchFamily="18" charset="0"/>
              </a:rPr>
              <a:t>	</a:t>
            </a:r>
          </a:p>
          <a:p>
            <a:r>
              <a:rPr lang="ru-RU" sz="1600" b="1" dirty="0">
                <a:solidFill>
                  <a:srgbClr val="532476"/>
                </a:solidFill>
                <a:latin typeface="Bookman Old Style" pitchFamily="18" charset="0"/>
              </a:rPr>
              <a:t>То есть, с одной стороны, многие желания ребенка не соответствуют  его реальным возможностям (внутренний конфликт), а с другой стороны, он сталкивается с постоянной опекой взрослых (внешний конфликт).</a:t>
            </a:r>
          </a:p>
          <a:p>
            <a:r>
              <a:rPr lang="ru-RU" sz="1600" b="1" dirty="0">
                <a:solidFill>
                  <a:srgbClr val="532476"/>
                </a:solidFill>
                <a:latin typeface="Bookman Old Style" pitchFamily="18" charset="0"/>
              </a:rPr>
              <a:t>	И что делать в такой ситуации? Сопротивляться или смириться. Другого выхода нет. Вот малыш и сопротивляется , как может!</a:t>
            </a:r>
          </a:p>
          <a:p>
            <a:endParaRPr lang="ru-RU" sz="1600" b="1" dirty="0">
              <a:latin typeface="Monotype Corsiva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2708920"/>
            <a:ext cx="2536271" cy="954107"/>
          </a:xfrm>
          <a:prstGeom prst="rect">
            <a:avLst/>
          </a:prstGeom>
          <a:ln>
            <a:solidFill>
              <a:srgbClr val="0040C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3175"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Послушный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3175"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ребенок</a:t>
            </a:r>
          </a:p>
        </p:txBody>
      </p:sp>
      <p:sp>
        <p:nvSpPr>
          <p:cNvPr id="7" name="Овал 6"/>
          <p:cNvSpPr/>
          <p:nvPr/>
        </p:nvSpPr>
        <p:spPr>
          <a:xfrm>
            <a:off x="3131840" y="1196752"/>
            <a:ext cx="4536504" cy="792088"/>
          </a:xfrm>
          <a:prstGeom prst="ellipse">
            <a:avLst/>
          </a:prstGeom>
          <a:ln>
            <a:solidFill>
              <a:srgbClr val="7030A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rgbClr val="002060"/>
                </a:solidFill>
                <a:latin typeface="Bookman Old Style" pitchFamily="18" charset="0"/>
              </a:rPr>
              <a:t>раздражительность</a:t>
            </a:r>
          </a:p>
        </p:txBody>
      </p:sp>
      <p:sp>
        <p:nvSpPr>
          <p:cNvPr id="8" name="Овал 7"/>
          <p:cNvSpPr/>
          <p:nvPr/>
        </p:nvSpPr>
        <p:spPr>
          <a:xfrm>
            <a:off x="3635896" y="1844824"/>
            <a:ext cx="4139952" cy="864096"/>
          </a:xfrm>
          <a:prstGeom prst="ellipse">
            <a:avLst/>
          </a:prstGeom>
          <a:ln>
            <a:solidFill>
              <a:srgbClr val="7030A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rgbClr val="002060"/>
                </a:solidFill>
                <a:latin typeface="Bookman Old Style" pitchFamily="18" charset="0"/>
              </a:rPr>
              <a:t>требовательность</a:t>
            </a:r>
          </a:p>
        </p:txBody>
      </p:sp>
      <p:sp>
        <p:nvSpPr>
          <p:cNvPr id="9" name="Овал 8"/>
          <p:cNvSpPr/>
          <p:nvPr/>
        </p:nvSpPr>
        <p:spPr>
          <a:xfrm>
            <a:off x="5292080" y="2564904"/>
            <a:ext cx="2952328" cy="792088"/>
          </a:xfrm>
          <a:prstGeom prst="ellipse">
            <a:avLst/>
          </a:prstGeom>
          <a:ln>
            <a:solidFill>
              <a:srgbClr val="7030A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002060"/>
                </a:solidFill>
                <a:latin typeface="Bookman Old Style" pitchFamily="18" charset="0"/>
              </a:rPr>
              <a:t>упрямство</a:t>
            </a:r>
          </a:p>
        </p:txBody>
      </p:sp>
      <p:sp>
        <p:nvSpPr>
          <p:cNvPr id="10" name="Овал 9"/>
          <p:cNvSpPr/>
          <p:nvPr/>
        </p:nvSpPr>
        <p:spPr>
          <a:xfrm>
            <a:off x="6228184" y="3140968"/>
            <a:ext cx="2399068" cy="864096"/>
          </a:xfrm>
          <a:prstGeom prst="ellipse">
            <a:avLst/>
          </a:prstGeom>
          <a:ln>
            <a:solidFill>
              <a:srgbClr val="7030A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002060"/>
                </a:solidFill>
                <a:latin typeface="Bookman Old Style" pitchFamily="18" charset="0"/>
              </a:rPr>
              <a:t>капризы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 flipV="1">
            <a:off x="2916238" y="1773238"/>
            <a:ext cx="576262" cy="1295400"/>
          </a:xfrm>
          <a:prstGeom prst="straightConnector1">
            <a:avLst/>
          </a:prstGeom>
          <a:ln>
            <a:solidFill>
              <a:srgbClr val="0040C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0" idx="3"/>
          </p:cNvCxnSpPr>
          <p:nvPr/>
        </p:nvCxnSpPr>
        <p:spPr>
          <a:xfrm flipV="1">
            <a:off x="2916238" y="2582863"/>
            <a:ext cx="1325562" cy="541337"/>
          </a:xfrm>
          <a:prstGeom prst="straightConnector1">
            <a:avLst/>
          </a:prstGeom>
          <a:ln>
            <a:solidFill>
              <a:srgbClr val="0040C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0" idx="2"/>
          </p:cNvCxnSpPr>
          <p:nvPr/>
        </p:nvCxnSpPr>
        <p:spPr>
          <a:xfrm flipV="1">
            <a:off x="2916238" y="2960688"/>
            <a:ext cx="2376487" cy="252412"/>
          </a:xfrm>
          <a:prstGeom prst="straightConnector1">
            <a:avLst/>
          </a:prstGeom>
          <a:ln>
            <a:solidFill>
              <a:srgbClr val="0040C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endCxn id="0" idx="2"/>
          </p:cNvCxnSpPr>
          <p:nvPr/>
        </p:nvCxnSpPr>
        <p:spPr>
          <a:xfrm>
            <a:off x="2916238" y="3284538"/>
            <a:ext cx="3311525" cy="288925"/>
          </a:xfrm>
          <a:prstGeom prst="straightConnector1">
            <a:avLst/>
          </a:prstGeom>
          <a:ln>
            <a:solidFill>
              <a:srgbClr val="0040C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75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Горизонтальный свиток 7"/>
          <p:cNvSpPr/>
          <p:nvPr/>
        </p:nvSpPr>
        <p:spPr>
          <a:xfrm>
            <a:off x="1475656" y="188640"/>
            <a:ext cx="5436096" cy="1080120"/>
          </a:xfrm>
          <a:prstGeom prst="horizontalScroll">
            <a:avLst>
              <a:gd name="adj" fmla="val 17449"/>
            </a:avLst>
          </a:prstGeom>
          <a:ln>
            <a:solidFill>
              <a:srgbClr val="0040C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004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Негативизм</a:t>
            </a:r>
          </a:p>
        </p:txBody>
      </p:sp>
      <p:pic>
        <p:nvPicPr>
          <p:cNvPr id="3080" name="Picture 8" descr="http://im2-tub.yandex.net/i?id=386397854-10-24"/>
          <p:cNvPicPr>
            <a:picLocks noChangeAspect="1" noChangeArrowheads="1"/>
          </p:cNvPicPr>
          <p:nvPr/>
        </p:nvPicPr>
        <p:blipFill>
          <a:blip r:embed="rId3" cstate="print">
            <a:lum bright="10000" contrast="20000"/>
          </a:blip>
          <a:srcRect/>
          <a:stretch>
            <a:fillRect/>
          </a:stretch>
        </p:blipFill>
        <p:spPr bwMode="auto">
          <a:xfrm>
            <a:off x="6732240" y="4509120"/>
            <a:ext cx="1903363" cy="1343072"/>
          </a:xfrm>
          <a:prstGeom prst="roundRect">
            <a:avLst/>
          </a:prstGeom>
          <a:ln>
            <a:solidFill>
              <a:srgbClr val="0040C0"/>
            </a:solidFill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126" name="TextBox 11"/>
          <p:cNvSpPr txBox="1">
            <a:spLocks noChangeArrowheads="1"/>
          </p:cNvSpPr>
          <p:nvPr/>
        </p:nvSpPr>
        <p:spPr bwMode="auto">
          <a:xfrm>
            <a:off x="468313" y="1196975"/>
            <a:ext cx="82073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0040C0"/>
                </a:solidFill>
                <a:latin typeface="Comic Sans MS" pitchFamily="66" charset="0"/>
              </a:rPr>
              <a:t>Ребенок поступает вопреки не только  родителям, но порой даже своему собственному желанию. Малыш отказывается выполнять просьбы не потому, что ему не хочется, а только потому, что его об этом попросили.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627313" y="2492375"/>
            <a:ext cx="6135687" cy="1508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7635"/>
                </a:solidFill>
                <a:latin typeface="Comic Sans MS" pitchFamily="66" charset="0"/>
                <a:cs typeface="+mn-cs"/>
              </a:rPr>
              <a:t>Например, мама предлагает идти на прогулку. Малыш, который обожает гулять, почему-то заявляет: «Не пойду!» Почему? Потому что это мама предложила идти гулять, а не он сам так решил!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  <a:cs typeface="+mn-cs"/>
              </a:rPr>
              <a:t>	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9388" y="4221163"/>
            <a:ext cx="655320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cs typeface="+mn-cs"/>
              </a:rPr>
              <a:t>Часто это проявляется в отношении ребенка к пище: дома ребенок отказывается от определенного продукта, но когда этим же продуктом его угощают другие люди, он спокойно и с удовольствием ест.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cs typeface="+mn-cs"/>
              </a:rPr>
              <a:t>Что делать?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cs typeface="+mn-cs"/>
              </a:rPr>
              <a:t>Например, вместо вопроса, «Ты будешь кушать?», задайте вопрос: «Ты будешь кушать гречневую кашу или рисовую?»</a:t>
            </a:r>
          </a:p>
        </p:txBody>
      </p:sp>
      <p:pic>
        <p:nvPicPr>
          <p:cNvPr id="5129" name="Picture 2" descr="C:\Users\Дима\Desktop\Кризис 3-х лет (картинки)\i0283.png"/>
          <p:cNvPicPr>
            <a:picLocks noChangeAspect="1" noChangeArrowheads="1"/>
          </p:cNvPicPr>
          <p:nvPr/>
        </p:nvPicPr>
        <p:blipFill>
          <a:blip r:embed="rId4" cstate="print">
            <a:lum bright="-10000" contrast="10000"/>
          </a:blip>
          <a:srcRect t="14795" r="11716" b="5679"/>
          <a:stretch>
            <a:fillRect/>
          </a:stretch>
        </p:blipFill>
        <p:spPr bwMode="auto">
          <a:xfrm>
            <a:off x="684213" y="2420938"/>
            <a:ext cx="1366837" cy="174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Місце для нижнього колонтитула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56714" y="188640"/>
            <a:ext cx="6091732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u="sng" dirty="0">
                <a:ln w="11430">
                  <a:solidFill>
                    <a:schemeClr val="accent4">
                      <a:lumMod val="50000"/>
                    </a:schemeClr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Задача взрослых: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979712" y="1052736"/>
            <a:ext cx="5772734" cy="132343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b="1" dirty="0">
                <a:ln w="11430">
                  <a:noFill/>
                </a:ln>
                <a:solidFill>
                  <a:srgbClr val="4A206A"/>
                </a:solidFill>
                <a:latin typeface="Bookman Old Style" pitchFamily="18" charset="0"/>
                <a:cs typeface="+mn-cs"/>
              </a:rPr>
              <a:t>поддержать ребенка;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b="1" dirty="0">
                <a:ln w="11430">
                  <a:noFill/>
                </a:ln>
                <a:solidFill>
                  <a:srgbClr val="4A206A"/>
                </a:solidFill>
                <a:latin typeface="Bookman Old Style" pitchFamily="18" charset="0"/>
                <a:cs typeface="+mn-cs"/>
              </a:rPr>
              <a:t> превратить негативизм в игру;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b="1" dirty="0">
                <a:ln w="11430">
                  <a:noFill/>
                </a:ln>
                <a:solidFill>
                  <a:srgbClr val="4A206A"/>
                </a:solidFill>
                <a:latin typeface="Bookman Old Style" pitchFamily="18" charset="0"/>
                <a:cs typeface="+mn-cs"/>
              </a:rPr>
              <a:t> обучать ребенка правильно выражать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b="1" dirty="0">
                <a:ln w="11430">
                  <a:noFill/>
                </a:ln>
                <a:solidFill>
                  <a:srgbClr val="4A206A"/>
                </a:solidFill>
                <a:latin typeface="Bookman Old Style" pitchFamily="18" charset="0"/>
                <a:cs typeface="+mn-cs"/>
              </a:rPr>
              <a:t> свои желания и намерения.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574343"/>
              </p:ext>
            </p:extLst>
          </p:nvPr>
        </p:nvGraphicFramePr>
        <p:xfrm>
          <a:off x="611560" y="2492896"/>
          <a:ext cx="7848872" cy="365760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3924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44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86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НЕГАТИВИЗМ</a:t>
                      </a:r>
                      <a:endParaRPr lang="ru-RU" sz="32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2251" marR="622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НЕПОСЛУШАНИЕ</a:t>
                      </a:r>
                      <a:endParaRPr lang="ru-RU" sz="32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2251" marR="622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2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Book Antiqua" pitchFamily="18" charset="0"/>
                        </a:rPr>
                        <a:t>Ребенок поступает наперекор своему желанию.</a:t>
                      </a:r>
                      <a:endParaRPr lang="ru-RU" sz="2400" b="1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2251" marR="622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Book Antiqua" pitchFamily="18" charset="0"/>
                        </a:rPr>
                        <a:t>Ребенок следует своему желанию, которое идет вразрез с намерениями взрослого.</a:t>
                      </a:r>
                      <a:endParaRPr lang="ru-RU" sz="2400" b="1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2251" marR="622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45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Book Antiqua" pitchFamily="18" charset="0"/>
                        </a:rPr>
                        <a:t>Избирателен: ребенок отказывается выполнять просьбы определенных людей, например, только мамы или папы. С остальными окружающими он может быть послушным и покладистым.</a:t>
                      </a:r>
                      <a:endParaRPr lang="ru-RU" sz="2400" b="1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2251" marR="622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Book Antiqua" pitchFamily="18" charset="0"/>
                        </a:rPr>
                        <a:t>Не избирательно.</a:t>
                      </a:r>
                      <a:endParaRPr lang="ru-RU" sz="2400" b="1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2251" marR="622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6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Book Antiqua" pitchFamily="18" charset="0"/>
                        </a:rPr>
                        <a:t>Мотив: сделать как угодно, лишь бы не так!</a:t>
                      </a:r>
                      <a:endParaRPr lang="ru-RU" sz="2400" b="1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2251" marR="622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800" b="1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2251" marR="622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 rot="20807748">
            <a:off x="110159" y="542048"/>
            <a:ext cx="878767" cy="264687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!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404664"/>
            <a:ext cx="878767" cy="264687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!</a:t>
            </a:r>
          </a:p>
        </p:txBody>
      </p:sp>
      <p:sp>
        <p:nvSpPr>
          <p:cNvPr id="8" name="Прямоугольник 7"/>
          <p:cNvSpPr/>
          <p:nvPr/>
        </p:nvSpPr>
        <p:spPr>
          <a:xfrm rot="862846">
            <a:off x="1070503" y="328307"/>
            <a:ext cx="878767" cy="264687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!</a:t>
            </a:r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альтернативный процесс 3"/>
          <p:cNvSpPr/>
          <p:nvPr/>
        </p:nvSpPr>
        <p:spPr>
          <a:xfrm rot="20181545">
            <a:off x="416172" y="855437"/>
            <a:ext cx="2827928" cy="1053900"/>
          </a:xfrm>
          <a:prstGeom prst="flowChartAlternateProcess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itchFamily="34" charset="0"/>
              </a:rPr>
              <a:t>Упрямство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92500" y="260350"/>
            <a:ext cx="5214938" cy="16319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Когда ребенок упрямится, он настаивает на чем-то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не потому, что ему этого сильно хочется, а потому, что он это потребовал: «Я так решил!».</a:t>
            </a:r>
          </a:p>
        </p:txBody>
      </p:sp>
      <p:pic>
        <p:nvPicPr>
          <p:cNvPr id="7172" name="Picture 4" descr="Анимашки Дети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950" y="2420938"/>
            <a:ext cx="1792288" cy="18669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8" name="TextBox 7"/>
          <p:cNvSpPr txBox="1"/>
          <p:nvPr/>
        </p:nvSpPr>
        <p:spPr>
          <a:xfrm>
            <a:off x="539750" y="2205038"/>
            <a:ext cx="6802438" cy="22463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Например, малыш просит дать ему мяч. Но мяча нет, и мама предлагает ему  замену, например, его любимую книжку. Малыш понимает, что книжка намного интереснее, чем мяч. Но все равно настаивает на своем: «Дай мяч!» Почему? Потому что это мама предложила книжку, а не он сам так решил.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1813" y="4451350"/>
            <a:ext cx="8353425" cy="16312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+mn-cs"/>
              </a:rPr>
              <a:t>Что делать?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+mn-cs"/>
              </a:rPr>
              <a:t>Просто подождите несколько минут.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+mn-cs"/>
              </a:rPr>
              <a:t>Малыш сам созреет, и сам примет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+mn-cs"/>
              </a:rPr>
              <a:t>Решение – попросит книжку.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+mn-cs"/>
              </a:rPr>
              <a:t>          Удивительно, но факт!</a:t>
            </a:r>
          </a:p>
        </p:txBody>
      </p:sp>
      <p:sp>
        <p:nvSpPr>
          <p:cNvPr id="2" name="Місце для нижнього колонтитула 1"/>
          <p:cNvSpPr>
            <a:spLocks noGrp="1"/>
          </p:cNvSpPr>
          <p:nvPr>
            <p:ph type="ftr" sz="quarter" idx="1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1403648" y="404664"/>
            <a:ext cx="6508599" cy="940653"/>
          </a:xfrm>
          <a:prstGeom prst="bevel">
            <a:avLst/>
          </a:prstGeom>
          <a:gradFill flip="none" rotWithShape="1">
            <a:gsLst>
              <a:gs pos="10000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>
            <a:solidFill>
              <a:schemeClr val="tx1"/>
            </a:solidFill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spc="50" dirty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Ошибка родителей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628800"/>
            <a:ext cx="8352928" cy="150810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532476"/>
                </a:solidFill>
                <a:latin typeface="Bookman Old Style" pitchFamily="18" charset="0"/>
                <a:cs typeface="+mn-cs"/>
              </a:rPr>
              <a:t>Повышенная требовательность  родителей в приучении ребенка к порядку без учета его реальных умений</a:t>
            </a:r>
            <a: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532476"/>
                </a:solidFill>
                <a:latin typeface="Bookman Old Style" pitchFamily="18" charset="0"/>
                <a:cs typeface="+mn-cs"/>
              </a:rPr>
              <a:t>.</a:t>
            </a:r>
          </a:p>
        </p:txBody>
      </p:sp>
      <p:sp>
        <p:nvSpPr>
          <p:cNvPr id="28675" name="Oval 3"/>
          <p:cNvSpPr>
            <a:spLocks noChangeArrowheads="1"/>
          </p:cNvSpPr>
          <p:nvPr/>
        </p:nvSpPr>
        <p:spPr bwMode="auto">
          <a:xfrm>
            <a:off x="539552" y="3212976"/>
            <a:ext cx="2448272" cy="936104"/>
          </a:xfrm>
          <a:prstGeom prst="roundRect">
            <a:avLst>
              <a:gd name="adj" fmla="val 23241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ru-RU" sz="800" b="1" dirty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УПРЯМСТВО</a:t>
            </a:r>
            <a:endParaRPr lang="ru-RU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8673" name="Oval 1"/>
          <p:cNvSpPr>
            <a:spLocks noChangeArrowheads="1"/>
          </p:cNvSpPr>
          <p:nvPr/>
        </p:nvSpPr>
        <p:spPr bwMode="auto">
          <a:xfrm>
            <a:off x="3923928" y="3212976"/>
            <a:ext cx="1728192" cy="864096"/>
          </a:xfrm>
          <a:prstGeom prst="round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СИЛЬНО ХОЧЕТСЯ</a:t>
            </a:r>
            <a:endParaRPr lang="ru-RU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8674" name="Oval 2"/>
          <p:cNvSpPr>
            <a:spLocks noChangeArrowheads="1"/>
          </p:cNvSpPr>
          <p:nvPr/>
        </p:nvSpPr>
        <p:spPr bwMode="auto">
          <a:xfrm>
            <a:off x="6660232" y="3212976"/>
            <a:ext cx="2016224" cy="936104"/>
          </a:xfrm>
          <a:prstGeom prst="roundRect">
            <a:avLst>
              <a:gd name="adj" fmla="val 34282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ОН 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ТРЕБУЕТ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Не равно 8"/>
          <p:cNvSpPr/>
          <p:nvPr/>
        </p:nvSpPr>
        <p:spPr>
          <a:xfrm>
            <a:off x="3059832" y="3356992"/>
            <a:ext cx="792088" cy="432048"/>
          </a:xfrm>
          <a:prstGeom prst="mathNotEqual">
            <a:avLst/>
          </a:prstGeom>
          <a:ln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Равно 9"/>
          <p:cNvSpPr/>
          <p:nvPr/>
        </p:nvSpPr>
        <p:spPr>
          <a:xfrm>
            <a:off x="5724128" y="3284984"/>
            <a:ext cx="770384" cy="698376"/>
          </a:xfrm>
          <a:prstGeom prst="mathEqual">
            <a:avLst>
              <a:gd name="adj1" fmla="val 14934"/>
              <a:gd name="adj2" fmla="val 11760"/>
            </a:avLst>
          </a:prstGeom>
          <a:ln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4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400"/>
                            </p:stCondLst>
                            <p:childTnLst>
                              <p:par>
                                <p:cTn id="1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539552" y="1700808"/>
            <a:ext cx="2843808" cy="1080120"/>
          </a:xfrm>
          <a:prstGeom prst="rect">
            <a:avLst/>
          </a:prstGeom>
          <a:ln>
            <a:solidFill>
              <a:srgbClr val="002060"/>
            </a:solidFill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800" b="1" dirty="0">
                <a:ln>
                  <a:solidFill>
                    <a:srgbClr val="002060"/>
                  </a:solidFill>
                </a:ln>
                <a:solidFill>
                  <a:srgbClr val="532476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УПРЯМСТВО</a:t>
            </a:r>
            <a:br>
              <a:rPr lang="ru-RU" sz="2800" b="1" dirty="0">
                <a:ln>
                  <a:solidFill>
                    <a:srgbClr val="002060"/>
                  </a:solidFill>
                </a:ln>
                <a:solidFill>
                  <a:srgbClr val="532476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</a:br>
            <a:r>
              <a:rPr lang="ru-RU" sz="2800" b="1" dirty="0">
                <a:ln>
                  <a:solidFill>
                    <a:srgbClr val="002060"/>
                  </a:solidFill>
                </a:ln>
                <a:solidFill>
                  <a:srgbClr val="532476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ПОРОЖДАЕТ</a:t>
            </a:r>
            <a:endParaRPr lang="ru-RU" dirty="0">
              <a:ln>
                <a:solidFill>
                  <a:srgbClr val="002060"/>
                </a:solidFill>
              </a:ln>
              <a:solidFill>
                <a:srgbClr val="532476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3635375" y="4221163"/>
            <a:ext cx="4799013" cy="792162"/>
          </a:xfrm>
          <a:prstGeom prst="rect">
            <a:avLst/>
          </a:prstGeom>
          <a:ln>
            <a:solidFill>
              <a:srgbClr val="00B0F0"/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800" b="1" dirty="0">
                <a:solidFill>
                  <a:srgbClr val="532476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РАЗДРАЖИТЕЛЬНОСТЬ</a:t>
            </a:r>
            <a:endParaRPr lang="ru-RU" sz="1600" dirty="0">
              <a:solidFill>
                <a:srgbClr val="532476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5724525" y="908050"/>
            <a:ext cx="2667000" cy="725488"/>
          </a:xfrm>
          <a:prstGeom prst="rect">
            <a:avLst/>
          </a:prstGeom>
          <a:ln>
            <a:solidFill>
              <a:srgbClr val="00B0F0"/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800" b="1" dirty="0">
                <a:solidFill>
                  <a:srgbClr val="532476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НЕВРОЗЫ</a:t>
            </a:r>
            <a:endParaRPr lang="ru-RU" sz="1600" dirty="0">
              <a:solidFill>
                <a:srgbClr val="532476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4427538" y="2636838"/>
            <a:ext cx="3957637" cy="1390650"/>
          </a:xfrm>
          <a:prstGeom prst="rect">
            <a:avLst/>
          </a:prstGeom>
          <a:ln>
            <a:solidFill>
              <a:srgbClr val="00B0F0"/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800" b="1" dirty="0">
                <a:solidFill>
                  <a:srgbClr val="532476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РАССТРОЙСТВО</a:t>
            </a:r>
            <a:endParaRPr lang="ru-RU" sz="700" dirty="0">
              <a:solidFill>
                <a:srgbClr val="532476"/>
              </a:solidFill>
              <a:latin typeface="Bookman Old Style" pitchFamily="18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ru-RU" sz="2800" b="1" dirty="0">
                <a:solidFill>
                  <a:srgbClr val="532476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НЕРВНОЙ </a:t>
            </a:r>
          </a:p>
          <a:p>
            <a:pPr algn="ctr" eaLnBrk="0" hangingPunct="0">
              <a:defRPr/>
            </a:pPr>
            <a:r>
              <a:rPr lang="ru-RU" sz="2800" b="1" dirty="0">
                <a:solidFill>
                  <a:srgbClr val="532476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СИСТЕМЫ</a:t>
            </a:r>
            <a:endParaRPr lang="ru-RU" sz="1600" dirty="0">
              <a:solidFill>
                <a:srgbClr val="532476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5003800" y="1773238"/>
            <a:ext cx="3378200" cy="681037"/>
          </a:xfrm>
          <a:prstGeom prst="rect">
            <a:avLst/>
          </a:prstGeom>
          <a:ln>
            <a:solidFill>
              <a:srgbClr val="00B0F0"/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800" b="1" dirty="0">
                <a:solidFill>
                  <a:srgbClr val="532476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ЛЖИВОСТЬ</a:t>
            </a:r>
            <a:endParaRPr lang="ru-RU" sz="1600" dirty="0">
              <a:solidFill>
                <a:srgbClr val="532476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0724" name="AutoShape 4"/>
          <p:cNvSpPr>
            <a:spLocks noChangeArrowheads="1"/>
          </p:cNvSpPr>
          <p:nvPr/>
        </p:nvSpPr>
        <p:spPr bwMode="auto">
          <a:xfrm rot="20655506">
            <a:off x="3259138" y="1317625"/>
            <a:ext cx="2520950" cy="230188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solidFill>
              <a:srgbClr val="FF0000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723" name="AutoShape 3"/>
          <p:cNvSpPr>
            <a:spLocks noChangeArrowheads="1"/>
          </p:cNvSpPr>
          <p:nvPr/>
        </p:nvSpPr>
        <p:spPr bwMode="auto">
          <a:xfrm>
            <a:off x="3348038" y="1989138"/>
            <a:ext cx="1655762" cy="287337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solidFill>
              <a:srgbClr val="FF0000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722" name="AutoShape 2"/>
          <p:cNvSpPr>
            <a:spLocks noChangeArrowheads="1"/>
          </p:cNvSpPr>
          <p:nvPr/>
        </p:nvSpPr>
        <p:spPr bwMode="auto">
          <a:xfrm rot="2398111">
            <a:off x="3233738" y="2733675"/>
            <a:ext cx="1327150" cy="35242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solidFill>
              <a:srgbClr val="FF0000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721" name="AutoShape 1"/>
          <p:cNvSpPr>
            <a:spLocks noChangeArrowheads="1"/>
          </p:cNvSpPr>
          <p:nvPr/>
        </p:nvSpPr>
        <p:spPr bwMode="auto">
          <a:xfrm rot="3549344">
            <a:off x="2824163" y="3302000"/>
            <a:ext cx="1735138" cy="325437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solidFill>
              <a:srgbClr val="FF0000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227" name="Rectangle 1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228850" algn="l"/>
              </a:tabLst>
            </a:pPr>
            <a:br>
              <a:rPr lang="ru-RU" sz="800"/>
            </a:br>
            <a:endParaRPr lang="ru-RU"/>
          </a:p>
          <a:p>
            <a:pPr eaLnBrk="0" hangingPunct="0">
              <a:tabLst>
                <a:tab pos="2228850" algn="l"/>
              </a:tabLst>
            </a:pPr>
            <a:r>
              <a:rPr lang="ru-RU" sz="2000">
                <a:ea typeface="Times New Roman" pitchFamily="18" charset="0"/>
              </a:rPr>
              <a:t>	</a:t>
            </a:r>
            <a:endParaRPr lang="ru-RU" sz="800"/>
          </a:p>
          <a:p>
            <a:pPr eaLnBrk="0" hangingPunct="0">
              <a:tabLst>
                <a:tab pos="2228850" algn="l"/>
              </a:tabLst>
            </a:pPr>
            <a:endParaRPr lang="ru-RU"/>
          </a:p>
        </p:txBody>
      </p:sp>
      <p:pic>
        <p:nvPicPr>
          <p:cNvPr id="30738" name="Picture 18" descr="C:\Users\Дима\Desktop\Кризис 3-х лет (картинки)\krizis_3_letnego_vozrasta_u_detei.jpg"/>
          <p:cNvPicPr>
            <a:picLocks noChangeAspect="1" noChangeArrowheads="1"/>
          </p:cNvPicPr>
          <p:nvPr/>
        </p:nvPicPr>
        <p:blipFill>
          <a:blip r:embed="rId3" cstate="print">
            <a:lum bright="-10000" contrast="30000"/>
          </a:blip>
          <a:srcRect/>
          <a:stretch>
            <a:fillRect/>
          </a:stretch>
        </p:blipFill>
        <p:spPr bwMode="auto">
          <a:xfrm>
            <a:off x="899592" y="3573016"/>
            <a:ext cx="2088232" cy="2505878"/>
          </a:xfrm>
          <a:prstGeom prst="roundRect">
            <a:avLst>
              <a:gd name="adj" fmla="val 36131"/>
            </a:avLst>
          </a:prstGeom>
          <a:solidFill>
            <a:srgbClr val="FFFFFF">
              <a:shade val="85000"/>
            </a:srgbClr>
          </a:solidFill>
          <a:ln>
            <a:solidFill>
              <a:schemeClr val="tx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12700" stA="38000" endPos="28000" dist="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9229" name="Picture 8" descr="C:\Users\Дима\Desktop\клипарт\014a6427bb3ct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27248"/>
          <a:stretch>
            <a:fillRect/>
          </a:stretch>
        </p:blipFill>
        <p:spPr bwMode="auto">
          <a:xfrm rot="-6147692">
            <a:off x="6689725" y="4708525"/>
            <a:ext cx="1243013" cy="253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Місце для нижнього колонтитула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www.sliderpoint.org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7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700"/>
                            </p:stCondLst>
                            <p:childTnLst>
                              <p:par>
                                <p:cTn id="9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28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500"/>
                            </p:stCondLst>
                            <p:childTnLst>
                              <p:par>
                                <p:cTn id="13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28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300"/>
                            </p:stCondLst>
                            <p:childTnLst>
                              <p:par>
                                <p:cTn id="17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30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8" grpId="0" animBg="1"/>
      <p:bldP spid="30727" grpId="0" animBg="1"/>
      <p:bldP spid="30726" grpId="0" animBg="1"/>
      <p:bldP spid="307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 rot="20181545">
            <a:off x="274184" y="790725"/>
            <a:ext cx="3243785" cy="1151043"/>
          </a:xfrm>
          <a:prstGeom prst="roundRect">
            <a:avLst>
              <a:gd name="adj" fmla="val 50000"/>
            </a:avLst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>
                  <a:solidFill>
                    <a:srgbClr val="002060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itchFamily="34" charset="0"/>
              </a:rPr>
              <a:t>Капризность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9475" y="333375"/>
            <a:ext cx="5400675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+mn-cs"/>
              </a:rPr>
              <a:t>Это действия, которые лишены разумного основания, т.е. «Я так хочу и все!!!»</a:t>
            </a:r>
          </a:p>
        </p:txBody>
      </p:sp>
      <p:pic>
        <p:nvPicPr>
          <p:cNvPr id="10244" name="Picture 4" descr="Анимашки Дети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25" y="4868863"/>
            <a:ext cx="1387475" cy="144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3" name="AutoShape 9"/>
          <p:cNvSpPr>
            <a:spLocks noChangeArrowheads="1"/>
          </p:cNvSpPr>
          <p:nvPr/>
        </p:nvSpPr>
        <p:spPr bwMode="auto">
          <a:xfrm>
            <a:off x="2627313" y="1916113"/>
            <a:ext cx="4191000" cy="1209675"/>
          </a:xfrm>
          <a:prstGeom prst="bevel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400" b="1" i="1" dirty="0">
                <a:solidFill>
                  <a:schemeClr val="tx1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ПРОЯВЛЕНИЯ КАПРИЗОВ</a:t>
            </a:r>
            <a:endParaRPr lang="ru-RU" sz="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defRPr/>
            </a:pPr>
            <a:endParaRPr lang="ru-RU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1619250" y="5084763"/>
            <a:ext cx="2684463" cy="9683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400" b="1" i="1" dirty="0">
                <a:solidFill>
                  <a:schemeClr val="tx1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Продолжить</a:t>
            </a:r>
          </a:p>
          <a:p>
            <a:pPr algn="ctr">
              <a:defRPr/>
            </a:pPr>
            <a:r>
              <a:rPr lang="ru-RU" sz="2400" b="1" i="1" dirty="0">
                <a:solidFill>
                  <a:schemeClr val="tx1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начатое дело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395288" y="3933825"/>
            <a:ext cx="3467100" cy="9683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400" b="1" i="1" dirty="0">
                <a:solidFill>
                  <a:schemeClr val="tx1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Двигательное перевозбуждение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4716463" y="3789363"/>
            <a:ext cx="4021137" cy="9683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400" b="1" i="1" dirty="0">
                <a:solidFill>
                  <a:schemeClr val="tx1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Недовольство, раздражительность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4427538" y="5229225"/>
            <a:ext cx="1492250" cy="5715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400" b="1" i="1" dirty="0">
                <a:solidFill>
                  <a:schemeClr val="tx1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Плач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 flipH="1">
            <a:off x="4067175" y="3141663"/>
            <a:ext cx="0" cy="1943100"/>
          </a:xfrm>
          <a:prstGeom prst="line">
            <a:avLst/>
          </a:prstGeom>
          <a:ln>
            <a:solidFill>
              <a:schemeClr val="tx2"/>
            </a:solidFill>
            <a:headEnd/>
            <a:tailEnd type="triangle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747" name="Line 3"/>
          <p:cNvSpPr>
            <a:spLocks noChangeShapeType="1"/>
          </p:cNvSpPr>
          <p:nvPr/>
        </p:nvSpPr>
        <p:spPr bwMode="auto">
          <a:xfrm>
            <a:off x="4572000" y="3141663"/>
            <a:ext cx="0" cy="2087562"/>
          </a:xfrm>
          <a:prstGeom prst="line">
            <a:avLst/>
          </a:prstGeom>
          <a:ln>
            <a:solidFill>
              <a:schemeClr val="tx2"/>
            </a:solidFill>
            <a:headEnd/>
            <a:tailEnd type="triangle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746" name="Line 2"/>
          <p:cNvSpPr>
            <a:spLocks noChangeShapeType="1"/>
          </p:cNvSpPr>
          <p:nvPr/>
        </p:nvSpPr>
        <p:spPr bwMode="auto">
          <a:xfrm>
            <a:off x="3419475" y="3141663"/>
            <a:ext cx="0" cy="863600"/>
          </a:xfrm>
          <a:prstGeom prst="line">
            <a:avLst/>
          </a:prstGeom>
          <a:ln>
            <a:solidFill>
              <a:schemeClr val="tx2"/>
            </a:solidFill>
            <a:headEnd/>
            <a:tailEnd type="triangle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745" name="Line 1"/>
          <p:cNvSpPr>
            <a:spLocks noChangeShapeType="1"/>
          </p:cNvSpPr>
          <p:nvPr/>
        </p:nvSpPr>
        <p:spPr bwMode="auto">
          <a:xfrm flipH="1">
            <a:off x="5435600" y="3141663"/>
            <a:ext cx="6350" cy="719137"/>
          </a:xfrm>
          <a:prstGeom prst="line">
            <a:avLst/>
          </a:prstGeom>
          <a:ln>
            <a:solidFill>
              <a:schemeClr val="tx2"/>
            </a:solidFill>
            <a:headEnd/>
            <a:tailEnd type="triangle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25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31761" name="Picture 17" descr="C:\Users\Дима\Desktop\Кризис 3-х лет (картинки)\0001_1881.jpg"/>
          <p:cNvPicPr>
            <a:picLocks noChangeAspect="1" noChangeArrowheads="1"/>
          </p:cNvPicPr>
          <p:nvPr/>
        </p:nvPicPr>
        <p:blipFill>
          <a:blip r:embed="rId5" cstate="print">
            <a:lum contrast="20000"/>
          </a:blip>
          <a:srcRect l="11165" t="20424" r="22336"/>
          <a:stretch>
            <a:fillRect/>
          </a:stretch>
        </p:blipFill>
        <p:spPr bwMode="auto">
          <a:xfrm>
            <a:off x="7164288" y="1268760"/>
            <a:ext cx="1368152" cy="2273897"/>
          </a:xfrm>
          <a:prstGeom prst="roundRect">
            <a:avLst>
              <a:gd name="adj" fmla="val 23686"/>
            </a:avLst>
          </a:prstGeom>
          <a:solidFill>
            <a:srgbClr val="FFFFFF">
              <a:shade val="85000"/>
            </a:srgbClr>
          </a:solidFill>
          <a:ln w="19050">
            <a:solidFill>
              <a:schemeClr val="tx2"/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953</TotalTime>
  <Words>2576</Words>
  <Application>Microsoft Office PowerPoint</Application>
  <PresentationFormat>Экран (4:3)</PresentationFormat>
  <Paragraphs>282</Paragraphs>
  <Slides>17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8" baseType="lpstr">
      <vt:lpstr>Arial</vt:lpstr>
      <vt:lpstr>Book Antiqua</vt:lpstr>
      <vt:lpstr>Bookman Old Style</vt:lpstr>
      <vt:lpstr>Calibri</vt:lpstr>
      <vt:lpstr>Century Schoolbook</vt:lpstr>
      <vt:lpstr>Comic Sans MS</vt:lpstr>
      <vt:lpstr>Franklin Gothic Demi</vt:lpstr>
      <vt:lpstr>Monotype Corsiva</vt:lpstr>
      <vt:lpstr>Times New Roman</vt:lpstr>
      <vt:lpstr>Wingdings</vt:lpstr>
      <vt:lpstr>Тема Office</vt:lpstr>
      <vt:lpstr>Презентация PowerPoint</vt:lpstr>
      <vt:lpstr>Особенности  развития ребенка 1,5 – 3 лет</vt:lpstr>
      <vt:lpstr>Кризис –  движущая сила развития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ужас! В доме появился «маленький тиран» - что делать?</dc:title>
  <dc:creator>Psy.5igorsk.RU - Первый психологический портал Пятигорcка</dc:creator>
  <cp:lastModifiedBy>Карина Минасян</cp:lastModifiedBy>
  <cp:revision>113</cp:revision>
  <dcterms:modified xsi:type="dcterms:W3CDTF">2024-02-14T13:55:41Z</dcterms:modified>
</cp:coreProperties>
</file>