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3" r:id="rId15"/>
    <p:sldId id="275" r:id="rId16"/>
    <p:sldId id="27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A0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5" d="100"/>
          <a:sy n="75" d="100"/>
        </p:scale>
        <p:origin x="666" y="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19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64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36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35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6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6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97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55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43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40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570F1-8EDC-4603-BCD1-F90875B3E4E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3A701-750C-43AB-A1AD-C67EA62A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6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Причины </a:t>
            </a:r>
            <a:r>
              <a:rPr lang="ru-RU" b="1" dirty="0" err="1" smtClean="0"/>
              <a:t>девиантного</a:t>
            </a:r>
            <a:r>
              <a:rPr lang="ru-RU" b="1" dirty="0" smtClean="0"/>
              <a:t> поведения у подростков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58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</a:t>
            </a:r>
            <a:r>
              <a:rPr lang="ru-RU" dirty="0" err="1" smtClean="0"/>
              <a:t>девиантого</a:t>
            </a:r>
            <a:r>
              <a:rPr lang="ru-RU" dirty="0" smtClean="0"/>
              <a:t> поведения: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Наследственность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Депривации, особенно материнская.</a:t>
            </a:r>
          </a:p>
          <a:p>
            <a:pPr lvl="0"/>
            <a:r>
              <a:rPr lang="ru-RU" dirty="0"/>
              <a:t>Соматические и психические заболевания.</a:t>
            </a:r>
          </a:p>
          <a:p>
            <a:pPr lvl="0"/>
            <a:r>
              <a:rPr lang="ru-RU" dirty="0" err="1"/>
              <a:t>Психотравмы</a:t>
            </a:r>
            <a:r>
              <a:rPr lang="ru-RU" dirty="0"/>
              <a:t>, фрустрации.</a:t>
            </a:r>
          </a:p>
          <a:p>
            <a:pPr lvl="0"/>
            <a:r>
              <a:rPr lang="ru-RU" dirty="0"/>
              <a:t>Внешние факторы (обстановка в мире, катастрофы и </a:t>
            </a:r>
            <a:r>
              <a:rPr lang="ru-RU" dirty="0" err="1"/>
              <a:t>т.д</a:t>
            </a:r>
            <a:r>
              <a:rPr lang="ru-RU" dirty="0"/>
              <a:t>)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Трансляция деструктивных ценностей общества.</a:t>
            </a:r>
          </a:p>
          <a:p>
            <a:pPr lvl="0"/>
            <a:r>
              <a:rPr lang="ru-RU" dirty="0" smtClean="0"/>
              <a:t>Кризис подросткового возраста.</a:t>
            </a:r>
          </a:p>
          <a:p>
            <a:r>
              <a:rPr lang="ru-RU" dirty="0" smtClean="0"/>
              <a:t>Ярлыки (теория Г. Беккера и Э. </a:t>
            </a:r>
            <a:r>
              <a:rPr lang="ru-RU" dirty="0" err="1" smtClean="0"/>
              <a:t>Лемерта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Неконструктивные методы воспитания:</a:t>
            </a:r>
          </a:p>
        </p:txBody>
      </p:sp>
    </p:spTree>
    <p:extLst>
      <p:ext uri="{BB962C8B-B14F-4D97-AF65-F5344CB8AC3E}">
        <p14:creationId xmlns:p14="http://schemas.microsoft.com/office/powerpoint/2010/main" val="400809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500" y="1619985"/>
            <a:ext cx="5562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200" b="1" dirty="0" smtClean="0"/>
              <a:t>Авторитарный</a:t>
            </a:r>
            <a:r>
              <a:rPr lang="ru-RU" sz="3200" dirty="0" smtClean="0"/>
              <a:t> - диктаторский доминирующий</a:t>
            </a:r>
            <a:br>
              <a:rPr lang="ru-RU" sz="3200" dirty="0" smtClean="0"/>
            </a:br>
            <a:endParaRPr lang="ru-RU" sz="3200" dirty="0"/>
          </a:p>
          <a:p>
            <a:pPr lvl="0"/>
            <a:r>
              <a:rPr lang="ru-RU" sz="3200" b="1" dirty="0" smtClean="0"/>
              <a:t>Либеральный</a:t>
            </a:r>
            <a:r>
              <a:rPr lang="ru-RU" sz="3200" dirty="0" smtClean="0"/>
              <a:t> – попустительский</a:t>
            </a:r>
            <a:br>
              <a:rPr lang="ru-RU" sz="3200" dirty="0" smtClean="0"/>
            </a:br>
            <a:endParaRPr lang="ru-RU" sz="3200" dirty="0"/>
          </a:p>
          <a:p>
            <a:pPr lvl="0"/>
            <a:r>
              <a:rPr lang="ru-RU" sz="3200" b="1" dirty="0" smtClean="0"/>
              <a:t>Опекающий</a:t>
            </a:r>
            <a:r>
              <a:rPr lang="ru-RU" sz="3200" dirty="0" smtClean="0"/>
              <a:t> - </a:t>
            </a:r>
            <a:r>
              <a:rPr lang="ru-RU" sz="3200" dirty="0" err="1" smtClean="0"/>
              <a:t>гиперопека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416461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+mj-lt"/>
              </a:rPr>
              <a:t>Стили воспитания</a:t>
            </a:r>
            <a:endParaRPr lang="ru-RU" sz="4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10300" y="1619985"/>
            <a:ext cx="57277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Авторитетный</a:t>
            </a:r>
            <a:r>
              <a:rPr lang="ru-RU" sz="3200" dirty="0" smtClean="0"/>
              <a:t> – сотрудничество</a:t>
            </a:r>
            <a:br>
              <a:rPr lang="ru-RU" sz="3200" dirty="0" smtClean="0"/>
            </a:br>
            <a:endParaRPr lang="ru-RU" sz="3200" dirty="0" smtClean="0"/>
          </a:p>
          <a:p>
            <a:r>
              <a:rPr lang="ru-RU" sz="3200" b="1" dirty="0" smtClean="0"/>
              <a:t>Отчужденный</a:t>
            </a:r>
            <a:r>
              <a:rPr lang="ru-RU" sz="3200" dirty="0" smtClean="0"/>
              <a:t> – безразличие</a:t>
            </a:r>
            <a:br>
              <a:rPr lang="ru-RU" sz="3200" dirty="0" smtClean="0"/>
            </a:br>
            <a:endParaRPr lang="ru-RU" sz="3200" dirty="0" smtClean="0"/>
          </a:p>
          <a:p>
            <a:r>
              <a:rPr lang="ru-RU" sz="3200" b="1" dirty="0" smtClean="0"/>
              <a:t>Хаотичный</a:t>
            </a:r>
            <a:r>
              <a:rPr lang="ru-RU" sz="3200" dirty="0" smtClean="0"/>
              <a:t> - по настроению или разный</a:t>
            </a:r>
          </a:p>
        </p:txBody>
      </p:sp>
    </p:spTree>
    <p:extLst>
      <p:ext uri="{BB962C8B-B14F-4D97-AF65-F5344CB8AC3E}">
        <p14:creationId xmlns:p14="http://schemas.microsoft.com/office/powerpoint/2010/main" val="1261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выглядит подростковый кризис?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u="sng" dirty="0" smtClean="0"/>
              <a:t>Физиологические причины:</a:t>
            </a:r>
          </a:p>
          <a:p>
            <a:r>
              <a:rPr lang="ru-RU" dirty="0" smtClean="0"/>
              <a:t>Быстрый рост конечностей и несоответствие роста внутренних органов, работы сердца и кровеносной системы. Ведёт к плохому самочувствию, повышенной утомляемости.</a:t>
            </a:r>
          </a:p>
          <a:p>
            <a:r>
              <a:rPr lang="ru-RU" dirty="0" smtClean="0"/>
              <a:t>Гормональные всплески, ведущие к резкой смене настроения. то сильная грусть, то неконтролируемый смех, влечение к противоположному полу.</a:t>
            </a:r>
          </a:p>
          <a:p>
            <a:pPr marL="0" indent="0">
              <a:buNone/>
            </a:pPr>
            <a:r>
              <a:rPr lang="ru-RU" b="1" u="sng" dirty="0" smtClean="0"/>
              <a:t>Психологические причины:</a:t>
            </a:r>
            <a:r>
              <a:rPr lang="ru-RU" dirty="0" smtClean="0"/>
              <a:t> воспитание и установки взрослых ставятся под сомнение, бессознательное становится ведущим.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u-RU" b="1" u="sng" dirty="0"/>
              <a:t>Социальные причины:</a:t>
            </a:r>
          </a:p>
          <a:p>
            <a:pPr lvl="0"/>
            <a:r>
              <a:rPr lang="ru-RU" dirty="0"/>
              <a:t>Развитие независимости и </a:t>
            </a:r>
            <a:r>
              <a:rPr lang="ru-RU" dirty="0" smtClean="0"/>
              <a:t>самостоятельности (еще </a:t>
            </a:r>
            <a:r>
              <a:rPr lang="ru-RU" dirty="0"/>
              <a:t>не взрослый, но не ребенок</a:t>
            </a:r>
            <a:r>
              <a:rPr lang="ru-RU" dirty="0" smtClean="0"/>
              <a:t>).</a:t>
            </a:r>
            <a:endParaRPr lang="ru-RU" dirty="0"/>
          </a:p>
          <a:p>
            <a:pPr lvl="0"/>
            <a:r>
              <a:rPr lang="ru-RU" dirty="0"/>
              <a:t>Самоутверждение среди </a:t>
            </a:r>
            <a:r>
              <a:rPr lang="ru-RU" dirty="0" smtClean="0"/>
              <a:t>сверстников (синдром </a:t>
            </a:r>
            <a:r>
              <a:rPr lang="ru-RU" dirty="0"/>
              <a:t>толпы</a:t>
            </a:r>
            <a:r>
              <a:rPr lang="ru-RU" dirty="0" smtClean="0"/>
              <a:t>).</a:t>
            </a:r>
            <a:endParaRPr lang="ru-RU" dirty="0"/>
          </a:p>
          <a:p>
            <a:pPr lvl="0"/>
            <a:r>
              <a:rPr lang="ru-RU" dirty="0"/>
              <a:t>Стремление к смене впечатлений и поиск острых ощущений.</a:t>
            </a:r>
          </a:p>
          <a:p>
            <a:pPr lvl="0"/>
            <a:r>
              <a:rPr lang="ru-RU" dirty="0"/>
              <a:t>Самореализация в общении.</a:t>
            </a:r>
          </a:p>
          <a:p>
            <a:r>
              <a:rPr lang="ru-RU" dirty="0"/>
              <a:t>Желание и достижение материального </a:t>
            </a:r>
            <a:r>
              <a:rPr lang="ru-RU" dirty="0" smtClean="0"/>
              <a:t>блага.</a:t>
            </a:r>
          </a:p>
          <a:p>
            <a:r>
              <a:rPr lang="ru-RU" dirty="0" smtClean="0"/>
              <a:t>Обострённое чувство справедливости.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09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50441"/>
            <a:ext cx="1168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u="sng" dirty="0" smtClean="0"/>
              <a:t>реакция </a:t>
            </a:r>
            <a:r>
              <a:rPr lang="ru-RU" sz="2400" b="1" u="sng" dirty="0"/>
              <a:t>оппозиции </a:t>
            </a:r>
            <a:r>
              <a:rPr lang="ru-RU" sz="2400" dirty="0" smtClean="0"/>
              <a:t>- ответ </a:t>
            </a:r>
            <a:r>
              <a:rPr lang="ru-RU" sz="2400" dirty="0"/>
              <a:t>на </a:t>
            </a:r>
            <a:r>
              <a:rPr lang="ru-RU" sz="2400" dirty="0" err="1"/>
              <a:t>гиперопеку</a:t>
            </a:r>
            <a:r>
              <a:rPr lang="ru-RU" sz="2400" dirty="0"/>
              <a:t> или </a:t>
            </a:r>
            <a:r>
              <a:rPr lang="ru-RU" sz="2400" dirty="0" err="1"/>
              <a:t>гипоопеку</a:t>
            </a:r>
            <a:r>
              <a:rPr lang="ru-RU" sz="2400" dirty="0"/>
              <a:t>;</a:t>
            </a:r>
          </a:p>
          <a:p>
            <a:pPr lvl="0"/>
            <a:r>
              <a:rPr lang="ru-RU" sz="2400" b="1" u="sng" dirty="0"/>
              <a:t>реакция </a:t>
            </a:r>
            <a:r>
              <a:rPr lang="ru-RU" sz="2400" b="1" u="sng" dirty="0" smtClean="0"/>
              <a:t>имитации </a:t>
            </a:r>
            <a:r>
              <a:rPr lang="ru-RU" sz="2400" dirty="0" smtClean="0"/>
              <a:t>- </a:t>
            </a:r>
            <a:r>
              <a:rPr lang="ru-RU" sz="2400" dirty="0"/>
              <a:t>подражание определённому лицу, образцу, который может быть и антисоциальным героем;</a:t>
            </a:r>
          </a:p>
          <a:p>
            <a:pPr lvl="0"/>
            <a:r>
              <a:rPr lang="ru-RU" sz="2400" b="1" u="sng" dirty="0"/>
              <a:t>реакция отрицательной имитации</a:t>
            </a:r>
            <a:r>
              <a:rPr lang="ru-RU" sz="2400" dirty="0"/>
              <a:t> </a:t>
            </a:r>
            <a:r>
              <a:rPr lang="ru-RU" sz="2400" dirty="0" smtClean="0"/>
              <a:t>- в </a:t>
            </a:r>
            <a:r>
              <a:rPr lang="ru-RU" sz="2400" dirty="0"/>
              <a:t>основе </a:t>
            </a:r>
            <a:r>
              <a:rPr lang="ru-RU" sz="2400" dirty="0" smtClean="0"/>
              <a:t>лежит </a:t>
            </a:r>
            <a:r>
              <a:rPr lang="ru-RU" sz="2400" dirty="0"/>
              <a:t>негативизм, желание делать наоборот;</a:t>
            </a:r>
          </a:p>
          <a:p>
            <a:pPr lvl="0"/>
            <a:r>
              <a:rPr lang="ru-RU" sz="2400" b="1" u="sng" dirty="0"/>
              <a:t>реакция компенсации</a:t>
            </a:r>
            <a:r>
              <a:rPr lang="ru-RU" sz="2400" dirty="0"/>
              <a:t> </a:t>
            </a:r>
            <a:r>
              <a:rPr lang="ru-RU" sz="2400" dirty="0" smtClean="0"/>
              <a:t>- </a:t>
            </a:r>
            <a:r>
              <a:rPr lang="ru-RU" sz="2400" dirty="0"/>
              <a:t>например, неуспехи в учёбе могут компенсироваться "смелым" поведением в кругу сверстников;</a:t>
            </a:r>
          </a:p>
          <a:p>
            <a:pPr lvl="0"/>
            <a:r>
              <a:rPr lang="ru-RU" sz="2400" b="1" u="sng" dirty="0"/>
              <a:t>реакция </a:t>
            </a:r>
            <a:r>
              <a:rPr lang="ru-RU" sz="2400" b="1" u="sng" dirty="0" err="1"/>
              <a:t>гиперкомпенсации</a:t>
            </a:r>
            <a:r>
              <a:rPr lang="ru-RU" sz="2400" dirty="0"/>
              <a:t> </a:t>
            </a:r>
            <a:r>
              <a:rPr lang="ru-RU" sz="2400" dirty="0" smtClean="0"/>
              <a:t>- </a:t>
            </a:r>
            <a:r>
              <a:rPr lang="ru-RU" sz="2400" dirty="0"/>
              <a:t>настойчивое стремление к успеху в наиболее трудной для себя области </a:t>
            </a:r>
            <a:r>
              <a:rPr lang="ru-RU" sz="2400" dirty="0" smtClean="0"/>
              <a:t>деятельности, увлечении </a:t>
            </a:r>
            <a:r>
              <a:rPr lang="ru-RU" sz="2400" dirty="0"/>
              <a:t>рискованными формами поведения (</a:t>
            </a:r>
            <a:r>
              <a:rPr lang="ru-RU" sz="2400" dirty="0" err="1"/>
              <a:t>паркурщики</a:t>
            </a:r>
            <a:r>
              <a:rPr lang="ru-RU" sz="2400" dirty="0"/>
              <a:t>, </a:t>
            </a:r>
            <a:r>
              <a:rPr lang="ru-RU" sz="2400" dirty="0" err="1"/>
              <a:t>зацеперы</a:t>
            </a:r>
            <a:r>
              <a:rPr lang="ru-RU" sz="2400" dirty="0"/>
              <a:t>);</a:t>
            </a:r>
          </a:p>
          <a:p>
            <a:pPr lvl="0"/>
            <a:r>
              <a:rPr lang="ru-RU" sz="2400" b="1" u="sng" dirty="0"/>
              <a:t>реакция эмансипации</a:t>
            </a:r>
            <a:r>
              <a:rPr lang="ru-RU" sz="2400" dirty="0"/>
              <a:t> </a:t>
            </a:r>
            <a:r>
              <a:rPr lang="ru-RU" sz="2400" dirty="0" smtClean="0"/>
              <a:t>- стремление </a:t>
            </a:r>
            <a:r>
              <a:rPr lang="ru-RU" sz="2400" dirty="0"/>
              <a:t>высвободиться от навязчивой опеки старших, самоутвердиться;</a:t>
            </a:r>
          </a:p>
          <a:p>
            <a:pPr lvl="0"/>
            <a:r>
              <a:rPr lang="ru-RU" sz="2400" b="1" u="sng" dirty="0"/>
              <a:t>реакция группирования</a:t>
            </a:r>
            <a:r>
              <a:rPr lang="ru-RU" sz="2400" dirty="0"/>
              <a:t> </a:t>
            </a:r>
            <a:r>
              <a:rPr lang="ru-RU" sz="2400" dirty="0" smtClean="0"/>
              <a:t>- потребность </a:t>
            </a:r>
            <a:r>
              <a:rPr lang="ru-RU" sz="2400" dirty="0"/>
              <a:t>в принадлежности, принятии определенной группой сверстников;</a:t>
            </a:r>
          </a:p>
          <a:p>
            <a:r>
              <a:rPr lang="ru-RU" sz="2400" b="1" u="sng" dirty="0"/>
              <a:t>реакция увлечения</a:t>
            </a:r>
            <a:r>
              <a:rPr lang="ru-RU" sz="2400" dirty="0"/>
              <a:t> </a:t>
            </a:r>
            <a:r>
              <a:rPr lang="ru-RU" sz="2400" dirty="0" smtClean="0"/>
              <a:t>- хобби</a:t>
            </a:r>
            <a:r>
              <a:rPr lang="ru-RU" sz="2400" dirty="0"/>
              <a:t>: поп-музыка, стиль в одежде и др.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54000"/>
            <a:ext cx="73729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+mj-lt"/>
              </a:rPr>
              <a:t>Психологические механизмы:</a:t>
            </a:r>
            <a:endParaRPr lang="ru-RU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306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Клинические формы: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525588"/>
            <a:ext cx="115697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• </a:t>
            </a:r>
            <a:r>
              <a:rPr lang="ru-RU" sz="2200" dirty="0" smtClean="0"/>
              <a:t>агрессия</a:t>
            </a:r>
            <a:r>
              <a:rPr lang="ru-RU" sz="2200" dirty="0"/>
              <a:t>;</a:t>
            </a:r>
          </a:p>
          <a:p>
            <a:r>
              <a:rPr lang="ru-RU" sz="2200" dirty="0"/>
              <a:t>• </a:t>
            </a:r>
            <a:r>
              <a:rPr lang="ru-RU" sz="2200" dirty="0" err="1"/>
              <a:t>аутоагрессия</a:t>
            </a:r>
            <a:r>
              <a:rPr lang="ru-RU" sz="2200" dirty="0"/>
              <a:t> (суицидальное поведение);</a:t>
            </a:r>
          </a:p>
          <a:p>
            <a:r>
              <a:rPr lang="ru-RU" sz="2200" dirty="0"/>
              <a:t>• злоупотребление веществами, вызывающими состояния </a:t>
            </a:r>
            <a:r>
              <a:rPr lang="ru-RU" sz="2200" dirty="0" smtClean="0"/>
              <a:t>измененной психической </a:t>
            </a:r>
            <a:r>
              <a:rPr lang="ru-RU" sz="2200" dirty="0"/>
              <a:t>деятельности (алкоголизация, наркотизация, </a:t>
            </a:r>
            <a:r>
              <a:rPr lang="ru-RU" sz="2200" dirty="0" err="1" smtClean="0"/>
              <a:t>табакокурение</a:t>
            </a:r>
            <a:r>
              <a:rPr lang="ru-RU" sz="2200" dirty="0" smtClean="0"/>
              <a:t> </a:t>
            </a:r>
            <a:r>
              <a:rPr lang="ru-RU" sz="2200" dirty="0"/>
              <a:t>и др.);</a:t>
            </a:r>
          </a:p>
          <a:p>
            <a:r>
              <a:rPr lang="ru-RU" sz="2200" dirty="0"/>
              <a:t>• нарушения пищевого поведения (переедание, голодание);</a:t>
            </a:r>
          </a:p>
          <a:p>
            <a:r>
              <a:rPr lang="ru-RU" sz="2200" dirty="0"/>
              <a:t>• аномалии сексуального поведения (девиации, перверсии, </a:t>
            </a:r>
            <a:r>
              <a:rPr lang="ru-RU" sz="2200" dirty="0" smtClean="0"/>
              <a:t>отклонения </a:t>
            </a:r>
            <a:r>
              <a:rPr lang="ru-RU" sz="2200" dirty="0" err="1" smtClean="0"/>
              <a:t>психосексуального</a:t>
            </a:r>
            <a:r>
              <a:rPr lang="ru-RU" sz="2200" dirty="0" smtClean="0"/>
              <a:t> </a:t>
            </a:r>
            <a:r>
              <a:rPr lang="ru-RU" sz="2200" dirty="0"/>
              <a:t>развития);</a:t>
            </a:r>
          </a:p>
          <a:p>
            <a:r>
              <a:rPr lang="ru-RU" sz="2200" dirty="0"/>
              <a:t>• сверхценные психологические увлечения (</a:t>
            </a:r>
            <a:r>
              <a:rPr lang="ru-RU" sz="2200" dirty="0" err="1"/>
              <a:t>трудоголизм</a:t>
            </a:r>
            <a:r>
              <a:rPr lang="ru-RU" sz="2200" dirty="0"/>
              <a:t>, </a:t>
            </a:r>
            <a:r>
              <a:rPr lang="ru-RU" sz="2200" dirty="0" err="1"/>
              <a:t>гемблинг</a:t>
            </a:r>
            <a:r>
              <a:rPr lang="ru-RU" sz="2200" dirty="0"/>
              <a:t>, </a:t>
            </a:r>
            <a:r>
              <a:rPr lang="ru-RU" sz="2200" dirty="0" smtClean="0"/>
              <a:t>коллекционирование</a:t>
            </a:r>
            <a:r>
              <a:rPr lang="ru-RU" sz="2200" dirty="0"/>
              <a:t>, </a:t>
            </a:r>
            <a:r>
              <a:rPr lang="ru-RU" sz="2200" dirty="0" smtClean="0"/>
              <a:t>«паранойя здоровья», </a:t>
            </a:r>
            <a:r>
              <a:rPr lang="ru-RU" sz="2200" dirty="0"/>
              <a:t>фанатизм — </a:t>
            </a:r>
            <a:r>
              <a:rPr lang="ru-RU" sz="2200" dirty="0" smtClean="0"/>
              <a:t>религиозный, спортивный</a:t>
            </a:r>
            <a:r>
              <a:rPr lang="ru-RU" sz="2200" dirty="0"/>
              <a:t>, музыкальный и пр.);</a:t>
            </a:r>
          </a:p>
          <a:p>
            <a:r>
              <a:rPr lang="ru-RU" sz="2200" dirty="0"/>
              <a:t>• сверхценные психопатологические увлечения </a:t>
            </a:r>
            <a:r>
              <a:rPr lang="ru-RU" sz="2200" dirty="0" smtClean="0"/>
              <a:t>(«философическая интоксикация», </a:t>
            </a:r>
            <a:r>
              <a:rPr lang="ru-RU" sz="2200" dirty="0"/>
              <a:t>сутяжничество и </a:t>
            </a:r>
            <a:r>
              <a:rPr lang="ru-RU" sz="2200" dirty="0" err="1"/>
              <a:t>кверулянство</a:t>
            </a:r>
            <a:r>
              <a:rPr lang="ru-RU" sz="2200" dirty="0"/>
              <a:t>, разновидности маний — </a:t>
            </a:r>
            <a:r>
              <a:rPr lang="ru-RU" sz="2200" dirty="0" smtClean="0"/>
              <a:t>клептомания</a:t>
            </a:r>
            <a:r>
              <a:rPr lang="ru-RU" sz="2200" dirty="0"/>
              <a:t>, </a:t>
            </a:r>
            <a:r>
              <a:rPr lang="ru-RU" sz="2200" dirty="0" err="1"/>
              <a:t>дромомания</a:t>
            </a:r>
            <a:r>
              <a:rPr lang="ru-RU" sz="2200" dirty="0"/>
              <a:t> и др.);</a:t>
            </a:r>
          </a:p>
          <a:p>
            <a:r>
              <a:rPr lang="ru-RU" sz="2200" dirty="0"/>
              <a:t>• характерологические и </a:t>
            </a:r>
            <a:r>
              <a:rPr lang="ru-RU" sz="2200" dirty="0" err="1"/>
              <a:t>патохарактерологические</a:t>
            </a:r>
            <a:r>
              <a:rPr lang="ru-RU" sz="2200" dirty="0"/>
              <a:t> реакции (</a:t>
            </a:r>
            <a:r>
              <a:rPr lang="ru-RU" sz="2200" dirty="0" smtClean="0"/>
              <a:t>эмансипации</a:t>
            </a:r>
            <a:r>
              <a:rPr lang="ru-RU" sz="2200" dirty="0"/>
              <a:t>, группирования, оппозиции и др.);</a:t>
            </a:r>
          </a:p>
          <a:p>
            <a:r>
              <a:rPr lang="ru-RU" sz="2200" dirty="0"/>
              <a:t>• коммуникативные девиации (</a:t>
            </a:r>
            <a:r>
              <a:rPr lang="ru-RU" sz="2200" dirty="0" err="1"/>
              <a:t>аутизация</a:t>
            </a:r>
            <a:r>
              <a:rPr lang="ru-RU" sz="2200" dirty="0"/>
              <a:t>, </a:t>
            </a:r>
            <a:r>
              <a:rPr lang="ru-RU" sz="2200" dirty="0" err="1"/>
              <a:t>гиперобщительность</a:t>
            </a:r>
            <a:r>
              <a:rPr lang="ru-RU" sz="2200" dirty="0"/>
              <a:t>, </a:t>
            </a:r>
            <a:r>
              <a:rPr lang="ru-RU" sz="2200" dirty="0" smtClean="0"/>
              <a:t>конформизм</a:t>
            </a:r>
            <a:r>
              <a:rPr lang="ru-RU" sz="2200" dirty="0"/>
              <a:t>, псевдология, ревность, </a:t>
            </a:r>
            <a:r>
              <a:rPr lang="ru-RU" sz="2200" dirty="0" err="1"/>
              <a:t>фобическое</a:t>
            </a:r>
            <a:r>
              <a:rPr lang="ru-RU" sz="2200" dirty="0"/>
              <a:t> и нарциссическое </a:t>
            </a:r>
            <a:r>
              <a:rPr lang="ru-RU" sz="2200" dirty="0" smtClean="0"/>
              <a:t>поведение, нигилизм и </a:t>
            </a:r>
            <a:r>
              <a:rPr lang="ru-RU" sz="2200" dirty="0"/>
              <a:t>др</a:t>
            </a:r>
            <a:r>
              <a:rPr lang="ru-RU" sz="2200" dirty="0" smtClean="0"/>
              <a:t>.);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83776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ru-RU" dirty="0"/>
              <a:t>Позитивная </a:t>
            </a:r>
            <a:r>
              <a:rPr lang="ru-RU" dirty="0" smtClean="0"/>
              <a:t>девиация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самопожертвование;</a:t>
            </a:r>
          </a:p>
          <a:p>
            <a:r>
              <a:rPr lang="ru-RU" dirty="0" smtClean="0"/>
              <a:t>героизм;</a:t>
            </a:r>
          </a:p>
          <a:p>
            <a:r>
              <a:rPr lang="ru-RU" dirty="0" smtClean="0"/>
              <a:t>аскетизм;</a:t>
            </a:r>
          </a:p>
          <a:p>
            <a:r>
              <a:rPr lang="ru-RU" dirty="0" smtClean="0"/>
              <a:t>чрезмерную щедрость;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чрезмерную добродетельность;</a:t>
            </a:r>
          </a:p>
          <a:p>
            <a:r>
              <a:rPr lang="ru-RU" dirty="0" smtClean="0"/>
              <a:t>обострённое чувство жалости;</a:t>
            </a:r>
          </a:p>
          <a:p>
            <a:r>
              <a:rPr lang="ru-RU" dirty="0" smtClean="0"/>
              <a:t>способности, талант, гениальность и др.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448300" y="5216436"/>
            <a:ext cx="6743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Позитивная девиация — это поведение, приносящее обществу благо, но тем не менее всё равно отклоняющееся от общепринятых норм.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45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90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1795" y="858253"/>
            <a:ext cx="3215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ИНДИВИД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7275090" y="858253"/>
            <a:ext cx="40382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РЕАЛЬНОСТЬ</a:t>
            </a:r>
            <a:endParaRPr lang="ru-RU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4315695" y="5449782"/>
            <a:ext cx="33264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/>
              <a:t>СТРЕСС</a:t>
            </a:r>
            <a:endParaRPr lang="ru-RU" sz="80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3963641" y="817634"/>
            <a:ext cx="2613621" cy="1004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697578" y="694274"/>
            <a:ext cx="152401" cy="1251285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651396">
            <a:off x="6741065" y="1580559"/>
            <a:ext cx="673768" cy="41911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0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09" y="2733261"/>
            <a:ext cx="3836504" cy="38365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8059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Гармоничная личность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Адаптация</a:t>
            </a:r>
          </a:p>
          <a:p>
            <a:pPr marL="0" indent="0" algn="ctr">
              <a:buNone/>
            </a:pPr>
            <a:r>
              <a:rPr lang="ru-RU" dirty="0" smtClean="0"/>
              <a:t>(Принятие мира и других)</a:t>
            </a:r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err="1" smtClean="0"/>
              <a:t>Самоактуализация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(Принятие себя)</a:t>
            </a:r>
          </a:p>
          <a:p>
            <a:pPr marL="0" indent="0" algn="ctr">
              <a:buNone/>
            </a:pPr>
            <a:r>
              <a:rPr lang="ru-RU" dirty="0" smtClean="0"/>
              <a:t>реализация своих способностей и талантов.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 rot="19150857">
            <a:off x="8712200" y="1117600"/>
            <a:ext cx="419100" cy="8461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2494098">
            <a:off x="3035299" y="1117600"/>
            <a:ext cx="419100" cy="8461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73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651" y="0"/>
            <a:ext cx="8016949" cy="3211032"/>
          </a:xfrm>
        </p:spPr>
        <p:txBody>
          <a:bodyPr>
            <a:normAutofit/>
          </a:bodyPr>
          <a:lstStyle/>
          <a:p>
            <a:r>
              <a:rPr lang="ru-RU" dirty="0"/>
              <a:t>Не </a:t>
            </a:r>
            <a:r>
              <a:rPr lang="ru-RU" dirty="0" smtClean="0"/>
              <a:t>адаптируясь к реальности по разным причинам, </a:t>
            </a:r>
            <a:r>
              <a:rPr lang="ru-RU" dirty="0"/>
              <a:t>у индивида формируется </a:t>
            </a:r>
            <a:r>
              <a:rPr lang="ru-RU" dirty="0" err="1" smtClean="0"/>
              <a:t>девиантное</a:t>
            </a:r>
            <a:r>
              <a:rPr lang="ru-RU" dirty="0" smtClean="0"/>
              <a:t> поведение.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2651" y="3561908"/>
            <a:ext cx="57734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Девиа́нтное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поведе́ние</a:t>
            </a:r>
            <a:r>
              <a:rPr lang="ru-RU" sz="2800" dirty="0" smtClean="0"/>
              <a:t> (отклонение) — устойчивое поведение личности, отклоняющееся от общепринятых, наиболее распространённых и устоявшихся общественных норм.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6849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511300"/>
            <a:ext cx="6096000" cy="609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68300" y="1173698"/>
            <a:ext cx="82931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/>
              <a:t>Делинквентное</a:t>
            </a:r>
            <a:r>
              <a:rPr lang="ru-RU" sz="4000" b="1" dirty="0" smtClean="0"/>
              <a:t> и криминальное</a:t>
            </a:r>
            <a:r>
              <a:rPr lang="ru-RU" sz="4000" dirty="0" smtClean="0"/>
              <a:t> (противоборство с реальностью, неудовлетворенность жизнью)</a:t>
            </a:r>
          </a:p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u="sng" dirty="0" smtClean="0"/>
              <a:t>Цель: подстроить реальность </a:t>
            </a:r>
            <a:br>
              <a:rPr lang="ru-RU" sz="4000" u="sng" dirty="0" smtClean="0"/>
            </a:br>
            <a:r>
              <a:rPr lang="ru-RU" sz="4000" u="sng" dirty="0" smtClean="0"/>
              <a:t>под себя или извлечь выгоду.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68300" y="156101"/>
            <a:ext cx="11518900" cy="127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Виды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32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900" y="-292100"/>
            <a:ext cx="7150100" cy="7150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79" b="19915"/>
          <a:stretch/>
        </p:blipFill>
        <p:spPr>
          <a:xfrm>
            <a:off x="1282700" y="2819797"/>
            <a:ext cx="3286322" cy="379690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1000" y="360898"/>
            <a:ext cx="82931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/>
              <a:t>Аддиктивное</a:t>
            </a:r>
            <a:r>
              <a:rPr lang="ru-RU" sz="4000" dirty="0" smtClean="0"/>
              <a:t> (зависимость) – бегство от реальности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u="sng" dirty="0" smtClean="0"/>
              <a:t>Цель: искусственно изменить психическое состояние. </a:t>
            </a:r>
            <a:endParaRPr lang="ru-RU" sz="4000" u="sng" dirty="0" smtClean="0"/>
          </a:p>
        </p:txBody>
      </p:sp>
    </p:spTree>
    <p:extLst>
      <p:ext uri="{BB962C8B-B14F-4D97-AF65-F5344CB8AC3E}">
        <p14:creationId xmlns:p14="http://schemas.microsoft.com/office/powerpoint/2010/main" val="363946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5200" y="482600"/>
            <a:ext cx="10337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/>
              <a:t>Патохарактерологическое</a:t>
            </a:r>
            <a:r>
              <a:rPr lang="ru-RU" sz="4000" b="1" dirty="0" smtClean="0"/>
              <a:t> поведение</a:t>
            </a:r>
          </a:p>
          <a:p>
            <a:r>
              <a:rPr lang="ru-RU" sz="4000" dirty="0" smtClean="0"/>
              <a:t>(акцентуации характера, психопатии)</a:t>
            </a:r>
          </a:p>
          <a:p>
            <a:r>
              <a:rPr lang="ru-RU" sz="4000" dirty="0" smtClean="0"/>
              <a:t>сформированное в процессе воспитания,</a:t>
            </a:r>
          </a:p>
          <a:p>
            <a:r>
              <a:rPr lang="ru-RU" sz="4000" dirty="0" smtClean="0"/>
              <a:t>влияния </a:t>
            </a:r>
            <a:r>
              <a:rPr lang="ru-RU" sz="4000" dirty="0" err="1" smtClean="0"/>
              <a:t>психотравм</a:t>
            </a:r>
            <a:r>
              <a:rPr lang="ru-RU" sz="4000" dirty="0" smtClean="0"/>
              <a:t> и соматических</a:t>
            </a:r>
          </a:p>
          <a:p>
            <a:r>
              <a:rPr lang="ru-RU" sz="4000" dirty="0" smtClean="0"/>
              <a:t>заболеваний, наследственность</a:t>
            </a:r>
          </a:p>
          <a:p>
            <a:r>
              <a:rPr lang="ru-RU" sz="4000" dirty="0" smtClean="0"/>
              <a:t>(противостояние).</a:t>
            </a:r>
          </a:p>
          <a:p>
            <a:endParaRPr lang="ru-RU" sz="4000" u="sng" dirty="0" smtClean="0"/>
          </a:p>
          <a:p>
            <a:r>
              <a:rPr lang="ru-RU" sz="4000" u="sng" dirty="0" smtClean="0"/>
              <a:t>Девиз: «Мне ВСЕ должны!»</a:t>
            </a:r>
          </a:p>
        </p:txBody>
      </p:sp>
    </p:spTree>
    <p:extLst>
      <p:ext uri="{BB962C8B-B14F-4D97-AF65-F5344CB8AC3E}">
        <p14:creationId xmlns:p14="http://schemas.microsoft.com/office/powerpoint/2010/main" val="7918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300" y="2006600"/>
            <a:ext cx="4851400" cy="4851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6400" y="444500"/>
            <a:ext cx="10795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Психопатологическое</a:t>
            </a:r>
            <a:r>
              <a:rPr lang="ru-RU" sz="4000" dirty="0" smtClean="0"/>
              <a:t> связано с психическими</a:t>
            </a:r>
          </a:p>
          <a:p>
            <a:r>
              <a:rPr lang="ru-RU" sz="4000" dirty="0" smtClean="0"/>
              <a:t>расстройствами и заболеваниями (болезненное</a:t>
            </a:r>
          </a:p>
          <a:p>
            <a:r>
              <a:rPr lang="ru-RU" sz="4000" dirty="0" smtClean="0"/>
              <a:t>противостояние, как единственный выход)</a:t>
            </a:r>
          </a:p>
          <a:p>
            <a:r>
              <a:rPr lang="ru-RU" sz="4000" dirty="0" smtClean="0"/>
              <a:t>Агрессия и </a:t>
            </a:r>
            <a:r>
              <a:rPr lang="ru-RU" sz="4000" dirty="0" err="1" smtClean="0"/>
              <a:t>аутоагрессия</a:t>
            </a:r>
            <a:endParaRPr lang="ru-RU" sz="4000" dirty="0" smtClean="0"/>
          </a:p>
          <a:p>
            <a:endParaRPr lang="ru-RU" sz="4000" u="sng" dirty="0"/>
          </a:p>
          <a:p>
            <a:r>
              <a:rPr lang="ru-RU" sz="4000" u="sng" dirty="0" smtClean="0"/>
              <a:t>Цель: саморазрушение.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7630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A0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800" y="508000"/>
            <a:ext cx="657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На базе </a:t>
            </a:r>
            <a:r>
              <a:rPr lang="ru-RU" sz="4000" b="1" dirty="0" err="1" smtClean="0"/>
              <a:t>гиперспособностей</a:t>
            </a:r>
            <a:endParaRPr lang="ru-RU" sz="4000" dirty="0"/>
          </a:p>
          <a:p>
            <a:r>
              <a:rPr lang="ru-RU" sz="4000" dirty="0" smtClean="0"/>
              <a:t>(игнорирование реальности)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4" y="0"/>
            <a:ext cx="45755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6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511</Words>
  <Application>Microsoft Office PowerPoint</Application>
  <PresentationFormat>Широкоэкранный</PresentationFormat>
  <Paragraphs>89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Причины девиантного поведения у подростков</vt:lpstr>
      <vt:lpstr>Презентация PowerPoint</vt:lpstr>
      <vt:lpstr>Гармоничная личность</vt:lpstr>
      <vt:lpstr>Не адаптируясь к реальности по разным причинам, у индивида формируется девиантное поведение.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Причины девиантого поведения:</vt:lpstr>
      <vt:lpstr>Презентация PowerPoint</vt:lpstr>
      <vt:lpstr>Как выглядит подростковый кризис?</vt:lpstr>
      <vt:lpstr>Презентация PowerPoint</vt:lpstr>
      <vt:lpstr>Клинические формы:</vt:lpstr>
      <vt:lpstr>Позитивная девиация</vt:lpstr>
      <vt:lpstr>Презентация PowerPoint</vt:lpstr>
    </vt:vector>
  </TitlesOfParts>
  <Company>IT 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девиантного поведения у подростков</dc:title>
  <dc:creator>Администратор</dc:creator>
  <cp:lastModifiedBy>Администратор</cp:lastModifiedBy>
  <cp:revision>66</cp:revision>
  <dcterms:created xsi:type="dcterms:W3CDTF">2023-02-26T11:19:54Z</dcterms:created>
  <dcterms:modified xsi:type="dcterms:W3CDTF">2023-02-26T14:45:57Z</dcterms:modified>
</cp:coreProperties>
</file>