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7" r:id="rId2"/>
    <p:sldId id="258" r:id="rId3"/>
    <p:sldId id="271" r:id="rId4"/>
    <p:sldId id="259" r:id="rId5"/>
    <p:sldId id="260" r:id="rId6"/>
    <p:sldId id="261" r:id="rId7"/>
    <p:sldId id="262" r:id="rId8"/>
    <p:sldId id="263" r:id="rId9"/>
    <p:sldId id="264" r:id="rId10"/>
    <p:sldId id="265" r:id="rId11"/>
    <p:sldId id="266"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4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A7C998-13B6-4E4D-9D3E-E60AD21C0E8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A7C998-13B6-4E4D-9D3E-E60AD21C0E8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668A6C0B-674B-4F04-9F8F-FC805E2B75CC}" type="datetimeFigureOut">
              <a:rPr lang="ru-RU" smtClean="0"/>
              <a:pPr/>
              <a:t>09.08.2021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92A7C998-13B6-4E4D-9D3E-E60AD21C0E8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8A6C0B-674B-4F04-9F8F-FC805E2B75CC}" type="datetimeFigureOut">
              <a:rPr lang="ru-RU" smtClean="0"/>
              <a:pPr/>
              <a:t>09.08.2021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2A7C998-13B6-4E4D-9D3E-E60AD21C0E8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42.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928670"/>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700" dirty="0" smtClean="0">
                <a:solidFill>
                  <a:schemeClr val="tx1"/>
                </a:solidFill>
              </a:rPr>
              <a:t>The United Kingdom of Great Britain and Northern Irelands is situated on the British Isles</a:t>
            </a:r>
            <a:r>
              <a:rPr lang="ru-RU" sz="2700" dirty="0" smtClean="0">
                <a:solidFill>
                  <a:schemeClr val="tx1"/>
                </a:solidFill>
              </a:rPr>
              <a:t>.</a:t>
            </a:r>
            <a:r>
              <a:rPr lang="en-US" sz="2700" dirty="0" smtClean="0">
                <a:solidFill>
                  <a:schemeClr val="tx1"/>
                </a:solidFill>
              </a:rPr>
              <a:t> </a:t>
            </a:r>
            <a:r>
              <a:rPr lang="ru-RU" dirty="0" smtClean="0"/>
              <a:t/>
            </a:r>
            <a:br>
              <a:rPr lang="ru-RU" dirty="0" smtClean="0"/>
            </a:br>
            <a:endParaRPr lang="ru-RU" dirty="0"/>
          </a:p>
        </p:txBody>
      </p:sp>
      <p:sp>
        <p:nvSpPr>
          <p:cNvPr id="3" name="Подзаголовок 2"/>
          <p:cNvSpPr>
            <a:spLocks noGrp="1"/>
          </p:cNvSpPr>
          <p:nvPr>
            <p:ph type="subTitle" idx="1"/>
          </p:nvPr>
        </p:nvSpPr>
        <p:spPr>
          <a:xfrm>
            <a:off x="6215074" y="1785926"/>
            <a:ext cx="2496846" cy="3929090"/>
          </a:xfrm>
        </p:spPr>
        <p:txBody>
          <a:bodyPr>
            <a:normAutofit fontScale="92500" lnSpcReduction="20000"/>
          </a:bodyPr>
          <a:lstStyle/>
          <a:p>
            <a:endParaRPr lang="ru-RU" sz="2000" dirty="0" smtClean="0"/>
          </a:p>
          <a:p>
            <a:r>
              <a:rPr lang="en-US" sz="2400" dirty="0" smtClean="0">
                <a:effectLst>
                  <a:outerShdw blurRad="38100" dist="38100" dir="2700000" algn="tl">
                    <a:srgbClr val="000000">
                      <a:alpha val="43137"/>
                    </a:srgbClr>
                  </a:outerShdw>
                </a:effectLst>
              </a:rPr>
              <a:t>The British Isles consists of two large islands, Great Britain and Ireland, and about five thousand small islands. </a:t>
            </a:r>
            <a:endParaRPr lang="ru-RU" sz="2400" dirty="0" smtClean="0">
              <a:effectLst>
                <a:outerShdw blurRad="38100" dist="38100" dir="2700000" algn="tl">
                  <a:srgbClr val="000000">
                    <a:alpha val="43137"/>
                  </a:srgbClr>
                </a:outerShdw>
              </a:effectLst>
            </a:endParaRPr>
          </a:p>
          <a:p>
            <a:endParaRPr lang="ru-RU" sz="2400" dirty="0" smtClean="0"/>
          </a:p>
          <a:p>
            <a:endParaRPr lang="ru-RU" sz="2400" dirty="0" smtClean="0"/>
          </a:p>
          <a:p>
            <a:r>
              <a:rPr lang="ru-RU" sz="2400" dirty="0" err="1" smtClean="0">
                <a:effectLst>
                  <a:outerShdw blurRad="38100" dist="38100" dir="2700000" algn="tl">
                    <a:srgbClr val="000000">
                      <a:alpha val="43137"/>
                    </a:srgbClr>
                  </a:outerShdw>
                </a:effectLst>
              </a:rPr>
              <a:t>Their</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total</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area</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is</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over</a:t>
            </a:r>
            <a:r>
              <a:rPr lang="ru-RU" sz="2400" dirty="0" smtClean="0">
                <a:effectLst>
                  <a:outerShdw blurRad="38100" dist="38100" dir="2700000" algn="tl">
                    <a:srgbClr val="000000">
                      <a:alpha val="43137"/>
                    </a:srgbClr>
                  </a:outerShdw>
                </a:effectLst>
              </a:rPr>
              <a:t> 244,000 </a:t>
            </a:r>
            <a:r>
              <a:rPr lang="ru-RU" sz="2400" dirty="0" err="1" smtClean="0">
                <a:effectLst>
                  <a:outerShdw blurRad="38100" dist="38100" dir="2700000" algn="tl">
                    <a:srgbClr val="000000">
                      <a:alpha val="43137"/>
                    </a:srgbClr>
                  </a:outerShdw>
                </a:effectLst>
              </a:rPr>
              <a:t>square</a:t>
            </a:r>
            <a:r>
              <a:rPr lang="ru-RU" sz="2400" dirty="0" smtClean="0">
                <a:effectLst>
                  <a:outerShdw blurRad="38100" dist="38100" dir="2700000" algn="tl">
                    <a:srgbClr val="000000">
                      <a:alpha val="43137"/>
                    </a:srgbClr>
                  </a:outerShdw>
                </a:effectLst>
              </a:rPr>
              <a:t> </a:t>
            </a:r>
            <a:r>
              <a:rPr lang="ru-RU" sz="2400" dirty="0" err="1" smtClean="0">
                <a:effectLst>
                  <a:outerShdw blurRad="38100" dist="38100" dir="2700000" algn="tl">
                    <a:srgbClr val="000000">
                      <a:alpha val="43137"/>
                    </a:srgbClr>
                  </a:outerShdw>
                </a:effectLst>
              </a:rPr>
              <a:t>kilometers</a:t>
            </a:r>
            <a:r>
              <a:rPr lang="en-US" sz="2400" dirty="0" smtClean="0">
                <a:effectLst>
                  <a:outerShdw blurRad="38100" dist="38100" dir="2700000" algn="tl">
                    <a:srgbClr val="000000">
                      <a:alpha val="43137"/>
                    </a:srgbClr>
                  </a:outerShdw>
                </a:effectLst>
              </a:rPr>
              <a:t>.</a:t>
            </a:r>
            <a:endParaRPr lang="ru-RU" sz="2400" dirty="0">
              <a:effectLst>
                <a:outerShdw blurRad="38100" dist="38100" dir="2700000" algn="tl">
                  <a:srgbClr val="000000">
                    <a:alpha val="43137"/>
                  </a:srgbClr>
                </a:outerShdw>
              </a:effectLst>
            </a:endParaRPr>
          </a:p>
        </p:txBody>
      </p:sp>
      <p:pic>
        <p:nvPicPr>
          <p:cNvPr id="6" name="Рисунок 5" descr="карта3.jpg"/>
          <p:cNvPicPr>
            <a:picLocks noChangeAspect="1"/>
          </p:cNvPicPr>
          <p:nvPr/>
        </p:nvPicPr>
        <p:blipFill>
          <a:blip r:embed="rId2" cstate="print"/>
          <a:stretch>
            <a:fillRect/>
          </a:stretch>
        </p:blipFill>
        <p:spPr>
          <a:xfrm>
            <a:off x="285720" y="1071546"/>
            <a:ext cx="5786478" cy="56436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60648"/>
            <a:ext cx="8572560" cy="1143008"/>
          </a:xfrm>
        </p:spPr>
        <p:txBody>
          <a:bodyPr>
            <a:noAutofit/>
          </a:bodyPr>
          <a:lstStyle/>
          <a:p>
            <a:pPr algn="ctr"/>
            <a:r>
              <a:rPr lang="en-US" sz="2400" dirty="0" smtClean="0">
                <a:solidFill>
                  <a:schemeClr val="tx1"/>
                </a:solidFill>
              </a:rPr>
              <a:t>The capitals are: London in England , Edinburgh in Scotland , Cardiff in Wales and Belfast in Northern Ireland .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лондон столица.jpg"/>
          <p:cNvPicPr>
            <a:picLocks noChangeAspect="1"/>
          </p:cNvPicPr>
          <p:nvPr/>
        </p:nvPicPr>
        <p:blipFill>
          <a:blip r:embed="rId2" cstate="print"/>
          <a:stretch>
            <a:fillRect/>
          </a:stretch>
        </p:blipFill>
        <p:spPr>
          <a:xfrm>
            <a:off x="539552" y="1052736"/>
            <a:ext cx="3600400" cy="2700300"/>
          </a:xfrm>
          <a:prstGeom prst="rect">
            <a:avLst/>
          </a:prstGeom>
        </p:spPr>
      </p:pic>
      <p:pic>
        <p:nvPicPr>
          <p:cNvPr id="11" name="Рисунок 10" descr="эдинбург.jpg"/>
          <p:cNvPicPr>
            <a:picLocks noChangeAspect="1"/>
          </p:cNvPicPr>
          <p:nvPr/>
        </p:nvPicPr>
        <p:blipFill>
          <a:blip r:embed="rId3" cstate="print"/>
          <a:stretch>
            <a:fillRect/>
          </a:stretch>
        </p:blipFill>
        <p:spPr>
          <a:xfrm>
            <a:off x="4855860" y="980728"/>
            <a:ext cx="3747125" cy="2808312"/>
          </a:xfrm>
          <a:prstGeom prst="rect">
            <a:avLst/>
          </a:prstGeom>
        </p:spPr>
      </p:pic>
      <p:pic>
        <p:nvPicPr>
          <p:cNvPr id="12" name="Рисунок 11" descr="кардифф.jpg"/>
          <p:cNvPicPr>
            <a:picLocks noChangeAspect="1"/>
          </p:cNvPicPr>
          <p:nvPr/>
        </p:nvPicPr>
        <p:blipFill>
          <a:blip r:embed="rId4" cstate="print"/>
          <a:stretch>
            <a:fillRect/>
          </a:stretch>
        </p:blipFill>
        <p:spPr>
          <a:xfrm>
            <a:off x="323528" y="3861048"/>
            <a:ext cx="3960440" cy="2820978"/>
          </a:xfrm>
          <a:prstGeom prst="rect">
            <a:avLst/>
          </a:prstGeom>
        </p:spPr>
      </p:pic>
      <p:pic>
        <p:nvPicPr>
          <p:cNvPr id="15" name="Рисунок 14" descr="белфаст.jpg"/>
          <p:cNvPicPr>
            <a:picLocks noChangeAspect="1"/>
          </p:cNvPicPr>
          <p:nvPr/>
        </p:nvPicPr>
        <p:blipFill>
          <a:blip r:embed="rId5" cstate="print"/>
          <a:stretch>
            <a:fillRect/>
          </a:stretch>
        </p:blipFill>
        <p:spPr>
          <a:xfrm>
            <a:off x="4644008" y="3861048"/>
            <a:ext cx="4125466" cy="2832557"/>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484784"/>
            <a:ext cx="8572560" cy="1143008"/>
          </a:xfrm>
        </p:spPr>
        <p:txBody>
          <a:bodyPr>
            <a:noAutofit/>
          </a:bodyPr>
          <a:lstStyle/>
          <a:p>
            <a:pPr algn="ctr"/>
            <a:r>
              <a:rPr lang="en-US" sz="2400" dirty="0" smtClean="0">
                <a:solidFill>
                  <a:schemeClr val="tx1"/>
                </a:solidFill>
              </a:rPr>
              <a:t>Every country has its own national emblem. </a:t>
            </a:r>
            <a:r>
              <a:rPr lang="ru-RU" sz="2400" dirty="0" smtClean="0">
                <a:solidFill>
                  <a:schemeClr val="tx1"/>
                </a:solidFill>
              </a:rPr>
              <a:t/>
            </a:r>
            <a:br>
              <a:rPr lang="ru-RU" sz="2400" dirty="0" smtClean="0">
                <a:solidFill>
                  <a:schemeClr val="tx1"/>
                </a:solidFill>
              </a:rPr>
            </a:br>
            <a:r>
              <a:rPr lang="en-US" sz="2400" dirty="0" smtClean="0">
                <a:solidFill>
                  <a:schemeClr val="tx1"/>
                </a:solidFill>
              </a:rPr>
              <a:t>The red rose is the national emblem of England</a:t>
            </a:r>
            <a:r>
              <a:rPr lang="ru-RU" sz="2400" dirty="0" smtClean="0">
                <a:solidFill>
                  <a:schemeClr val="tx1"/>
                </a:solidFill>
              </a:rPr>
              <a:t>.</a:t>
            </a:r>
            <a:br>
              <a:rPr lang="ru-RU" sz="2400" dirty="0" smtClean="0">
                <a:solidFill>
                  <a:schemeClr val="tx1"/>
                </a:solidFill>
              </a:rPr>
            </a:br>
            <a:r>
              <a:rPr lang="en-US" sz="2400" dirty="0" smtClean="0">
                <a:solidFill>
                  <a:schemeClr val="tx1"/>
                </a:solidFill>
              </a:rPr>
              <a:t> The thistle is the national emblem of Scotland</a:t>
            </a:r>
            <a:r>
              <a:rPr lang="ru-RU" sz="2400" dirty="0" smtClean="0">
                <a:solidFill>
                  <a:schemeClr val="tx1"/>
                </a:solidFill>
              </a:rPr>
              <a:t>.</a:t>
            </a:r>
            <a:br>
              <a:rPr lang="ru-RU" sz="2400" dirty="0" smtClean="0">
                <a:solidFill>
                  <a:schemeClr val="tx1"/>
                </a:solidFill>
              </a:rPr>
            </a:br>
            <a:r>
              <a:rPr lang="en-US" sz="2400" dirty="0" smtClean="0">
                <a:solidFill>
                  <a:schemeClr val="tx1"/>
                </a:solidFill>
              </a:rPr>
              <a:t>The daffodils and the leek are the emblems of Wales</a:t>
            </a:r>
            <a:r>
              <a:rPr lang="ru-RU" sz="2400" dirty="0" smtClean="0">
                <a:solidFill>
                  <a:schemeClr val="tx1"/>
                </a:solidFill>
              </a:rPr>
              <a:t>.</a:t>
            </a:r>
            <a:r>
              <a:rPr lang="en-US" sz="2400" dirty="0" smtClean="0">
                <a:solidFill>
                  <a:schemeClr val="tx1"/>
                </a:solidFill>
              </a:rPr>
              <a:t> </a:t>
            </a:r>
            <a:r>
              <a:rPr lang="ru-RU" sz="2400" dirty="0" smtClean="0">
                <a:solidFill>
                  <a:schemeClr val="tx1"/>
                </a:solidFill>
              </a:rPr>
              <a:t/>
            </a:r>
            <a:br>
              <a:rPr lang="ru-RU" sz="2400" dirty="0" smtClean="0">
                <a:solidFill>
                  <a:schemeClr val="tx1"/>
                </a:solidFill>
              </a:rPr>
            </a:br>
            <a:r>
              <a:rPr lang="en-US" sz="2400" dirty="0" smtClean="0">
                <a:solidFill>
                  <a:schemeClr val="tx1"/>
                </a:solidFill>
              </a:rPr>
              <a:t>The shamrock (a kind of clover) is the emblem of Ireland</a:t>
            </a:r>
            <a:r>
              <a:rPr lang="ru-RU" sz="2400" dirty="0" smtClean="0">
                <a:solidFill>
                  <a:schemeClr val="tx1"/>
                </a:solidFill>
              </a:rPr>
              <a:t>.</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8" name="Рисунок 7" descr="эмб англии.png"/>
          <p:cNvPicPr>
            <a:picLocks noChangeAspect="1"/>
          </p:cNvPicPr>
          <p:nvPr/>
        </p:nvPicPr>
        <p:blipFill>
          <a:blip r:embed="rId2" cstate="print"/>
          <a:stretch>
            <a:fillRect/>
          </a:stretch>
        </p:blipFill>
        <p:spPr>
          <a:xfrm>
            <a:off x="3203848" y="1916832"/>
            <a:ext cx="2525266" cy="2803045"/>
          </a:xfrm>
          <a:prstGeom prst="rect">
            <a:avLst/>
          </a:prstGeom>
        </p:spPr>
      </p:pic>
      <p:pic>
        <p:nvPicPr>
          <p:cNvPr id="9" name="Рисунок 8" descr="эмб шот2.png"/>
          <p:cNvPicPr>
            <a:picLocks noChangeAspect="1"/>
          </p:cNvPicPr>
          <p:nvPr/>
        </p:nvPicPr>
        <p:blipFill>
          <a:blip r:embed="rId3" cstate="print"/>
          <a:stretch>
            <a:fillRect/>
          </a:stretch>
        </p:blipFill>
        <p:spPr>
          <a:xfrm>
            <a:off x="827584" y="1988840"/>
            <a:ext cx="1962937" cy="2500558"/>
          </a:xfrm>
          <a:prstGeom prst="rect">
            <a:avLst/>
          </a:prstGeom>
        </p:spPr>
      </p:pic>
      <p:pic>
        <p:nvPicPr>
          <p:cNvPr id="13" name="Рисунок 12" descr="эмб уэльса.jpg"/>
          <p:cNvPicPr>
            <a:picLocks noChangeAspect="1"/>
          </p:cNvPicPr>
          <p:nvPr/>
        </p:nvPicPr>
        <p:blipFill>
          <a:blip r:embed="rId4" cstate="print"/>
          <a:stretch>
            <a:fillRect/>
          </a:stretch>
        </p:blipFill>
        <p:spPr>
          <a:xfrm>
            <a:off x="1691680" y="4725144"/>
            <a:ext cx="2551832" cy="1913874"/>
          </a:xfrm>
          <a:prstGeom prst="rect">
            <a:avLst/>
          </a:prstGeom>
        </p:spPr>
      </p:pic>
      <p:pic>
        <p:nvPicPr>
          <p:cNvPr id="14" name="Рисунок 13" descr="эмб уэл2.jpg"/>
          <p:cNvPicPr>
            <a:picLocks noChangeAspect="1"/>
          </p:cNvPicPr>
          <p:nvPr/>
        </p:nvPicPr>
        <p:blipFill>
          <a:blip r:embed="rId5" cstate="print"/>
          <a:stretch>
            <a:fillRect/>
          </a:stretch>
        </p:blipFill>
        <p:spPr>
          <a:xfrm>
            <a:off x="4355976" y="4725144"/>
            <a:ext cx="2520280" cy="1899904"/>
          </a:xfrm>
          <a:prstGeom prst="rect">
            <a:avLst/>
          </a:prstGeom>
        </p:spPr>
      </p:pic>
      <p:pic>
        <p:nvPicPr>
          <p:cNvPr id="16" name="Рисунок 15" descr="эмб ирландии.jpg"/>
          <p:cNvPicPr>
            <a:picLocks noChangeAspect="1"/>
          </p:cNvPicPr>
          <p:nvPr/>
        </p:nvPicPr>
        <p:blipFill>
          <a:blip r:embed="rId6" cstate="print"/>
          <a:stretch>
            <a:fillRect/>
          </a:stretch>
        </p:blipFill>
        <p:spPr>
          <a:xfrm>
            <a:off x="6084168" y="1988840"/>
            <a:ext cx="2304256" cy="250462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052736"/>
            <a:ext cx="8572560" cy="1143008"/>
          </a:xfrm>
        </p:spPr>
        <p:txBody>
          <a:bodyPr>
            <a:noAutofit/>
          </a:bodyPr>
          <a:lstStyle/>
          <a:p>
            <a:pPr algn="ctr"/>
            <a:r>
              <a:rPr lang="en-US" sz="2400" dirty="0" smtClean="0">
                <a:solidFill>
                  <a:schemeClr val="tx1"/>
                </a:solidFill>
              </a:rPr>
              <a:t>The population of the UK is over 58 </a:t>
            </a:r>
            <a:r>
              <a:rPr lang="en-US" sz="2400" dirty="0" err="1" smtClean="0">
                <a:solidFill>
                  <a:schemeClr val="tx1"/>
                </a:solidFill>
              </a:rPr>
              <a:t>mln</a:t>
            </a:r>
            <a:r>
              <a:rPr lang="en-US" sz="2400" dirty="0" smtClean="0">
                <a:solidFill>
                  <a:schemeClr val="tx1"/>
                </a:solidFill>
              </a:rPr>
              <a:t> people. The UK is inhabited by the English, the Scots, the Welsh and the Irish who constitute the British nation.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7" name="Рисунок 6" descr="ирландцы.jpg"/>
          <p:cNvPicPr>
            <a:picLocks noChangeAspect="1"/>
          </p:cNvPicPr>
          <p:nvPr/>
        </p:nvPicPr>
        <p:blipFill>
          <a:blip r:embed="rId2" cstate="print"/>
          <a:stretch>
            <a:fillRect/>
          </a:stretch>
        </p:blipFill>
        <p:spPr>
          <a:xfrm>
            <a:off x="4716016" y="4077072"/>
            <a:ext cx="3789895" cy="2592288"/>
          </a:xfrm>
          <a:prstGeom prst="rect">
            <a:avLst/>
          </a:prstGeom>
        </p:spPr>
      </p:pic>
      <p:pic>
        <p:nvPicPr>
          <p:cNvPr id="8" name="Рисунок 7" descr="уэльсцы.jpg"/>
          <p:cNvPicPr>
            <a:picLocks noChangeAspect="1"/>
          </p:cNvPicPr>
          <p:nvPr/>
        </p:nvPicPr>
        <p:blipFill>
          <a:blip r:embed="rId3" cstate="print"/>
          <a:stretch>
            <a:fillRect/>
          </a:stretch>
        </p:blipFill>
        <p:spPr>
          <a:xfrm>
            <a:off x="755576" y="4077072"/>
            <a:ext cx="3780419" cy="2592288"/>
          </a:xfrm>
          <a:prstGeom prst="rect">
            <a:avLst/>
          </a:prstGeom>
        </p:spPr>
      </p:pic>
      <p:pic>
        <p:nvPicPr>
          <p:cNvPr id="9" name="Рисунок 8" descr="шотландцы.jpg"/>
          <p:cNvPicPr>
            <a:picLocks noChangeAspect="1"/>
          </p:cNvPicPr>
          <p:nvPr/>
        </p:nvPicPr>
        <p:blipFill>
          <a:blip r:embed="rId4" cstate="print"/>
          <a:stretch>
            <a:fillRect/>
          </a:stretch>
        </p:blipFill>
        <p:spPr>
          <a:xfrm>
            <a:off x="4716016" y="1412776"/>
            <a:ext cx="3816424" cy="2588238"/>
          </a:xfrm>
          <a:prstGeom prst="rect">
            <a:avLst/>
          </a:prstGeom>
        </p:spPr>
      </p:pic>
      <p:pic>
        <p:nvPicPr>
          <p:cNvPr id="10" name="Рисунок 9" descr="англичане.jpg"/>
          <p:cNvPicPr>
            <a:picLocks noChangeAspect="1"/>
          </p:cNvPicPr>
          <p:nvPr/>
        </p:nvPicPr>
        <p:blipFill>
          <a:blip r:embed="rId5" cstate="print"/>
          <a:stretch>
            <a:fillRect/>
          </a:stretch>
        </p:blipFill>
        <p:spPr>
          <a:xfrm>
            <a:off x="755576" y="1412777"/>
            <a:ext cx="3744416" cy="259228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484784"/>
            <a:ext cx="8572560" cy="1143008"/>
          </a:xfrm>
        </p:spPr>
        <p:txBody>
          <a:bodyPr>
            <a:noAutofit/>
          </a:bodyPr>
          <a:lstStyle/>
          <a:p>
            <a:pPr algn="ctr"/>
            <a:r>
              <a:rPr lang="en-US" sz="2400" dirty="0" smtClean="0">
                <a:solidFill>
                  <a:schemeClr val="tx1"/>
                </a:solidFill>
              </a:rPr>
              <a:t>The UK is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a:t>
            </a:r>
            <a:r>
              <a:rPr lang="ru-RU" sz="2400" dirty="0" smtClean="0"/>
              <a:t/>
            </a:r>
            <a:br>
              <a:rPr lang="ru-RU" sz="2400" dirty="0" smtClean="0"/>
            </a:b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3563888" y="593304"/>
            <a:ext cx="2282532" cy="6264696"/>
          </a:xfrm>
        </p:spPr>
        <p:txBody>
          <a:bodyPr>
            <a:normAutofit/>
          </a:bodyPr>
          <a:lstStyle/>
          <a:p>
            <a:pPr algn="ct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r>
              <a:rPr lang="en-US" sz="2000" dirty="0" smtClean="0"/>
              <a:t/>
            </a:r>
            <a:br>
              <a:rPr lang="en-US" sz="2000" dirty="0" smtClean="0"/>
            </a:br>
            <a:endParaRPr lang="ru-RU" sz="2000" b="1" dirty="0" smtClean="0"/>
          </a:p>
          <a:p>
            <a:pPr algn="ctr"/>
            <a:endParaRPr lang="ru-RU" sz="2400" dirty="0">
              <a:effectLst>
                <a:outerShdw blurRad="38100" dist="38100" dir="2700000" algn="tl">
                  <a:srgbClr val="000000">
                    <a:alpha val="43137"/>
                  </a:srgbClr>
                </a:outerShdw>
              </a:effectLst>
            </a:endParaRPr>
          </a:p>
        </p:txBody>
      </p:sp>
      <p:pic>
        <p:nvPicPr>
          <p:cNvPr id="4" name="Рисунок 3" descr="королева.jpg"/>
          <p:cNvPicPr>
            <a:picLocks noChangeAspect="1"/>
          </p:cNvPicPr>
          <p:nvPr/>
        </p:nvPicPr>
        <p:blipFill>
          <a:blip r:embed="rId2"/>
          <a:stretch>
            <a:fillRect/>
          </a:stretch>
        </p:blipFill>
        <p:spPr>
          <a:xfrm>
            <a:off x="3214678" y="1928802"/>
            <a:ext cx="2857520" cy="2103135"/>
          </a:xfrm>
          <a:prstGeom prst="rect">
            <a:avLst/>
          </a:prstGeom>
        </p:spPr>
      </p:pic>
      <p:pic>
        <p:nvPicPr>
          <p:cNvPr id="5" name="Рисунок 4" descr="монархия.jpg"/>
          <p:cNvPicPr>
            <a:picLocks noChangeAspect="1"/>
          </p:cNvPicPr>
          <p:nvPr/>
        </p:nvPicPr>
        <p:blipFill>
          <a:blip r:embed="rId3"/>
          <a:stretch>
            <a:fillRect/>
          </a:stretch>
        </p:blipFill>
        <p:spPr>
          <a:xfrm>
            <a:off x="214282" y="1928802"/>
            <a:ext cx="2930078" cy="2071702"/>
          </a:xfrm>
          <a:prstGeom prst="rect">
            <a:avLst/>
          </a:prstGeom>
        </p:spPr>
      </p:pic>
      <p:pic>
        <p:nvPicPr>
          <p:cNvPr id="6" name="Рисунок 5" descr="парламент.jpg"/>
          <p:cNvPicPr>
            <a:picLocks noChangeAspect="1"/>
          </p:cNvPicPr>
          <p:nvPr/>
        </p:nvPicPr>
        <p:blipFill>
          <a:blip r:embed="rId4"/>
          <a:stretch>
            <a:fillRect/>
          </a:stretch>
        </p:blipFill>
        <p:spPr>
          <a:xfrm>
            <a:off x="1357290" y="4143380"/>
            <a:ext cx="3238523" cy="2428892"/>
          </a:xfrm>
          <a:prstGeom prst="rect">
            <a:avLst/>
          </a:prstGeom>
        </p:spPr>
      </p:pic>
      <p:pic>
        <p:nvPicPr>
          <p:cNvPr id="7" name="Рисунок 6" descr="парлам2.gif"/>
          <p:cNvPicPr>
            <a:picLocks noChangeAspect="1"/>
          </p:cNvPicPr>
          <p:nvPr/>
        </p:nvPicPr>
        <p:blipFill>
          <a:blip r:embed="rId5"/>
          <a:stretch>
            <a:fillRect/>
          </a:stretch>
        </p:blipFill>
        <p:spPr>
          <a:xfrm>
            <a:off x="4714876" y="4143380"/>
            <a:ext cx="3143272" cy="2428892"/>
          </a:xfrm>
          <a:prstGeom prst="rect">
            <a:avLst/>
          </a:prstGeom>
        </p:spPr>
      </p:pic>
      <p:pic>
        <p:nvPicPr>
          <p:cNvPr id="8" name="Рисунок 7" descr="парлам3.jpg"/>
          <p:cNvPicPr>
            <a:picLocks noChangeAspect="1"/>
          </p:cNvPicPr>
          <p:nvPr/>
        </p:nvPicPr>
        <p:blipFill>
          <a:blip r:embed="rId6"/>
          <a:stretch>
            <a:fillRect/>
          </a:stretch>
        </p:blipFill>
        <p:spPr>
          <a:xfrm>
            <a:off x="6215074" y="1928802"/>
            <a:ext cx="2714644" cy="210437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214554"/>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400" dirty="0" smtClean="0"/>
              <a:t> </a:t>
            </a:r>
            <a:r>
              <a:rPr lang="en-US" sz="2700" dirty="0" smtClean="0">
                <a:solidFill>
                  <a:schemeClr val="tx1"/>
                </a:solidFill>
              </a:rPr>
              <a:t>The UK is made up of four countries: England, Wales, Scotland and Northern Ireland. Great Britain consists of England, Scotland and Wales and doesn't include Northern Ireland. </a:t>
            </a: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5" name="Рисунок 4" descr="англия.jpg"/>
          <p:cNvPicPr>
            <a:picLocks noChangeAspect="1"/>
          </p:cNvPicPr>
          <p:nvPr/>
        </p:nvPicPr>
        <p:blipFill>
          <a:blip r:embed="rId2" cstate="print"/>
          <a:stretch>
            <a:fillRect/>
          </a:stretch>
        </p:blipFill>
        <p:spPr>
          <a:xfrm>
            <a:off x="1285852" y="2285992"/>
            <a:ext cx="3167085" cy="2214578"/>
          </a:xfrm>
          <a:prstGeom prst="rect">
            <a:avLst/>
          </a:prstGeom>
        </p:spPr>
      </p:pic>
      <p:pic>
        <p:nvPicPr>
          <p:cNvPr id="7" name="Рисунок 6" descr="Уэльс.jpg"/>
          <p:cNvPicPr>
            <a:picLocks noChangeAspect="1"/>
          </p:cNvPicPr>
          <p:nvPr/>
        </p:nvPicPr>
        <p:blipFill>
          <a:blip r:embed="rId3" cstate="print"/>
          <a:stretch>
            <a:fillRect/>
          </a:stretch>
        </p:blipFill>
        <p:spPr>
          <a:xfrm>
            <a:off x="1285852" y="4464827"/>
            <a:ext cx="3190896" cy="2250321"/>
          </a:xfrm>
          <a:prstGeom prst="rect">
            <a:avLst/>
          </a:prstGeom>
        </p:spPr>
      </p:pic>
      <p:pic>
        <p:nvPicPr>
          <p:cNvPr id="8" name="Рисунок 7" descr="Шотландия.jpg"/>
          <p:cNvPicPr>
            <a:picLocks noChangeAspect="1"/>
          </p:cNvPicPr>
          <p:nvPr/>
        </p:nvPicPr>
        <p:blipFill>
          <a:blip r:embed="rId4" cstate="print"/>
          <a:stretch>
            <a:fillRect/>
          </a:stretch>
        </p:blipFill>
        <p:spPr>
          <a:xfrm>
            <a:off x="4500562" y="2285992"/>
            <a:ext cx="3429024" cy="2196718"/>
          </a:xfrm>
          <a:prstGeom prst="rect">
            <a:avLst/>
          </a:prstGeom>
        </p:spPr>
      </p:pic>
      <p:pic>
        <p:nvPicPr>
          <p:cNvPr id="9" name="Рисунок 8" descr="сев ирландия.jpg"/>
          <p:cNvPicPr>
            <a:picLocks noChangeAspect="1"/>
          </p:cNvPicPr>
          <p:nvPr/>
        </p:nvPicPr>
        <p:blipFill>
          <a:blip r:embed="rId5" cstate="print"/>
          <a:stretch>
            <a:fillRect/>
          </a:stretch>
        </p:blipFill>
        <p:spPr>
          <a:xfrm>
            <a:off x="4500562" y="4500570"/>
            <a:ext cx="3429024" cy="221743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1714488"/>
            <a:ext cx="7851648" cy="785818"/>
          </a:xfrm>
        </p:spPr>
        <p:txBody>
          <a:bodyPr>
            <a:normAutofit fontScale="90000"/>
          </a:bodyPr>
          <a:lstStyle/>
          <a:p>
            <a:pPr algn="ctr"/>
            <a:r>
              <a:rPr lang="ru-RU" dirty="0" smtClean="0">
                <a:solidFill>
                  <a:srgbClr val="002060"/>
                </a:solidFill>
              </a:rPr>
              <a:t/>
            </a:r>
            <a:br>
              <a:rPr lang="ru-RU" dirty="0" smtClean="0">
                <a:solidFill>
                  <a:srgbClr val="002060"/>
                </a:solidFill>
              </a:rPr>
            </a:br>
            <a:r>
              <a:rPr lang="en-US" sz="2400" dirty="0" smtClean="0"/>
              <a:t> </a:t>
            </a:r>
            <a:r>
              <a:rPr lang="ru-RU" sz="2700" dirty="0" err="1" smtClean="0">
                <a:solidFill>
                  <a:schemeClr val="tx1"/>
                </a:solidFill>
              </a:rPr>
              <a:t>The</a:t>
            </a:r>
            <a:r>
              <a:rPr lang="ru-RU" sz="2700" dirty="0" smtClean="0">
                <a:solidFill>
                  <a:schemeClr val="tx1"/>
                </a:solidFill>
              </a:rPr>
              <a:t> </a:t>
            </a:r>
            <a:r>
              <a:rPr lang="ru-RU" sz="2700" dirty="0" err="1" smtClean="0">
                <a:solidFill>
                  <a:schemeClr val="tx1"/>
                </a:solidFill>
              </a:rPr>
              <a:t>capital</a:t>
            </a:r>
            <a:r>
              <a:rPr lang="ru-RU" sz="2700" dirty="0" smtClean="0">
                <a:solidFill>
                  <a:schemeClr val="tx1"/>
                </a:solidFill>
              </a:rPr>
              <a:t> </a:t>
            </a:r>
            <a:r>
              <a:rPr lang="ru-RU" sz="2700" dirty="0" err="1" smtClean="0">
                <a:solidFill>
                  <a:schemeClr val="tx1"/>
                </a:solidFill>
              </a:rPr>
              <a:t>of</a:t>
            </a:r>
            <a:r>
              <a:rPr lang="ru-RU" sz="2700" dirty="0" smtClean="0">
                <a:solidFill>
                  <a:schemeClr val="tx1"/>
                </a:solidFill>
              </a:rPr>
              <a:t> </a:t>
            </a:r>
            <a:r>
              <a:rPr lang="ru-RU" sz="2700" dirty="0" err="1" smtClean="0">
                <a:solidFill>
                  <a:schemeClr val="tx1"/>
                </a:solidFill>
              </a:rPr>
              <a:t>the</a:t>
            </a:r>
            <a:r>
              <a:rPr lang="ru-RU" sz="2700" dirty="0" smtClean="0">
                <a:solidFill>
                  <a:schemeClr val="tx1"/>
                </a:solidFill>
              </a:rPr>
              <a:t> UK </a:t>
            </a:r>
            <a:r>
              <a:rPr lang="ru-RU" sz="2700" dirty="0" err="1" smtClean="0">
                <a:solidFill>
                  <a:schemeClr val="tx1"/>
                </a:solidFill>
              </a:rPr>
              <a:t>is</a:t>
            </a:r>
            <a:r>
              <a:rPr lang="ru-RU" sz="2700" dirty="0" smtClean="0">
                <a:solidFill>
                  <a:schemeClr val="tx1"/>
                </a:solidFill>
              </a:rPr>
              <a:t> </a:t>
            </a:r>
            <a:r>
              <a:rPr lang="ru-RU" sz="2700" dirty="0" err="1" smtClean="0">
                <a:solidFill>
                  <a:schemeClr val="tx1"/>
                </a:solidFill>
              </a:rPr>
              <a:t>London</a:t>
            </a:r>
            <a:r>
              <a:rPr lang="ru-RU" sz="2700" dirty="0" smtClean="0">
                <a:solidFill>
                  <a:schemeClr val="tx1"/>
                </a:solidFill>
              </a:rPr>
              <a:t>.</a:t>
            </a:r>
            <a:r>
              <a:rPr lang="ru-RU" sz="2400" dirty="0" smtClean="0"/>
              <a:t/>
            </a:r>
            <a:br>
              <a:rPr lang="ru-RU" sz="2400" dirty="0" smtClean="0"/>
            </a:br>
            <a:r>
              <a:rPr lang="ru-RU" dirty="0" smtClean="0">
                <a:solidFill>
                  <a:schemeClr val="tx1"/>
                </a:solidFill>
              </a:rPr>
              <a:t/>
            </a:r>
            <a:br>
              <a:rPr lang="ru-RU" dirty="0" smtClean="0">
                <a:solidFill>
                  <a:schemeClr val="tx1"/>
                </a:solidFill>
              </a:rPr>
            </a:br>
            <a:endParaRPr lang="ru-RU"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10" name="Рисунок 9" descr="лондон.jpg"/>
          <p:cNvPicPr>
            <a:picLocks noChangeAspect="1"/>
          </p:cNvPicPr>
          <p:nvPr/>
        </p:nvPicPr>
        <p:blipFill>
          <a:blip r:embed="rId2"/>
          <a:stretch>
            <a:fillRect/>
          </a:stretch>
        </p:blipFill>
        <p:spPr>
          <a:xfrm>
            <a:off x="357158" y="1285860"/>
            <a:ext cx="8501122" cy="492922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5008" y="3000372"/>
            <a:ext cx="2779550" cy="1928826"/>
          </a:xfrm>
        </p:spPr>
        <p:txBody>
          <a:bodyPr>
            <a:noAutofit/>
          </a:bodyPr>
          <a:lstStyle/>
          <a:p>
            <a:pPr algn="ctr"/>
            <a:r>
              <a:rPr lang="en-US" sz="2400" dirty="0" smtClean="0">
                <a:solidFill>
                  <a:schemeClr val="tx1"/>
                </a:solidFill>
              </a:rPr>
              <a:t>The British Isles are separated from European continent by the North Sea and the English Channel. The western coast of Great Britain is washed by the Atlantic Ocean and the Irish Sea.</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10" name="Рисунок 9" descr="северное море.jpeg"/>
          <p:cNvPicPr>
            <a:picLocks noChangeAspect="1"/>
          </p:cNvPicPr>
          <p:nvPr/>
        </p:nvPicPr>
        <p:blipFill>
          <a:blip r:embed="rId2" cstate="print"/>
          <a:stretch>
            <a:fillRect/>
          </a:stretch>
        </p:blipFill>
        <p:spPr>
          <a:xfrm>
            <a:off x="142844" y="142852"/>
            <a:ext cx="3214710" cy="2411033"/>
          </a:xfrm>
          <a:prstGeom prst="rect">
            <a:avLst/>
          </a:prstGeom>
        </p:spPr>
      </p:pic>
      <p:pic>
        <p:nvPicPr>
          <p:cNvPr id="12" name="Рисунок 11" descr="атлант океан.jpg"/>
          <p:cNvPicPr>
            <a:picLocks noChangeAspect="1"/>
          </p:cNvPicPr>
          <p:nvPr/>
        </p:nvPicPr>
        <p:blipFill>
          <a:blip r:embed="rId3" cstate="print"/>
          <a:stretch>
            <a:fillRect/>
          </a:stretch>
        </p:blipFill>
        <p:spPr>
          <a:xfrm>
            <a:off x="142844" y="2928934"/>
            <a:ext cx="3238523" cy="2428892"/>
          </a:xfrm>
          <a:prstGeom prst="rect">
            <a:avLst/>
          </a:prstGeom>
        </p:spPr>
      </p:pic>
      <p:pic>
        <p:nvPicPr>
          <p:cNvPr id="11" name="Рисунок 10" descr="англ канал.jpg"/>
          <p:cNvPicPr>
            <a:picLocks noChangeAspect="1"/>
          </p:cNvPicPr>
          <p:nvPr/>
        </p:nvPicPr>
        <p:blipFill>
          <a:blip r:embed="rId4" cstate="print"/>
          <a:stretch>
            <a:fillRect/>
          </a:stretch>
        </p:blipFill>
        <p:spPr>
          <a:xfrm>
            <a:off x="2697892" y="1285860"/>
            <a:ext cx="2801047" cy="2214578"/>
          </a:xfrm>
          <a:prstGeom prst="rect">
            <a:avLst/>
          </a:prstGeom>
        </p:spPr>
      </p:pic>
      <p:pic>
        <p:nvPicPr>
          <p:cNvPr id="13" name="Рисунок 12" descr="ир море.jpg"/>
          <p:cNvPicPr>
            <a:picLocks noChangeAspect="1"/>
          </p:cNvPicPr>
          <p:nvPr/>
        </p:nvPicPr>
        <p:blipFill>
          <a:blip r:embed="rId5" cstate="print"/>
          <a:stretch>
            <a:fillRect/>
          </a:stretch>
        </p:blipFill>
        <p:spPr>
          <a:xfrm>
            <a:off x="2500298" y="4572008"/>
            <a:ext cx="2963143" cy="19319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500174"/>
            <a:ext cx="8065962" cy="714380"/>
          </a:xfrm>
        </p:spPr>
        <p:txBody>
          <a:bodyPr>
            <a:noAutofit/>
          </a:bodyPr>
          <a:lstStyle/>
          <a:p>
            <a:pPr algn="ctr"/>
            <a:r>
              <a:rPr lang="en-US" sz="2400" dirty="0" smtClean="0">
                <a:solidFill>
                  <a:schemeClr val="tx1"/>
                </a:solidFill>
              </a:rPr>
              <a:t>The surface of the British Isles varies very much. The north of Scotland is mountainous and is called the Highlands, while the south, which has beautiful valleys and plains, is called the Lowlands.</a:t>
            </a:r>
            <a:endParaRPr lang="ru-RU" sz="2400" dirty="0">
              <a:solidFill>
                <a:schemeClr val="tx1"/>
              </a:solidFill>
            </a:endParaRPr>
          </a:p>
        </p:txBody>
      </p:sp>
      <p:sp>
        <p:nvSpPr>
          <p:cNvPr id="3" name="Подзаголовок 2"/>
          <p:cNvSpPr>
            <a:spLocks noGrp="1"/>
          </p:cNvSpPr>
          <p:nvPr>
            <p:ph type="subTitle" idx="1"/>
          </p:nvPr>
        </p:nvSpPr>
        <p:spPr>
          <a:xfrm>
            <a:off x="8143900" y="2143116"/>
            <a:ext cx="568020" cy="3571900"/>
          </a:xfrm>
        </p:spPr>
        <p:txBody>
          <a:bodyPr>
            <a:normAutofit/>
          </a:bodyPr>
          <a:lstStyle/>
          <a:p>
            <a:endParaRPr lang="ru-RU" sz="2000" dirty="0" smtClean="0"/>
          </a:p>
          <a:p>
            <a:endParaRPr lang="ru-RU" sz="2400" dirty="0">
              <a:effectLst>
                <a:outerShdw blurRad="38100" dist="38100" dir="2700000" algn="tl">
                  <a:srgbClr val="000000">
                    <a:alpha val="43137"/>
                  </a:srgbClr>
                </a:outerShdw>
              </a:effectLst>
            </a:endParaRPr>
          </a:p>
        </p:txBody>
      </p:sp>
      <p:pic>
        <p:nvPicPr>
          <p:cNvPr id="8" name="Рисунок 7" descr="highlands.gif"/>
          <p:cNvPicPr>
            <a:picLocks noChangeAspect="1"/>
          </p:cNvPicPr>
          <p:nvPr/>
        </p:nvPicPr>
        <p:blipFill>
          <a:blip r:embed="rId2" cstate="print"/>
          <a:stretch>
            <a:fillRect/>
          </a:stretch>
        </p:blipFill>
        <p:spPr>
          <a:xfrm>
            <a:off x="500034" y="2214554"/>
            <a:ext cx="3975428" cy="2632906"/>
          </a:xfrm>
          <a:prstGeom prst="rect">
            <a:avLst/>
          </a:prstGeom>
        </p:spPr>
      </p:pic>
      <p:pic>
        <p:nvPicPr>
          <p:cNvPr id="9" name="Рисунок 8" descr="highlands2.jpg"/>
          <p:cNvPicPr>
            <a:picLocks noChangeAspect="1"/>
          </p:cNvPicPr>
          <p:nvPr/>
        </p:nvPicPr>
        <p:blipFill>
          <a:blip r:embed="rId3" cstate="print"/>
          <a:stretch>
            <a:fillRect/>
          </a:stretch>
        </p:blipFill>
        <p:spPr>
          <a:xfrm>
            <a:off x="857224" y="4214818"/>
            <a:ext cx="3238501" cy="2428876"/>
          </a:xfrm>
          <a:prstGeom prst="rect">
            <a:avLst/>
          </a:prstGeom>
        </p:spPr>
      </p:pic>
      <p:pic>
        <p:nvPicPr>
          <p:cNvPr id="14" name="Рисунок 13" descr="lowlands2.jpg"/>
          <p:cNvPicPr>
            <a:picLocks noChangeAspect="1"/>
          </p:cNvPicPr>
          <p:nvPr/>
        </p:nvPicPr>
        <p:blipFill>
          <a:blip r:embed="rId4" cstate="print"/>
          <a:stretch>
            <a:fillRect/>
          </a:stretch>
        </p:blipFill>
        <p:spPr>
          <a:xfrm>
            <a:off x="5500694" y="2214554"/>
            <a:ext cx="2238388" cy="3285954"/>
          </a:xfrm>
          <a:prstGeom prst="rect">
            <a:avLst/>
          </a:prstGeom>
        </p:spPr>
      </p:pic>
      <p:pic>
        <p:nvPicPr>
          <p:cNvPr id="15" name="Рисунок 14" descr="owlands.jpg"/>
          <p:cNvPicPr>
            <a:picLocks noChangeAspect="1"/>
          </p:cNvPicPr>
          <p:nvPr/>
        </p:nvPicPr>
        <p:blipFill>
          <a:blip r:embed="rId5" cstate="print"/>
          <a:stretch>
            <a:fillRect/>
          </a:stretch>
        </p:blipFill>
        <p:spPr>
          <a:xfrm>
            <a:off x="4286248" y="5000636"/>
            <a:ext cx="4572000" cy="16192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357166"/>
            <a:ext cx="8572560" cy="714380"/>
          </a:xfrm>
        </p:spPr>
        <p:txBody>
          <a:bodyPr>
            <a:noAutofit/>
          </a:bodyPr>
          <a:lstStyle/>
          <a:p>
            <a:r>
              <a:rPr lang="en-US" sz="2400" dirty="0" smtClean="0">
                <a:solidFill>
                  <a:schemeClr val="tx1"/>
                </a:solidFill>
              </a:rPr>
              <a:t>There are a lot of rivers in Great Britain, but they are not very long. </a:t>
            </a:r>
            <a:endParaRPr lang="ru-RU" sz="2400" dirty="0">
              <a:solidFill>
                <a:schemeClr val="tx1"/>
              </a:solidFill>
            </a:endParaRPr>
          </a:p>
        </p:txBody>
      </p:sp>
      <p:sp>
        <p:nvSpPr>
          <p:cNvPr id="3" name="Подзаголовок 2"/>
          <p:cNvSpPr>
            <a:spLocks noGrp="1"/>
          </p:cNvSpPr>
          <p:nvPr>
            <p:ph type="subTitle" idx="1"/>
          </p:nvPr>
        </p:nvSpPr>
        <p:spPr>
          <a:xfrm>
            <a:off x="6643702" y="1500174"/>
            <a:ext cx="1925342" cy="4286280"/>
          </a:xfrm>
        </p:spPr>
        <p:txBody>
          <a:bodyPr>
            <a:normAutofit fontScale="85000" lnSpcReduction="10000"/>
          </a:bodyPr>
          <a:lstStyle/>
          <a:p>
            <a:endParaRPr lang="ru-RU" sz="2000" dirty="0" smtClean="0"/>
          </a:p>
          <a:p>
            <a:pPr>
              <a:lnSpc>
                <a:spcPct val="160000"/>
              </a:lnSpc>
              <a:spcAft>
                <a:spcPts val="600"/>
              </a:spcAft>
            </a:pPr>
            <a:r>
              <a:rPr lang="en-US" sz="2400" dirty="0" smtClean="0">
                <a:effectLst>
                  <a:outerShdw blurRad="38100" dist="38100" dir="2700000" algn="tl">
                    <a:srgbClr val="000000">
                      <a:alpha val="43137"/>
                    </a:srgbClr>
                  </a:outerShdw>
                </a:effectLst>
              </a:rPr>
              <a:t>The Severn is the longest river, </a:t>
            </a:r>
          </a:p>
          <a:p>
            <a:pPr>
              <a:lnSpc>
                <a:spcPct val="160000"/>
              </a:lnSpc>
              <a:spcAft>
                <a:spcPts val="600"/>
              </a:spcAft>
            </a:pPr>
            <a:r>
              <a:rPr lang="en-US" sz="2400" dirty="0" smtClean="0">
                <a:effectLst>
                  <a:outerShdw blurRad="38100" dist="38100" dir="2700000" algn="tl">
                    <a:srgbClr val="000000">
                      <a:alpha val="43137"/>
                    </a:srgbClr>
                  </a:outerShdw>
                </a:effectLst>
              </a:rPr>
              <a:t>while the Thames is the deepest and the most important one.</a:t>
            </a:r>
            <a:endParaRPr lang="ru-RU" sz="2400" dirty="0">
              <a:effectLst>
                <a:outerShdw blurRad="38100" dist="38100" dir="2700000" algn="tl">
                  <a:srgbClr val="000000">
                    <a:alpha val="43137"/>
                  </a:srgbClr>
                </a:outerShdw>
              </a:effectLst>
            </a:endParaRPr>
          </a:p>
        </p:txBody>
      </p:sp>
      <p:pic>
        <p:nvPicPr>
          <p:cNvPr id="10" name="Рисунок 9" descr="северн.jpg"/>
          <p:cNvPicPr>
            <a:picLocks noChangeAspect="1"/>
          </p:cNvPicPr>
          <p:nvPr/>
        </p:nvPicPr>
        <p:blipFill>
          <a:blip r:embed="rId2" cstate="print"/>
          <a:stretch>
            <a:fillRect/>
          </a:stretch>
        </p:blipFill>
        <p:spPr>
          <a:xfrm>
            <a:off x="642910" y="1357298"/>
            <a:ext cx="4172159" cy="2786082"/>
          </a:xfrm>
          <a:prstGeom prst="rect">
            <a:avLst/>
          </a:prstGeom>
        </p:spPr>
      </p:pic>
      <p:pic>
        <p:nvPicPr>
          <p:cNvPr id="12" name="Рисунок 11" descr="Тэмза.jpg"/>
          <p:cNvPicPr>
            <a:picLocks noChangeAspect="1"/>
          </p:cNvPicPr>
          <p:nvPr/>
        </p:nvPicPr>
        <p:blipFill>
          <a:blip r:embed="rId3" cstate="print"/>
          <a:stretch>
            <a:fillRect/>
          </a:stretch>
        </p:blipFill>
        <p:spPr>
          <a:xfrm>
            <a:off x="2143108" y="3571876"/>
            <a:ext cx="4279879" cy="27904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714380"/>
          </a:xfrm>
        </p:spPr>
        <p:txBody>
          <a:bodyPr>
            <a:noAutofit/>
          </a:bodyPr>
          <a:lstStyle/>
          <a:p>
            <a:pPr algn="ctr"/>
            <a:r>
              <a:rPr lang="en-US" sz="2400" dirty="0" smtClean="0">
                <a:solidFill>
                  <a:schemeClr val="tx1"/>
                </a:solidFill>
              </a:rPr>
              <a:t>There are many lakes in Great Britain . </a:t>
            </a:r>
            <a:endParaRPr lang="ru-RU" sz="2400" dirty="0">
              <a:solidFill>
                <a:schemeClr val="tx1"/>
              </a:solidFill>
            </a:endParaRPr>
          </a:p>
        </p:txBody>
      </p:sp>
      <p:sp>
        <p:nvSpPr>
          <p:cNvPr id="3" name="Подзаголовок 2"/>
          <p:cNvSpPr>
            <a:spLocks noGrp="1"/>
          </p:cNvSpPr>
          <p:nvPr>
            <p:ph type="subTitle" idx="1"/>
          </p:nvPr>
        </p:nvSpPr>
        <p:spPr>
          <a:xfrm>
            <a:off x="8429652" y="1500174"/>
            <a:ext cx="139392" cy="4286280"/>
          </a:xfrm>
        </p:spPr>
        <p:txBody>
          <a:bodyPr>
            <a:normAutofit/>
          </a:bodyPr>
          <a:lstStyle/>
          <a:p>
            <a:endParaRPr lang="ru-RU" sz="2400" dirty="0">
              <a:effectLst>
                <a:outerShdw blurRad="38100" dist="38100" dir="2700000" algn="tl">
                  <a:srgbClr val="000000">
                    <a:alpha val="43137"/>
                  </a:srgbClr>
                </a:outerShdw>
              </a:effectLst>
            </a:endParaRPr>
          </a:p>
        </p:txBody>
      </p:sp>
      <p:pic>
        <p:nvPicPr>
          <p:cNvPr id="7" name="Рисунок 6" descr="озеро2.jpg"/>
          <p:cNvPicPr>
            <a:picLocks noChangeAspect="1"/>
          </p:cNvPicPr>
          <p:nvPr/>
        </p:nvPicPr>
        <p:blipFill>
          <a:blip r:embed="rId2" cstate="print"/>
          <a:stretch>
            <a:fillRect/>
          </a:stretch>
        </p:blipFill>
        <p:spPr>
          <a:xfrm>
            <a:off x="5357818" y="4000504"/>
            <a:ext cx="3418342" cy="2286016"/>
          </a:xfrm>
          <a:prstGeom prst="rect">
            <a:avLst/>
          </a:prstGeom>
        </p:spPr>
      </p:pic>
      <p:pic>
        <p:nvPicPr>
          <p:cNvPr id="8" name="Рисунок 7" descr="озеро3.jpg"/>
          <p:cNvPicPr>
            <a:picLocks noChangeAspect="1"/>
          </p:cNvPicPr>
          <p:nvPr/>
        </p:nvPicPr>
        <p:blipFill>
          <a:blip r:embed="rId3" cstate="print"/>
          <a:stretch>
            <a:fillRect/>
          </a:stretch>
        </p:blipFill>
        <p:spPr>
          <a:xfrm>
            <a:off x="357158" y="4000504"/>
            <a:ext cx="3905909" cy="2438403"/>
          </a:xfrm>
          <a:prstGeom prst="rect">
            <a:avLst/>
          </a:prstGeom>
        </p:spPr>
      </p:pic>
      <p:pic>
        <p:nvPicPr>
          <p:cNvPr id="9" name="Рисунок 8" descr="озеро5.jpg"/>
          <p:cNvPicPr>
            <a:picLocks noChangeAspect="1"/>
          </p:cNvPicPr>
          <p:nvPr/>
        </p:nvPicPr>
        <p:blipFill>
          <a:blip r:embed="rId4" cstate="print"/>
          <a:stretch>
            <a:fillRect/>
          </a:stretch>
        </p:blipFill>
        <p:spPr>
          <a:xfrm>
            <a:off x="4500562" y="928670"/>
            <a:ext cx="4440786" cy="2357454"/>
          </a:xfrm>
          <a:prstGeom prst="rect">
            <a:avLst/>
          </a:prstGeom>
        </p:spPr>
      </p:pic>
      <p:pic>
        <p:nvPicPr>
          <p:cNvPr id="13" name="Рисунок 12" descr="озеро4.jpg"/>
          <p:cNvPicPr>
            <a:picLocks noChangeAspect="1"/>
          </p:cNvPicPr>
          <p:nvPr/>
        </p:nvPicPr>
        <p:blipFill>
          <a:blip r:embed="rId5" cstate="print"/>
          <a:stretch>
            <a:fillRect/>
          </a:stretch>
        </p:blipFill>
        <p:spPr>
          <a:xfrm>
            <a:off x="357158" y="928670"/>
            <a:ext cx="3596360" cy="2695769"/>
          </a:xfrm>
          <a:prstGeom prst="rect">
            <a:avLst/>
          </a:prstGeom>
        </p:spPr>
      </p:pic>
      <p:pic>
        <p:nvPicPr>
          <p:cNvPr id="6" name="Рисунок 5" descr="озеро1.jpg"/>
          <p:cNvPicPr>
            <a:picLocks noChangeAspect="1"/>
          </p:cNvPicPr>
          <p:nvPr/>
        </p:nvPicPr>
        <p:blipFill>
          <a:blip r:embed="rId6" cstate="print"/>
          <a:stretch>
            <a:fillRect/>
          </a:stretch>
        </p:blipFill>
        <p:spPr>
          <a:xfrm>
            <a:off x="3286116" y="3286124"/>
            <a:ext cx="3066304" cy="229972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142852"/>
            <a:ext cx="8572560" cy="1143008"/>
          </a:xfrm>
        </p:spPr>
        <p:txBody>
          <a:bodyPr>
            <a:noAutofit/>
          </a:bodyPr>
          <a:lstStyle/>
          <a:p>
            <a:pPr algn="ctr"/>
            <a:r>
              <a:rPr lang="en-US" sz="2400" dirty="0" smtClean="0">
                <a:solidFill>
                  <a:schemeClr val="tx1"/>
                </a:solidFill>
              </a:rPr>
              <a:t>The weather in Great Britain is very changeable.</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en-US" sz="2400" dirty="0" smtClean="0">
                <a:effectLst>
                  <a:outerShdw blurRad="38100" dist="38100" dir="2700000" algn="tl">
                    <a:srgbClr val="000000">
                      <a:alpha val="43137"/>
                    </a:srgbClr>
                  </a:outerShdw>
                </a:effectLst>
              </a:rPr>
              <a:t>The English also say that they have three variants of weather: </a:t>
            </a:r>
          </a:p>
          <a:p>
            <a:r>
              <a:rPr lang="en-US" sz="2400" dirty="0" smtClean="0">
                <a:effectLst>
                  <a:outerShdw blurRad="38100" dist="38100" dir="2700000" algn="tl">
                    <a:srgbClr val="000000">
                      <a:alpha val="43137"/>
                    </a:srgbClr>
                  </a:outerShdw>
                </a:effectLst>
              </a:rPr>
              <a:t>when it rains in the morning, when it rains in the afternoon </a:t>
            </a:r>
          </a:p>
          <a:p>
            <a:r>
              <a:rPr lang="en-US" sz="2400" dirty="0" smtClean="0">
                <a:effectLst>
                  <a:outerShdw blurRad="38100" dist="38100" dir="2700000" algn="tl">
                    <a:srgbClr val="000000">
                      <a:alpha val="43137"/>
                    </a:srgbClr>
                  </a:outerShdw>
                </a:effectLst>
              </a:rPr>
              <a:t>or  when it rains all day long.</a:t>
            </a:r>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10" name="Рисунок 9" descr="погода.jpg"/>
          <p:cNvPicPr>
            <a:picLocks noChangeAspect="1"/>
          </p:cNvPicPr>
          <p:nvPr/>
        </p:nvPicPr>
        <p:blipFill>
          <a:blip r:embed="rId2" cstate="print"/>
          <a:stretch>
            <a:fillRect/>
          </a:stretch>
        </p:blipFill>
        <p:spPr>
          <a:xfrm>
            <a:off x="357158" y="1000108"/>
            <a:ext cx="3950939" cy="2581280"/>
          </a:xfrm>
          <a:prstGeom prst="rect">
            <a:avLst/>
          </a:prstGeom>
        </p:spPr>
      </p:pic>
      <p:pic>
        <p:nvPicPr>
          <p:cNvPr id="11" name="Рисунок 10" descr="погода2.jpg"/>
          <p:cNvPicPr>
            <a:picLocks noChangeAspect="1"/>
          </p:cNvPicPr>
          <p:nvPr/>
        </p:nvPicPr>
        <p:blipFill>
          <a:blip r:embed="rId3" cstate="print"/>
          <a:stretch>
            <a:fillRect/>
          </a:stretch>
        </p:blipFill>
        <p:spPr>
          <a:xfrm>
            <a:off x="2857488" y="1928802"/>
            <a:ext cx="3467097" cy="2500310"/>
          </a:xfrm>
          <a:prstGeom prst="rect">
            <a:avLst/>
          </a:prstGeom>
        </p:spPr>
      </p:pic>
      <p:pic>
        <p:nvPicPr>
          <p:cNvPr id="12" name="Рисунок 11" descr="погода3.jpg"/>
          <p:cNvPicPr>
            <a:picLocks noChangeAspect="1"/>
          </p:cNvPicPr>
          <p:nvPr/>
        </p:nvPicPr>
        <p:blipFill>
          <a:blip r:embed="rId4" cstate="print"/>
          <a:stretch>
            <a:fillRect/>
          </a:stretch>
        </p:blipFill>
        <p:spPr>
          <a:xfrm>
            <a:off x="1285852" y="3857628"/>
            <a:ext cx="4101705" cy="256063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282" y="285728"/>
            <a:ext cx="8572560" cy="1143008"/>
          </a:xfrm>
        </p:spPr>
        <p:txBody>
          <a:bodyPr>
            <a:noAutofit/>
          </a:bodyPr>
          <a:lstStyle/>
          <a:p>
            <a:pPr algn="ctr"/>
            <a:r>
              <a:rPr lang="en-US" sz="2400" dirty="0" smtClean="0">
                <a:solidFill>
                  <a:schemeClr val="tx1"/>
                </a:solidFill>
              </a:rPr>
              <a:t>The most unpleasant aspect of English weather is fog and smog.</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sp>
        <p:nvSpPr>
          <p:cNvPr id="3" name="Подзаголовок 2"/>
          <p:cNvSpPr>
            <a:spLocks noGrp="1"/>
          </p:cNvSpPr>
          <p:nvPr>
            <p:ph type="subTitle" idx="1"/>
          </p:nvPr>
        </p:nvSpPr>
        <p:spPr>
          <a:xfrm>
            <a:off x="6286512" y="1357298"/>
            <a:ext cx="2282532" cy="5000660"/>
          </a:xfrm>
        </p:spPr>
        <p:txBody>
          <a:bodyPr>
            <a:normAutofit/>
          </a:bodyPr>
          <a:lstStyle/>
          <a:p>
            <a:r>
              <a:rPr lang="ru-RU" sz="2400" dirty="0" smtClean="0">
                <a:effectLst>
                  <a:outerShdw blurRad="38100" dist="38100" dir="2700000" algn="tl">
                    <a:srgbClr val="000000">
                      <a:alpha val="43137"/>
                    </a:srgbClr>
                  </a:outerShdw>
                </a:effectLst>
              </a:rPr>
              <a:t/>
            </a:r>
            <a:br>
              <a:rPr lang="ru-RU" sz="2400" dirty="0" smtClean="0">
                <a:effectLst>
                  <a:outerShdw blurRad="38100" dist="38100" dir="2700000" algn="tl">
                    <a:srgbClr val="000000">
                      <a:alpha val="43137"/>
                    </a:srgbClr>
                  </a:outerShdw>
                </a:effectLst>
              </a:rPr>
            </a:br>
            <a:endParaRPr lang="ru-RU" sz="2400" dirty="0">
              <a:effectLst>
                <a:outerShdw blurRad="38100" dist="38100" dir="2700000" algn="tl">
                  <a:srgbClr val="000000">
                    <a:alpha val="43137"/>
                  </a:srgbClr>
                </a:outerShdw>
              </a:effectLst>
            </a:endParaRPr>
          </a:p>
        </p:txBody>
      </p:sp>
      <p:pic>
        <p:nvPicPr>
          <p:cNvPr id="7" name="Рисунок 6" descr="туман.jpg"/>
          <p:cNvPicPr>
            <a:picLocks noChangeAspect="1"/>
          </p:cNvPicPr>
          <p:nvPr/>
        </p:nvPicPr>
        <p:blipFill>
          <a:blip r:embed="rId2" cstate="print"/>
          <a:stretch>
            <a:fillRect/>
          </a:stretch>
        </p:blipFill>
        <p:spPr>
          <a:xfrm>
            <a:off x="571472" y="1285860"/>
            <a:ext cx="3463644" cy="2286005"/>
          </a:xfrm>
          <a:prstGeom prst="rect">
            <a:avLst/>
          </a:prstGeom>
        </p:spPr>
      </p:pic>
      <p:pic>
        <p:nvPicPr>
          <p:cNvPr id="8" name="Рисунок 7" descr="туман2.jpg"/>
          <p:cNvPicPr>
            <a:picLocks noChangeAspect="1"/>
          </p:cNvPicPr>
          <p:nvPr/>
        </p:nvPicPr>
        <p:blipFill>
          <a:blip r:embed="rId3" cstate="print"/>
          <a:stretch>
            <a:fillRect/>
          </a:stretch>
        </p:blipFill>
        <p:spPr>
          <a:xfrm>
            <a:off x="4572000" y="1285860"/>
            <a:ext cx="3771926" cy="2357454"/>
          </a:xfrm>
          <a:prstGeom prst="rect">
            <a:avLst/>
          </a:prstGeom>
        </p:spPr>
      </p:pic>
      <p:pic>
        <p:nvPicPr>
          <p:cNvPr id="13" name="Рисунок 12" descr="туман4.jpg"/>
          <p:cNvPicPr>
            <a:picLocks noChangeAspect="1"/>
          </p:cNvPicPr>
          <p:nvPr/>
        </p:nvPicPr>
        <p:blipFill>
          <a:blip r:embed="rId4" cstate="print"/>
          <a:stretch>
            <a:fillRect/>
          </a:stretch>
        </p:blipFill>
        <p:spPr>
          <a:xfrm>
            <a:off x="214282" y="4000504"/>
            <a:ext cx="3667124" cy="2419947"/>
          </a:xfrm>
          <a:prstGeom prst="rect">
            <a:avLst/>
          </a:prstGeom>
        </p:spPr>
      </p:pic>
      <p:pic>
        <p:nvPicPr>
          <p:cNvPr id="14" name="Рисунок 13" descr="туман5.jpg"/>
          <p:cNvPicPr>
            <a:picLocks noChangeAspect="1"/>
          </p:cNvPicPr>
          <p:nvPr/>
        </p:nvPicPr>
        <p:blipFill>
          <a:blip r:embed="rId5" cstate="print"/>
          <a:stretch>
            <a:fillRect/>
          </a:stretch>
        </p:blipFill>
        <p:spPr>
          <a:xfrm>
            <a:off x="4286248" y="3857628"/>
            <a:ext cx="4267403" cy="2586046"/>
          </a:xfrm>
          <a:prstGeom prst="rect">
            <a:avLst/>
          </a:prstGeom>
        </p:spPr>
      </p:pic>
      <p:pic>
        <p:nvPicPr>
          <p:cNvPr id="9" name="Рисунок 8" descr="туман3.jpg"/>
          <p:cNvPicPr>
            <a:picLocks noChangeAspect="1"/>
          </p:cNvPicPr>
          <p:nvPr/>
        </p:nvPicPr>
        <p:blipFill>
          <a:blip r:embed="rId6" cstate="print"/>
          <a:stretch>
            <a:fillRect/>
          </a:stretch>
        </p:blipFill>
        <p:spPr>
          <a:xfrm>
            <a:off x="2500298" y="2285992"/>
            <a:ext cx="3405189" cy="2556433"/>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286</TotalTime>
  <Words>326</Words>
  <Application>Microsoft Office PowerPoint</Application>
  <PresentationFormat>Экран (4:3)</PresentationFormat>
  <Paragraphs>29</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Поток</vt:lpstr>
      <vt:lpstr> The United Kingdom of Great Britain and Northern Irelands is situated on the British Isles.  </vt:lpstr>
      <vt:lpstr>  The UK is made up of four countries: England, Wales, Scotland and Northern Ireland. Great Britain consists of England, Scotland and Wales and doesn't include Northern Ireland.  </vt:lpstr>
      <vt:lpstr>  The capital of the UK is London.  </vt:lpstr>
      <vt:lpstr>The British Isles are separated from European continent by the North Sea and the English Channel. The western coast of Great Britain is washed by the Atlantic Ocean and the Irish Sea.</vt:lpstr>
      <vt:lpstr>The surface of the British Isles varies very much. The north of Scotland is mountainous and is called the Highlands, while the south, which has beautiful valleys and plains, is called the Lowlands.</vt:lpstr>
      <vt:lpstr>There are a lot of rivers in Great Britain, but they are not very long. </vt:lpstr>
      <vt:lpstr>There are many lakes in Great Britain . </vt:lpstr>
      <vt:lpstr>The weather in Great Britain is very changeable. </vt:lpstr>
      <vt:lpstr>The most unpleasant aspect of English weather is fog and smog. </vt:lpstr>
      <vt:lpstr>The capitals are: London in England , Edinburgh in Scotland , Cardiff in Wales and Belfast in Northern Ireland .  </vt:lpstr>
      <vt:lpstr>Every country has its own national emblem.  The red rose is the national emblem of England.  The thistle is the national emblem of Scotland. The daffodils and the leek are the emblems of Wales.  The shamrock (a kind of clover) is the emblem of Ireland.  </vt:lpstr>
      <vt:lpstr>The population of the UK is over 58 mln people. The UK is inhabited by the English, the Scots, the Welsh and the Irish who constitute the British nation.   </vt:lpstr>
      <vt:lpstr>The UK is constitutional monarchy. In law, the Head of State is the Queen, but in practice, the Queen reigns, but does not rule. The country is ruled by the elected government with the Prime Minister at the head. The British Parliament consists of two chambers: the House of Lords and the House of Commons.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Лилек</dc:creator>
  <cp:lastModifiedBy>школа</cp:lastModifiedBy>
  <cp:revision>26</cp:revision>
  <dcterms:created xsi:type="dcterms:W3CDTF">2013-11-04T14:00:07Z</dcterms:created>
  <dcterms:modified xsi:type="dcterms:W3CDTF">2021-08-09T11:27:45Z</dcterms:modified>
</cp:coreProperties>
</file>