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8694" autoAdjust="0"/>
  </p:normalViewPr>
  <p:slideViewPr>
    <p:cSldViewPr>
      <p:cViewPr>
        <p:scale>
          <a:sx n="60" d="100"/>
          <a:sy n="60" d="100"/>
        </p:scale>
        <p:origin x="-98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704856" cy="54726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A00AD"/>
                </a:solidFill>
                <a:latin typeface="Monotype Corsiva" pitchFamily="66" charset="0"/>
              </a:rPr>
              <a:t>Проект в старшей группе</a:t>
            </a:r>
          </a:p>
          <a:p>
            <a:r>
              <a:rPr lang="ru-RU" sz="4400" b="1" dirty="0">
                <a:solidFill>
                  <a:srgbClr val="FA00AD"/>
                </a:solidFill>
                <a:latin typeface="Monotype Corsiva" pitchFamily="66" charset="0"/>
              </a:rPr>
              <a:t>«Покормите птиц зимой» </a:t>
            </a:r>
            <a:endParaRPr lang="ru-RU" sz="4400" b="1" dirty="0" smtClean="0">
              <a:solidFill>
                <a:srgbClr val="FA00AD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FA00AD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FA00AD"/>
              </a:solidFill>
              <a:latin typeface="Monotype Corsiva" pitchFamily="66" charset="0"/>
            </a:endParaRPr>
          </a:p>
          <a:p>
            <a:pPr algn="l"/>
            <a:endParaRPr lang="ru-RU" sz="4400" b="1" dirty="0">
              <a:solidFill>
                <a:srgbClr val="FA00AD"/>
              </a:solidFill>
              <a:latin typeface="Monotype Corsiva" pitchFamily="66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Автор проекта воспитатель 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старшей группы «Белочка»</a:t>
            </a:r>
          </a:p>
          <a:p>
            <a:pPr algn="l"/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Боргоякова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И.М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2646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                   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игры:</a:t>
            </a:r>
          </a:p>
          <a:p>
            <a:pPr marL="0" indent="0" algn="just">
              <a:buNone/>
            </a:pPr>
            <a:r>
              <a:rPr lang="ru-RU" i="1" dirty="0" smtClean="0"/>
              <a:t>                              «</a:t>
            </a:r>
            <a:r>
              <a:rPr lang="ru-RU" i="1" dirty="0"/>
              <a:t>Птички в гнездышках»;</a:t>
            </a:r>
          </a:p>
          <a:p>
            <a:pPr marL="0" indent="0" algn="just">
              <a:buNone/>
            </a:pPr>
            <a:r>
              <a:rPr lang="ru-RU" i="1" dirty="0" smtClean="0"/>
              <a:t>                              «</a:t>
            </a:r>
            <a:r>
              <a:rPr lang="ru-RU" i="1" dirty="0"/>
              <a:t>Воробушки и автомобиль»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i="1" dirty="0" smtClean="0"/>
              <a:t>                               «</a:t>
            </a:r>
            <a:r>
              <a:rPr lang="ru-RU" i="1" dirty="0"/>
              <a:t>Кот и воробьи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</a:p>
          <a:p>
            <a:pPr marL="0" indent="0">
              <a:buNone/>
            </a:pPr>
            <a:r>
              <a:rPr lang="ru-RU" i="1" dirty="0" smtClean="0"/>
              <a:t>                       «</a:t>
            </a:r>
            <a:r>
              <a:rPr lang="ru-RU" i="1" dirty="0"/>
              <a:t>Воробьи»</a:t>
            </a:r>
            <a:r>
              <a:rPr lang="ru-RU" dirty="0"/>
              <a:t>; </a:t>
            </a:r>
            <a:r>
              <a:rPr lang="ru-RU" i="1" dirty="0"/>
              <a:t>«Птичья кормушка»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i="1" dirty="0" smtClean="0"/>
              <a:t>                      «</a:t>
            </a:r>
            <a:r>
              <a:rPr lang="ru-RU" i="1" dirty="0"/>
              <a:t>Я </a:t>
            </a:r>
            <a:r>
              <a:rPr lang="ru-RU" b="1" i="1" dirty="0"/>
              <a:t>зимой кормлю всех птиц</a:t>
            </a:r>
            <a:r>
              <a:rPr lang="ru-RU" i="1" dirty="0"/>
              <a:t>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sz="3400" u="sng" dirty="0" smtClean="0">
                <a:solidFill>
                  <a:srgbClr val="002060"/>
                </a:solidFill>
              </a:rPr>
              <a:t>Дидактические </a:t>
            </a:r>
            <a:r>
              <a:rPr lang="ru-RU" sz="3400" u="sng" dirty="0">
                <a:solidFill>
                  <a:srgbClr val="002060"/>
                </a:solidFill>
              </a:rPr>
              <a:t>игры:</a:t>
            </a:r>
          </a:p>
          <a:p>
            <a:pPr marL="0" indent="0">
              <a:buNone/>
            </a:pPr>
            <a:r>
              <a:rPr lang="ru-RU" sz="3400" i="1" dirty="0" smtClean="0">
                <a:solidFill>
                  <a:srgbClr val="002060"/>
                </a:solidFill>
              </a:rPr>
              <a:t>                          «</a:t>
            </a:r>
            <a:r>
              <a:rPr lang="ru-RU" sz="3400" i="1" dirty="0">
                <a:solidFill>
                  <a:srgbClr val="002060"/>
                </a:solidFill>
              </a:rPr>
              <a:t>Кто лишний»</a:t>
            </a:r>
            <a:endParaRPr lang="ru-RU" sz="3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400" i="1" dirty="0" smtClean="0">
                <a:solidFill>
                  <a:srgbClr val="002060"/>
                </a:solidFill>
              </a:rPr>
              <a:t>                          «</a:t>
            </a:r>
            <a:r>
              <a:rPr lang="ru-RU" sz="3400" i="1" dirty="0">
                <a:solidFill>
                  <a:srgbClr val="002060"/>
                </a:solidFill>
              </a:rPr>
              <a:t>Раздели </a:t>
            </a:r>
            <a:r>
              <a:rPr lang="ru-RU" sz="3400" b="1" i="1" dirty="0">
                <a:solidFill>
                  <a:srgbClr val="002060"/>
                </a:solidFill>
              </a:rPr>
              <a:t>птиц</a:t>
            </a:r>
            <a:r>
              <a:rPr lang="ru-RU" sz="3400" i="1" dirty="0">
                <a:solidFill>
                  <a:srgbClr val="002060"/>
                </a:solidFill>
              </a:rPr>
              <a:t> на перелетных и </a:t>
            </a:r>
            <a:r>
              <a:rPr lang="ru-RU" sz="3400" i="1" dirty="0" smtClean="0">
                <a:solidFill>
                  <a:srgbClr val="002060"/>
                </a:solidFill>
              </a:rPr>
              <a:t>   зимующих</a:t>
            </a:r>
            <a:r>
              <a:rPr lang="ru-RU" sz="3400" i="1" dirty="0">
                <a:solidFill>
                  <a:srgbClr val="002060"/>
                </a:solidFill>
              </a:rPr>
              <a:t>»</a:t>
            </a:r>
            <a:endParaRPr lang="ru-RU" sz="3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                 «</a:t>
            </a:r>
            <a:r>
              <a:rPr lang="ru-RU" sz="3400" dirty="0">
                <a:solidFill>
                  <a:srgbClr val="002060"/>
                </a:solidFill>
              </a:rPr>
              <a:t>Составь картинку </a:t>
            </a:r>
            <a:r>
              <a:rPr lang="ru-RU" sz="3400" i="1" dirty="0">
                <a:solidFill>
                  <a:srgbClr val="002060"/>
                </a:solidFill>
              </a:rPr>
              <a:t>(разрезные)</a:t>
            </a:r>
            <a:endParaRPr lang="ru-RU" sz="3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400" i="1" dirty="0" smtClean="0">
                <a:solidFill>
                  <a:srgbClr val="002060"/>
                </a:solidFill>
              </a:rPr>
              <a:t>                        «</a:t>
            </a:r>
            <a:r>
              <a:rPr lang="ru-RU" sz="3400" i="1" dirty="0">
                <a:solidFill>
                  <a:srgbClr val="002060"/>
                </a:solidFill>
              </a:rPr>
              <a:t>Угадай по описанию»</a:t>
            </a:r>
            <a:r>
              <a:rPr lang="ru-RU" sz="3400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i="1" dirty="0" smtClean="0">
                <a:solidFill>
                  <a:srgbClr val="002060"/>
                </a:solidFill>
              </a:rPr>
              <a:t>                                   «</a:t>
            </a:r>
            <a:r>
              <a:rPr lang="ru-RU" sz="3400" i="1" dirty="0">
                <a:solidFill>
                  <a:srgbClr val="002060"/>
                </a:solidFill>
              </a:rPr>
              <a:t>Угадай, кого не стало»</a:t>
            </a:r>
            <a:r>
              <a:rPr lang="ru-RU" sz="3400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Упражнять </a:t>
            </a:r>
            <a:r>
              <a:rPr lang="ru-RU" sz="3400" dirty="0">
                <a:solidFill>
                  <a:srgbClr val="002060"/>
                </a:solidFill>
              </a:rPr>
              <a:t>в беге, умении быстро находить свой домик.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002060"/>
                </a:solidFill>
              </a:rPr>
              <a:t>учить двигаться врассыпную, не наталкиваясь друг </a:t>
            </a:r>
            <a:r>
              <a:rPr lang="ru-RU" sz="3400" dirty="0" smtClean="0">
                <a:solidFill>
                  <a:srgbClr val="002060"/>
                </a:solidFill>
              </a:rPr>
              <a:t>на друга</a:t>
            </a:r>
            <a:r>
              <a:rPr lang="ru-RU" sz="3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   Закрепить </a:t>
            </a:r>
            <a:r>
              <a:rPr lang="ru-RU" sz="3400" dirty="0">
                <a:solidFill>
                  <a:srgbClr val="002060"/>
                </a:solidFill>
              </a:rPr>
              <a:t>умение находить, узнавать и расширить знания детей о </a:t>
            </a:r>
            <a:r>
              <a:rPr lang="ru-RU" sz="3400" b="1" dirty="0">
                <a:solidFill>
                  <a:srgbClr val="002060"/>
                </a:solidFill>
              </a:rPr>
              <a:t>птицах</a:t>
            </a:r>
            <a:r>
              <a:rPr lang="ru-RU" sz="3400" dirty="0">
                <a:solidFill>
                  <a:srgbClr val="002060"/>
                </a:solidFill>
              </a:rPr>
              <a:t>, называть зимующих </a:t>
            </a:r>
            <a:r>
              <a:rPr lang="ru-RU" sz="3400" b="1" dirty="0">
                <a:solidFill>
                  <a:srgbClr val="002060"/>
                </a:solidFill>
              </a:rPr>
              <a:t>птиц</a:t>
            </a:r>
            <a:r>
              <a:rPr lang="ru-RU" sz="3400" dirty="0">
                <a:solidFill>
                  <a:srgbClr val="002060"/>
                </a:solidFill>
              </a:rPr>
              <a:t>, развивать зрительную память, мышление; воспитывать любовь к природе.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6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2894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 Чтение </a:t>
            </a:r>
            <a:r>
              <a:rPr lang="ru-RU" dirty="0"/>
              <a:t>художественной литературы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Чтение</a:t>
            </a:r>
            <a:r>
              <a:rPr lang="ru-RU" dirty="0"/>
              <a:t>: Н. И. Сладков</a:t>
            </a:r>
          </a:p>
          <a:p>
            <a:pPr marL="0" indent="0" algn="just">
              <a:buNone/>
            </a:pPr>
            <a:r>
              <a:rPr lang="ru-RU" i="1" dirty="0" smtClean="0"/>
              <a:t>                         «</a:t>
            </a:r>
            <a:r>
              <a:rPr lang="ru-RU" i="1" dirty="0"/>
              <a:t>Синичкины кладовки»</a:t>
            </a:r>
            <a:r>
              <a:rPr lang="ru-RU" dirty="0"/>
              <a:t>,</a:t>
            </a:r>
          </a:p>
          <a:p>
            <a:pPr marL="0" indent="0" algn="just">
              <a:buNone/>
            </a:pPr>
            <a:r>
              <a:rPr lang="ru-RU" dirty="0" smtClean="0"/>
              <a:t>                     Л</a:t>
            </a:r>
            <a:r>
              <a:rPr lang="ru-RU" dirty="0"/>
              <a:t>. Квитке </a:t>
            </a:r>
            <a:r>
              <a:rPr lang="ru-RU" i="1" dirty="0"/>
              <a:t>«Смелые воробьи»</a:t>
            </a:r>
            <a:r>
              <a:rPr lang="ru-RU" dirty="0"/>
              <a:t>, М. </a:t>
            </a:r>
            <a:r>
              <a:rPr lang="ru-RU" dirty="0" smtClean="0"/>
              <a:t>           Горький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 smtClean="0"/>
              <a:t>Вороб</a:t>
            </a:r>
            <a:r>
              <a:rPr lang="ru-RU" i="1" dirty="0" err="1"/>
              <a:t>ь</a:t>
            </a:r>
            <a:r>
              <a:rPr lang="ru-RU" i="1" dirty="0" err="1" smtClean="0"/>
              <a:t>ишко</a:t>
            </a:r>
            <a:r>
              <a:rPr lang="ru-RU" i="1" dirty="0"/>
              <a:t>»</a:t>
            </a:r>
            <a:r>
              <a:rPr lang="ru-RU" dirty="0"/>
              <a:t>, Ю. Казаков, </a:t>
            </a:r>
            <a:r>
              <a:rPr lang="ru-RU" i="1" dirty="0"/>
              <a:t>«Жадный Чик и кот Васька»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               Чтение </a:t>
            </a:r>
            <a:r>
              <a:rPr lang="ru-RU" dirty="0"/>
              <a:t>стихотворения о </a:t>
            </a:r>
            <a:r>
              <a:rPr lang="ru-RU" b="1" dirty="0"/>
              <a:t>птицах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                       С</a:t>
            </a:r>
            <a:r>
              <a:rPr lang="ru-RU" dirty="0"/>
              <a:t>. Маршак </a:t>
            </a:r>
            <a:r>
              <a:rPr lang="ru-RU" i="1" dirty="0"/>
              <a:t>«Где обедал воробей?»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Т</a:t>
            </a:r>
            <a:r>
              <a:rPr lang="ru-RU" dirty="0"/>
              <a:t>. Евдошенко </a:t>
            </a:r>
            <a:r>
              <a:rPr lang="ru-RU" i="1" dirty="0"/>
              <a:t>«Берегите </a:t>
            </a:r>
            <a:r>
              <a:rPr lang="ru-RU" b="1" i="1" dirty="0"/>
              <a:t>птиц</a:t>
            </a:r>
            <a:r>
              <a:rPr lang="ru-RU" i="1" dirty="0"/>
              <a:t>»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А</a:t>
            </a:r>
            <a:r>
              <a:rPr lang="ru-RU" dirty="0"/>
              <a:t>. </a:t>
            </a:r>
            <a:r>
              <a:rPr lang="ru-RU" dirty="0" err="1"/>
              <a:t>Барто</a:t>
            </a:r>
            <a:r>
              <a:rPr lang="ru-RU" dirty="0"/>
              <a:t> </a:t>
            </a:r>
            <a:r>
              <a:rPr lang="ru-RU" i="1" dirty="0"/>
              <a:t>«Воробей»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Отгадывание загадок О зимующих </a:t>
            </a:r>
            <a:r>
              <a:rPr lang="ru-RU" b="1" dirty="0"/>
              <a:t>птицах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1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4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7606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Работа </a:t>
            </a:r>
            <a:r>
              <a:rPr lang="ru-RU" dirty="0"/>
              <a:t>с родителями.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Участие в конкурсе </a:t>
            </a:r>
            <a:r>
              <a:rPr lang="ru-RU" i="1" dirty="0"/>
              <a:t>«Креативная кормушка»(изготовление кормушек для </a:t>
            </a:r>
            <a:r>
              <a:rPr lang="ru-RU" b="1" i="1" dirty="0"/>
              <a:t>птиц</a:t>
            </a:r>
            <a:r>
              <a:rPr lang="ru-RU" i="1" dirty="0"/>
              <a:t>)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Подкормка </a:t>
            </a:r>
            <a:r>
              <a:rPr lang="ru-RU" b="1" dirty="0"/>
              <a:t>птиц во время прогулок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Сбор корма для </a:t>
            </a:r>
            <a:r>
              <a:rPr lang="ru-RU" b="1" dirty="0"/>
              <a:t>птиц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Наблюдение за </a:t>
            </a:r>
            <a:r>
              <a:rPr lang="ru-RU" b="1" dirty="0"/>
              <a:t>птицами вне детского сада</a:t>
            </a:r>
            <a:r>
              <a:rPr lang="ru-RU" dirty="0" smtClean="0"/>
              <a:t>. </a:t>
            </a:r>
            <a:r>
              <a:rPr lang="ru-RU" dirty="0"/>
              <a:t>Оформление памятки в родительский уголок </a:t>
            </a:r>
            <a:r>
              <a:rPr lang="ru-RU" i="1" dirty="0"/>
              <a:t>«</a:t>
            </a:r>
            <a:r>
              <a:rPr lang="ru-RU" b="1" i="1" dirty="0"/>
              <a:t>Покормите птиц зимой</a:t>
            </a:r>
            <a:r>
              <a:rPr lang="ru-RU" i="1" dirty="0"/>
              <a:t>»</a:t>
            </a:r>
            <a:r>
              <a:rPr lang="ru-RU" dirty="0"/>
              <a:t>; участие в акции </a:t>
            </a:r>
            <a:r>
              <a:rPr lang="ru-RU" i="1" dirty="0"/>
              <a:t>«Птичья столовая»</a:t>
            </a:r>
            <a:r>
              <a:rPr lang="ru-RU" dirty="0"/>
              <a:t> Рекомендации родителям.</a:t>
            </a:r>
          </a:p>
          <a:p>
            <a:pPr marL="0" indent="0">
              <a:buNone/>
            </a:pPr>
            <a:r>
              <a:rPr lang="ru-RU" dirty="0"/>
              <a:t>Заключительный этап. Акция </a:t>
            </a:r>
            <a:r>
              <a:rPr lang="ru-RU" i="1" dirty="0"/>
              <a:t>«Птичья столовая»</a:t>
            </a:r>
            <a:r>
              <a:rPr lang="ru-RU" dirty="0"/>
              <a:t>; выставка рисунков детей на тему </a:t>
            </a:r>
            <a:r>
              <a:rPr lang="ru-RU" i="1" dirty="0"/>
              <a:t>«Мои пернатые друзья»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0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01729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33" y="3104773"/>
            <a:ext cx="5004302" cy="3753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264629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2513"/>
            <a:ext cx="264629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8" y="3600012"/>
            <a:ext cx="2646294" cy="326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3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«Снегири на ветках»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65187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155679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2908418" cy="3877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4375"/>
            <a:ext cx="2845009" cy="3892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55" y="2780928"/>
            <a:ext cx="2951407" cy="3935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92" y="4437112"/>
            <a:ext cx="3600400" cy="22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02" y="3322679"/>
            <a:ext cx="3724994" cy="3404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" y="3442692"/>
            <a:ext cx="2463738" cy="328498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4" y="116631"/>
            <a:ext cx="2520280" cy="33603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8" y="116631"/>
            <a:ext cx="2592289" cy="3456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14" y="189854"/>
            <a:ext cx="3566984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94" y="3364971"/>
            <a:ext cx="2651491" cy="34049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19672" y="332656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•</a:t>
            </a:r>
            <a:r>
              <a:rPr lang="ru-RU" b="1" dirty="0"/>
              <a:t> </a:t>
            </a:r>
            <a:r>
              <a:rPr lang="ru-RU" sz="3600" b="1" dirty="0">
                <a:solidFill>
                  <a:srgbClr val="C00000"/>
                </a:solidFill>
              </a:rPr>
              <a:t>Подкормка</a:t>
            </a:r>
            <a:r>
              <a:rPr lang="ru-RU" sz="3600" dirty="0">
                <a:solidFill>
                  <a:srgbClr val="C00000"/>
                </a:solidFill>
              </a:rPr>
              <a:t> </a:t>
            </a:r>
            <a:r>
              <a:rPr lang="ru-RU" sz="3600" b="1" dirty="0">
                <a:solidFill>
                  <a:srgbClr val="C00000"/>
                </a:solidFill>
              </a:rPr>
              <a:t>птиц во время прогулок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4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о птицах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816424" cy="50885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711779" cy="50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" y="-38948"/>
            <a:ext cx="9195930" cy="68969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128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980729"/>
            <a:ext cx="7643192" cy="5145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Так и живут бок о бок птицы и люди,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Часто не обращая внимания друг на друга,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Иногда ссорясь, иногда радуясь друг другу,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Как члены одной большой семьи.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Кто из них кому больше нужен –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Человек птицам или птицы человеку?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Но выживет ли человек,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если на Земле не останется птиц?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(Э.Н</a:t>
            </a:r>
            <a:r>
              <a:rPr lang="ru-RU" sz="2600" b="1" i="1" dirty="0" smtClean="0">
                <a:solidFill>
                  <a:srgbClr val="002060"/>
                </a:solidFill>
              </a:rPr>
              <a:t>.</a:t>
            </a:r>
            <a:r>
              <a:rPr lang="en-US" sz="2600" b="1" i="1" dirty="0" smtClean="0">
                <a:solidFill>
                  <a:srgbClr val="002060"/>
                </a:solidFill>
              </a:rPr>
              <a:t>  </a:t>
            </a:r>
            <a:r>
              <a:rPr lang="ru-RU" sz="2600" b="1" i="1" dirty="0" smtClean="0">
                <a:solidFill>
                  <a:srgbClr val="002060"/>
                </a:solidFill>
              </a:rPr>
              <a:t>Голованова</a:t>
            </a:r>
            <a:r>
              <a:rPr lang="ru-RU" sz="2600" b="1" i="1" dirty="0">
                <a:solidFill>
                  <a:srgbClr val="002060"/>
                </a:solidFill>
              </a:rPr>
              <a:t>)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3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5774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Тип </a:t>
            </a:r>
            <a:r>
              <a:rPr lang="ru-RU" b="1" dirty="0" smtClean="0">
                <a:solidFill>
                  <a:srgbClr val="002060"/>
                </a:solidFill>
              </a:rPr>
              <a:t>проекта</a:t>
            </a:r>
            <a:r>
              <a:rPr lang="ru-RU" dirty="0" smtClean="0">
                <a:solidFill>
                  <a:srgbClr val="002060"/>
                </a:solidFill>
              </a:rPr>
              <a:t>: творческо-информационный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Вид </a:t>
            </a:r>
            <a:r>
              <a:rPr lang="ru-RU" b="1" dirty="0">
                <a:solidFill>
                  <a:srgbClr val="002060"/>
                </a:solidFill>
              </a:rPr>
              <a:t>проекта</a:t>
            </a:r>
            <a:r>
              <a:rPr lang="ru-RU" dirty="0">
                <a:solidFill>
                  <a:srgbClr val="002060"/>
                </a:solidFill>
              </a:rPr>
              <a:t> : </a:t>
            </a:r>
            <a:r>
              <a:rPr lang="ru-RU" b="1" dirty="0">
                <a:solidFill>
                  <a:srgbClr val="002060"/>
                </a:solidFill>
              </a:rPr>
              <a:t>групповой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</a:rPr>
              <a:t>Продолжительность</a:t>
            </a:r>
            <a:r>
              <a:rPr lang="ru-RU" dirty="0">
                <a:solidFill>
                  <a:srgbClr val="002060"/>
                </a:solidFill>
              </a:rPr>
              <a:t>: </a:t>
            </a:r>
            <a:r>
              <a:rPr lang="ru-RU" b="1" dirty="0">
                <a:solidFill>
                  <a:srgbClr val="002060"/>
                </a:solidFill>
              </a:rPr>
              <a:t>краткосрочный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</a:rPr>
              <a:t>Возраст</a:t>
            </a:r>
            <a:r>
              <a:rPr lang="ru-RU" dirty="0">
                <a:solidFill>
                  <a:srgbClr val="002060"/>
                </a:solidFill>
              </a:rPr>
              <a:t>: 5-7 лет.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</a:rPr>
              <a:t>Участники</a:t>
            </a:r>
            <a:r>
              <a:rPr lang="ru-RU" dirty="0">
                <a:solidFill>
                  <a:srgbClr val="002060"/>
                </a:solidFill>
              </a:rPr>
              <a:t>: воспитатели, дети, родители.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Сроки </a:t>
            </a:r>
            <a:r>
              <a:rPr lang="ru-RU" b="1" dirty="0">
                <a:solidFill>
                  <a:srgbClr val="002060"/>
                </a:solidFill>
              </a:rPr>
              <a:t>проекта с 16</a:t>
            </a:r>
            <a:r>
              <a:rPr lang="ru-RU" dirty="0">
                <a:solidFill>
                  <a:srgbClr val="002060"/>
                </a:solidFill>
              </a:rPr>
              <a:t>.01.2023 – </a:t>
            </a:r>
            <a:r>
              <a:rPr lang="ru-RU" dirty="0" smtClean="0">
                <a:solidFill>
                  <a:srgbClr val="002060"/>
                </a:solidFill>
              </a:rPr>
              <a:t>28.01.2023 </a:t>
            </a:r>
            <a:r>
              <a:rPr lang="ru-RU" dirty="0">
                <a:solidFill>
                  <a:srgbClr val="002060"/>
                </a:solidFill>
              </a:rPr>
              <a:t>г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</a:rPr>
              <a:t>Интеграция образовательных областей</a:t>
            </a:r>
            <a:r>
              <a:rPr lang="ru-RU" dirty="0">
                <a:solidFill>
                  <a:srgbClr val="002060"/>
                </a:solidFill>
              </a:rPr>
              <a:t>: Познавательное развитие, социально- коммуникативное, речевое развитие, художественно- эстетическое развитие, физическое развитие.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7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63813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dirty="0">
                <a:solidFill>
                  <a:srgbClr val="002060"/>
                </a:solidFill>
              </a:rPr>
              <a:t>Актуальность.</a:t>
            </a:r>
          </a:p>
          <a:p>
            <a:pPr marL="0" indent="0">
              <a:buNone/>
            </a:pPr>
            <a:r>
              <a:rPr lang="ru-RU" sz="4500" dirty="0">
                <a:solidFill>
                  <a:srgbClr val="002060"/>
                </a:solidFill>
              </a:rPr>
              <a:t>В современных условиях проблема экологического воспитания дошкольников имеет актуальное значение. Именно в период дошкольного детства происходит становление личности, формирование начал экологической культуры. Экологическое воспитание-это воспитание нравственности, духовности. С одной стороны дети-дошкольники с интересом относятся к живой природе, а с другой стороны проявляют жестокость и равнодушие. Поэтому очень важно воспитывать у детей интерес и любовь к природе, учить беречь окружающий мир.</a:t>
            </a:r>
          </a:p>
          <a:p>
            <a:pPr marL="0" indent="0">
              <a:buNone/>
            </a:pPr>
            <a:r>
              <a:rPr lang="ru-RU" sz="4500" dirty="0">
                <a:solidFill>
                  <a:srgbClr val="002060"/>
                </a:solidFill>
              </a:rPr>
              <a:t>И начинать эту работу нужно с ближайшего к ребенку окружения. Большинство современных детей редко общаются с природой. </a:t>
            </a:r>
            <a:r>
              <a:rPr lang="ru-RU" sz="4500" b="1" dirty="0">
                <a:solidFill>
                  <a:srgbClr val="002060"/>
                </a:solidFill>
              </a:rPr>
              <a:t>Птицы</a:t>
            </a:r>
            <a:r>
              <a:rPr lang="ru-RU" sz="4500" dirty="0">
                <a:solidFill>
                  <a:srgbClr val="002060"/>
                </a:solidFill>
              </a:rPr>
              <a:t> окружают нас повсюду. Их значение в жизни человека и в природе очень велико.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5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002060"/>
                </a:solidFill>
              </a:rPr>
              <a:t>Проблемы</a:t>
            </a:r>
            <a:r>
              <a:rPr lang="ru-RU" dirty="0">
                <a:solidFill>
                  <a:srgbClr val="002060"/>
                </a:solidFill>
              </a:rPr>
              <a:t>: недостаточные представления о жизни зимующих </a:t>
            </a:r>
            <a:r>
              <a:rPr lang="ru-RU" b="1" dirty="0">
                <a:solidFill>
                  <a:srgbClr val="002060"/>
                </a:solidFill>
              </a:rPr>
              <a:t>птиц у детей старшего</a:t>
            </a:r>
            <a:r>
              <a:rPr lang="ru-RU" dirty="0">
                <a:solidFill>
                  <a:srgbClr val="002060"/>
                </a:solidFill>
              </a:rPr>
              <a:t> дошкольного возраста. 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6552728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>
                <a:solidFill>
                  <a:srgbClr val="002060"/>
                </a:solidFill>
              </a:rPr>
              <a:t>Цель</a:t>
            </a:r>
            <a:r>
              <a:rPr lang="ru-RU" sz="2000" b="1" dirty="0">
                <a:solidFill>
                  <a:srgbClr val="002060"/>
                </a:solidFill>
              </a:rPr>
              <a:t>: сформировать общее представление дошкольников о зимующих птицах, их образе жизни, характерных признаках и связи с окружающей средой, роли человека в жизни птиц; воспитывать заботливое отношение к птицам, желание помогать им в трудных зимних </a:t>
            </a:r>
            <a:r>
              <a:rPr lang="ru-RU" sz="2000" b="1" dirty="0" smtClean="0">
                <a:solidFill>
                  <a:srgbClr val="002060"/>
                </a:solidFill>
              </a:rPr>
              <a:t>условиях.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Задачи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•Закреплять знания детей о зимующих птицах </a:t>
            </a:r>
            <a:r>
              <a:rPr lang="ru-RU" sz="2000" b="1" i="1" dirty="0">
                <a:solidFill>
                  <a:srgbClr val="002060"/>
                </a:solidFill>
              </a:rPr>
              <a:t>(название, повадки и особенности поведения и др.)</a:t>
            </a:r>
            <a:r>
              <a:rPr lang="ru-RU" sz="2000" b="1" dirty="0">
                <a:solidFill>
                  <a:srgbClr val="002060"/>
                </a:solidFill>
              </a:rPr>
              <a:t> ;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 Привлечь детей и родителей к помощи птицам в трудных зимних условиях.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•Сформировать навыки у детей правильно подкармливать птиц;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•Способствовать развитию познавательной и творческой активности, любознательности;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•Расширять кругозор и обогащать словарный запас детей, развивать связную речь;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•Создать условия для расширения представлений о птицах (пополнить развивающую предметно-пространственную среду по теме проекта).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•Продолжать формировать правила поведения в природе;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0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"/>
            <a:ext cx="9261090" cy="68563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454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Проект</a:t>
            </a:r>
            <a:r>
              <a:rPr lang="ru-RU" dirty="0"/>
              <a:t> </a:t>
            </a:r>
            <a:r>
              <a:rPr lang="ru-RU" u="sng" dirty="0"/>
              <a:t>состоит из 3-х этапов</a:t>
            </a:r>
            <a:r>
              <a:rPr lang="ru-RU" dirty="0"/>
              <a:t>: подготовительный, основной, заключительный; На подготовительном этапе подбирала методическую литературу, провели анкетирование родителей по теме </a:t>
            </a:r>
            <a:r>
              <a:rPr lang="ru-RU" i="1" dirty="0"/>
              <a:t>«Что вы знаете о зимующих </a:t>
            </a:r>
            <a:r>
              <a:rPr lang="ru-RU" b="1" i="1" dirty="0"/>
              <a:t>птицах</a:t>
            </a:r>
            <a:r>
              <a:rPr lang="ru-RU" i="1" dirty="0"/>
              <a:t>»</a:t>
            </a:r>
            <a:r>
              <a:rPr lang="ru-RU" dirty="0"/>
              <a:t>. Основной этап включает в себя непосредственно работу с детьми и родителями в разных видах деятельности.</a:t>
            </a:r>
          </a:p>
          <a:p>
            <a:r>
              <a:rPr lang="ru-RU" dirty="0"/>
              <a:t>На заключительном этапе </a:t>
            </a:r>
            <a:r>
              <a:rPr lang="ru-RU" b="1" dirty="0"/>
              <a:t>проекта</a:t>
            </a:r>
            <a:r>
              <a:rPr lang="ru-RU" dirty="0"/>
              <a:t> совместно с родителями и детьми организовали и открыли </a:t>
            </a:r>
            <a:r>
              <a:rPr lang="ru-RU" i="1" dirty="0"/>
              <a:t>«Птичья столовая»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47750"/>
            <a:ext cx="7620000" cy="4762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Схема реализации проекта</a:t>
            </a:r>
          </a:p>
          <a:p>
            <a:pPr marL="0" indent="0">
              <a:buNone/>
            </a:pPr>
            <a:r>
              <a:rPr lang="ru-RU" b="1" dirty="0"/>
              <a:t>Подготовительный этап</a:t>
            </a:r>
          </a:p>
          <a:p>
            <a:pPr marL="0" indent="0">
              <a:buNone/>
            </a:pPr>
            <a:r>
              <a:rPr lang="ru-RU" b="1" dirty="0"/>
              <a:t>1. Постановка и анализ проблемы.</a:t>
            </a:r>
          </a:p>
          <a:p>
            <a:pPr marL="0" indent="0">
              <a:buNone/>
            </a:pPr>
            <a:r>
              <a:rPr lang="ru-RU" b="1" dirty="0"/>
              <a:t>2. Определение цели и задач.</a:t>
            </a:r>
          </a:p>
          <a:p>
            <a:pPr marL="0" indent="0">
              <a:buNone/>
            </a:pPr>
            <a:r>
              <a:rPr lang="ru-RU" b="1" dirty="0"/>
              <a:t>3. Изучение и накопление материала.</a:t>
            </a:r>
          </a:p>
          <a:p>
            <a:pPr marL="0" indent="0">
              <a:buNone/>
            </a:pPr>
            <a:r>
              <a:rPr lang="ru-RU" b="1" dirty="0"/>
              <a:t>4. Подбор художественной литературы, демонстрационного материала, дидактических и подвижных игр.</a:t>
            </a:r>
          </a:p>
          <a:p>
            <a:pPr marL="0" indent="0">
              <a:buNone/>
            </a:pPr>
            <a:r>
              <a:rPr lang="ru-RU" b="1" dirty="0"/>
              <a:t>5. </a:t>
            </a:r>
            <a:r>
              <a:rPr lang="ru-RU" b="1" dirty="0" smtClean="0"/>
              <a:t>Анкетирование </a:t>
            </a:r>
            <a:r>
              <a:rPr lang="ru-RU" b="1" dirty="0"/>
              <a:t>родителей </a:t>
            </a:r>
            <a:r>
              <a:rPr lang="ru-RU" b="1" i="1" dirty="0"/>
              <a:t>«Что вы знаете о зимующих птицах»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Ожидаемые </a:t>
            </a:r>
            <a:r>
              <a:rPr lang="ru-RU" b="1" dirty="0"/>
              <a:t>результаты реализации проекта :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- усвоение знаний детьми о зимующих птицах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- определение среды обитания;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- заинтересованность детей совместно с родителями в заботе о птицах, желание помогать им в зимний период </a:t>
            </a:r>
            <a:r>
              <a:rPr lang="ru-RU" b="1" i="1" dirty="0"/>
              <a:t>(изготовление кормушек, подкормка </a:t>
            </a:r>
            <a:r>
              <a:rPr lang="en-US" b="1" i="1" dirty="0" smtClean="0"/>
              <a:t> </a:t>
            </a:r>
            <a:r>
              <a:rPr lang="ru-RU" b="1" i="1" dirty="0" smtClean="0"/>
              <a:t>птиц </a:t>
            </a:r>
            <a:r>
              <a:rPr lang="ru-RU" b="1" i="1" dirty="0"/>
              <a:t>зимой)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- 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7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5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Беседа о </a:t>
            </a:r>
            <a:r>
              <a:rPr lang="ru-RU" b="1" dirty="0">
                <a:solidFill>
                  <a:srgbClr val="002060"/>
                </a:solidFill>
              </a:rPr>
              <a:t>птицах</a:t>
            </a:r>
            <a:r>
              <a:rPr lang="ru-RU" dirty="0">
                <a:solidFill>
                  <a:srgbClr val="002060"/>
                </a:solidFill>
              </a:rPr>
              <a:t>. </a:t>
            </a:r>
            <a:r>
              <a:rPr lang="ru-RU" i="1" dirty="0">
                <a:solidFill>
                  <a:srgbClr val="002060"/>
                </a:solidFill>
              </a:rPr>
              <a:t>(</a:t>
            </a:r>
            <a:r>
              <a:rPr lang="ru-RU" b="1" i="1" dirty="0">
                <a:solidFill>
                  <a:srgbClr val="002060"/>
                </a:solidFill>
              </a:rPr>
              <a:t>Зимой</a:t>
            </a:r>
            <a:r>
              <a:rPr lang="ru-RU" i="1" dirty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Беседа </a:t>
            </a:r>
            <a:r>
              <a:rPr lang="ru-RU" i="1" dirty="0">
                <a:solidFill>
                  <a:srgbClr val="002060"/>
                </a:solidFill>
              </a:rPr>
              <a:t>«Что мы знаем о </a:t>
            </a:r>
            <a:r>
              <a:rPr lang="ru-RU" b="1" i="1" dirty="0">
                <a:solidFill>
                  <a:srgbClr val="002060"/>
                </a:solidFill>
              </a:rPr>
              <a:t>птицах</a:t>
            </a:r>
            <a:r>
              <a:rPr lang="ru-RU" i="1" dirty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> способствовать у детей умения составлять рассказы о </a:t>
            </a:r>
            <a:r>
              <a:rPr lang="ru-RU" b="1" dirty="0">
                <a:solidFill>
                  <a:srgbClr val="002060"/>
                </a:solidFill>
              </a:rPr>
              <a:t>птицах</a:t>
            </a:r>
            <a:r>
              <a:rPr lang="ru-RU" dirty="0">
                <a:solidFill>
                  <a:srgbClr val="002060"/>
                </a:solidFill>
              </a:rPr>
              <a:t>, выделяя яркие отличительные признаки их внешнего вида и поведения; развитию сравнения по признакам, закрепленным в модели, умению использовать модель в качестве плана рассказа, освоению умений рассказывать последовательно, связно. Учить наблюдательности, заботливому отношению к </a:t>
            </a:r>
            <a:r>
              <a:rPr lang="ru-RU" b="1" dirty="0">
                <a:solidFill>
                  <a:srgbClr val="002060"/>
                </a:solidFill>
              </a:rPr>
              <a:t>птицам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70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274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Проблемы: недостаточные представления о жизни зимующих птиц у детей старшего дошкольного возраста.  </vt:lpstr>
      <vt:lpstr>Цель: сформировать общее представление дошкольников о зимующих птицах, их образе жизни, характерных признаках и связи с окружающей средой, роли человека в жизни птиц; воспитывать заботливое отношение к птицам, желание помогать им в трудных зимних условиях. Задачи •Закреплять знания детей о зимующих птицах (название, повадки и особенности поведения и др.) ; • Привлечь детей и родителей к помощи птицам в трудных зимних условиях. •Сформировать навыки у детей правильно подкармливать птиц; •Способствовать развитию познавательной и творческой активности, любознательности; •Расширять кругозор и обогащать словарный запас детей, развивать связную речь; •Создать условия для расширения представлений о птицах (пополнить развивающую предметно-пространственную среду по теме проекта). •Продолжать формировать правила поведения в природе;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«Снегири на ветках» </vt:lpstr>
      <vt:lpstr>Презентация PowerPoint</vt:lpstr>
      <vt:lpstr>Презентация PowerPoint</vt:lpstr>
      <vt:lpstr>Беседа о птицах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Инн</cp:lastModifiedBy>
  <cp:revision>17</cp:revision>
  <dcterms:created xsi:type="dcterms:W3CDTF">2023-02-16T13:24:03Z</dcterms:created>
  <dcterms:modified xsi:type="dcterms:W3CDTF">2023-02-20T03:57:14Z</dcterms:modified>
</cp:coreProperties>
</file>