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4" r:id="rId5"/>
    <p:sldId id="265" r:id="rId6"/>
    <p:sldId id="267" r:id="rId7"/>
    <p:sldId id="268" r:id="rId8"/>
    <p:sldId id="271" r:id="rId9"/>
    <p:sldId id="266" r:id="rId10"/>
    <p:sldId id="269" r:id="rId11"/>
    <p:sldId id="270" r:id="rId12"/>
    <p:sldId id="272" r:id="rId13"/>
    <p:sldId id="260" r:id="rId14"/>
    <p:sldId id="258" r:id="rId15"/>
    <p:sldId id="262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2" autoAdjust="0"/>
    <p:restoredTop sz="94747" autoAdjust="0"/>
  </p:normalViewPr>
  <p:slideViewPr>
    <p:cSldViewPr>
      <p:cViewPr varScale="1">
        <p:scale>
          <a:sx n="103" d="100"/>
          <a:sy n="103" d="100"/>
        </p:scale>
        <p:origin x="-20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мышления у детей дошкольного возраста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1200" y="4876800"/>
            <a:ext cx="3054096" cy="1572064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Подготовила</a:t>
            </a:r>
          </a:p>
          <a:p>
            <a:r>
              <a:rPr lang="ru-RU" sz="2000" dirty="0" smtClean="0"/>
              <a:t>Учитель-логопед</a:t>
            </a:r>
          </a:p>
          <a:p>
            <a:r>
              <a:rPr lang="ru-RU" sz="2000" dirty="0" smtClean="0"/>
              <a:t>Зиновьева О.М.</a:t>
            </a:r>
          </a:p>
          <a:p>
            <a:r>
              <a:rPr lang="ru-RU" sz="2000" dirty="0" smtClean="0"/>
              <a:t>МДОУ «Детский сад №50 </a:t>
            </a:r>
            <a:r>
              <a:rPr lang="ru-RU" sz="2000" smtClean="0"/>
              <a:t>«Сказка»»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ru-RU" b="1" i="1" u="sng" dirty="0" smtClean="0"/>
              <a:t>Особенности мышления у детей с нарушениями речи.</a:t>
            </a:r>
            <a:endParaRPr lang="ru-RU" dirty="0" smtClean="0"/>
          </a:p>
          <a:p>
            <a:r>
              <a:rPr lang="ru-RU" dirty="0" smtClean="0"/>
              <a:t>Мышление детей, имеющих нарушения речи, одна из важных проблем </a:t>
            </a:r>
            <a:r>
              <a:rPr lang="ru-RU" dirty="0" err="1" smtClean="0"/>
              <a:t>логопсихологии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 мнению </a:t>
            </a:r>
            <a:r>
              <a:rPr lang="ru-RU" i="1" dirty="0" smtClean="0"/>
              <a:t>Н.И. </a:t>
            </a:r>
            <a:r>
              <a:rPr lang="ru-RU" i="1" dirty="0" err="1" smtClean="0"/>
              <a:t>Жинкина</a:t>
            </a:r>
            <a:r>
              <a:rPr lang="ru-RU" dirty="0" smtClean="0"/>
              <a:t> , «задержка одного из компонентов (мышления или речи) у ребенка может вызвать задержку всего развития или даже его остановку».</a:t>
            </a:r>
          </a:p>
          <a:p>
            <a:r>
              <a:rPr lang="ru-RU" dirty="0" smtClean="0"/>
              <a:t>А, по точному </a:t>
            </a:r>
            <a:r>
              <a:rPr lang="ru-RU" dirty="0" smtClean="0"/>
              <a:t>выражению, </a:t>
            </a:r>
            <a:r>
              <a:rPr lang="ru-RU" dirty="0" smtClean="0"/>
              <a:t>ребенок с недоразвитием речи как бы перерастает свои речевые возможности: оформление его мыслей соответствует оформлению мыслей детей более младшего возраста, хотя сами мысли, их содержание находятся на стадии более высокого развития.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3581400"/>
          </a:xfrm>
        </p:spPr>
        <p:txBody>
          <a:bodyPr>
            <a:normAutofit fontScale="92500"/>
          </a:bodyPr>
          <a:lstStyle/>
          <a:p>
            <a:r>
              <a:rPr lang="ru-RU" b="1" u="sng" dirty="0" smtClean="0"/>
              <a:t>Мышление детей с нарушением речи имеет некоторые особенности</a:t>
            </a:r>
            <a:r>
              <a:rPr lang="ru-RU" dirty="0" smtClean="0"/>
              <a:t> :</a:t>
            </a:r>
          </a:p>
          <a:p>
            <a:r>
              <a:rPr lang="ru-RU" dirty="0" smtClean="0"/>
              <a:t>неразвитость основных познавательных функций мышления: синтез-анализ, сравнение-обобщение, словесно-логическое мышление.</a:t>
            </a:r>
          </a:p>
          <a:p>
            <a:r>
              <a:rPr lang="ru-RU" dirty="0" smtClean="0"/>
              <a:t>затруднения в установлении связи между предметами, как они расположены по отношению друг к другу. То есть им проблемно познавать окружающий мир и преобразовывать его своими силами.</a:t>
            </a:r>
          </a:p>
          <a:p>
            <a:endParaRPr lang="ru-RU" dirty="0"/>
          </a:p>
        </p:txBody>
      </p:sp>
      <p:pic>
        <p:nvPicPr>
          <p:cNvPr id="7170" name="Picture 2" descr="https://pediatriya.info/wp-content/uploads/2014/08/malchik-s-papoy-chita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962400"/>
            <a:ext cx="37719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Известные педагоги и психологи сделали вывод, что очень важно предотвратить, а при наличии — ликвидировать печальные последствия, которые приносят нарушение мышления и речи. </a:t>
            </a:r>
            <a:r>
              <a:rPr lang="ru-RU" b="1" dirty="0" smtClean="0"/>
              <a:t>Оно может дать такой результат:</a:t>
            </a:r>
          </a:p>
          <a:p>
            <a:r>
              <a:rPr lang="ru-RU" dirty="0" smtClean="0"/>
              <a:t>речевые проблемы приводят к задержке умственного развития, так как мышление формируется с помощью речи. Задержка других функций может привести к педагогической запущенности;</a:t>
            </a:r>
          </a:p>
          <a:p>
            <a:r>
              <a:rPr lang="ru-RU" dirty="0" smtClean="0"/>
              <a:t>уже к пяти годам ребенок будет переживать неловкость и стыд перед сверстниками из-за недостатка речи;</a:t>
            </a:r>
          </a:p>
          <a:p>
            <a:r>
              <a:rPr lang="ru-RU" dirty="0" smtClean="0"/>
              <a:t>нарушение речи будет мешать при обучении в школе;</a:t>
            </a:r>
          </a:p>
          <a:p>
            <a:r>
              <a:rPr lang="ru-RU" dirty="0" smtClean="0"/>
              <a:t>это может повредить формированию будущего из-за личных проблем и трудностей в выборе профессии.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При переходе из детского сада в школьное учреждение в организме и психологии ребенка происходит перестройка. Переход от игры к учебной деятельности связан с возникновением некоторых трудностей в восприятии ребенком самого процесса обучения. Преемственность детского сада и школы предусматривает, с одной стороны, передачу детей в школу с таким уровнем общего развития, который отвечает требованиям школьного обучения, с другой –опору школы на знания, умения, качества, которые уже приобретены дошкольниками, активное использование их для дальнейшего всестороннего развития учащихся.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458200" cy="3048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 самого раннего детства можно научить ребенка системно думать, решать логические задачи, придумывать сказки и многое другое. Овладев основными логическими операциями, ребенок успешно адаптируется к школе. Он умеет и хочет учиться сам. У детей высокий уровень познавательной активности, ярко выражено творческое мышление, развитое воображение.</a:t>
            </a:r>
            <a:endParaRPr lang="ru-RU" dirty="0"/>
          </a:p>
        </p:txBody>
      </p:sp>
      <p:sp>
        <p:nvSpPr>
          <p:cNvPr id="12290" name="AutoShape 2" descr="ÐÐ°ÑÑÐ¸Ð½ÐºÐ¸ Ð¿Ð¾ Ð·Ð°Ð¿ÑÐ¾ÑÑ Ð»Ð¾Ð³Ð¸ÑÐµÑÐºÐ¾Ðµ Ð¼ÑÑÐ»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ÐÐ°ÑÑÐ¸Ð½ÐºÐ¸ Ð¿Ð¾ Ð·Ð°Ð¿ÑÐ¾ÑÑ Ð»Ð¾Ð³Ð¸ÑÐµÑÐºÐ¾Ðµ Ð¼ÑÑÐ»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3" name="Picture 5" descr="C:\Users\user\Pictures\3690.opitko.6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782100"/>
            <a:ext cx="3943350" cy="2906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ru-RU" dirty="0" smtClean="0"/>
              <a:t>Именно с логического мышления начинается формирование мировоззрения ребенка. В процессе логического мышления у ребенка формируются умения рассуждать, делать умозаключения, построение причинно-следственных связей. Также развиваются такие качества как: любознательность, сообразительность, смекалка, наблюдательность, самостоятельность, память, внимание. Развивается речь, так как он высказывается посредством слова.</a:t>
            </a:r>
          </a:p>
          <a:p>
            <a:r>
              <a:rPr lang="ru-RU" dirty="0" smtClean="0"/>
              <a:t>Овладение логическими формами мышления в дошкольном возрасте способствует развитию умственных способностей, что необходимо для успешного перехода детей к школьному обучению.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Pictures\spasibo_za_vnimanie_kartinki_2_2405284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4092" y="838199"/>
            <a:ext cx="7894108" cy="5920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534400" cy="25908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Для</a:t>
            </a:r>
            <a:r>
              <a:rPr lang="ru-RU" sz="2000" i="1" dirty="0" smtClean="0"/>
              <a:t> </a:t>
            </a:r>
            <a:r>
              <a:rPr lang="ru-RU" sz="2000" dirty="0" smtClean="0"/>
              <a:t>того чтобы понять, как маленький человек воспринимает окружающую его действительность, нужно иметь представление о том, каким образом ребёнок осмысляет и систематизирует получаемую из внешнего мира информацию. </a:t>
            </a:r>
            <a:br>
              <a:rPr lang="ru-RU" sz="2000" dirty="0" smtClean="0"/>
            </a:br>
            <a:r>
              <a:rPr lang="ru-RU" sz="2000" dirty="0" smtClean="0"/>
              <a:t>Поэтому понимание закономерностей развития мыслительных процессов у детей дошкольного возраста сделает общение взрослых и маленького ребёнка более продуктивным и приятным.</a:t>
            </a:r>
            <a:endParaRPr lang="ru-RU" sz="2000" dirty="0"/>
          </a:p>
        </p:txBody>
      </p:sp>
      <p:pic>
        <p:nvPicPr>
          <p:cNvPr id="1026" name="Picture 2" descr="ÐÐ°ÑÑÐ¸Ð½ÐºÐ¸ Ð¿Ð¾ Ð·Ð°Ð¿ÑÐ¾ÑÑ Ð¼ÑÑÐ»ÐµÐ½Ð¸Ðµ Ð´Ð¾ÑÐºÐ¾Ð»ÑÐ½Ð¸ÐºÐ¾Ð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124200"/>
            <a:ext cx="4934309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2971800"/>
          </a:xfrm>
        </p:spPr>
        <p:txBody>
          <a:bodyPr/>
          <a:lstStyle/>
          <a:p>
            <a:r>
              <a:rPr lang="ru-RU" dirty="0" smtClean="0"/>
              <a:t>Время дошкольного детства является благоприятным периодом для формирования и развития основополагающих умений и навыков. Ведущей деятельностью ребенка-дошкольника является игровая. Происходит активное развитие психических процессов: памяти, внимания, мышления, воображения.</a:t>
            </a:r>
            <a:endParaRPr lang="ru-RU" dirty="0"/>
          </a:p>
        </p:txBody>
      </p:sp>
      <p:sp>
        <p:nvSpPr>
          <p:cNvPr id="15362" name="AutoShape 2" descr="ÐÐ°ÑÑÐ¸Ð½ÐºÐ¸ Ð¿Ð¾ Ð·Ð°Ð¿ÑÐ¾ÑÑ Ð´Ð¾ÑÐºÐ¾Ð»ÑÐ½Ð¾Ðµ Ð´ÐµÑÑÑÐ²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4" name="Picture 4" descr="ÐÐ°ÑÑÐ¸Ð½ÐºÐ¸ Ð¿Ð¾ Ð·Ð°Ð¿ÑÐ¾ÑÑ Ð´Ð¾ÑÐºÐ¾Ð»ÑÐ½Ð¾Ðµ Ð´ÐµÑÑÑÐ²Ð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468841"/>
            <a:ext cx="5676900" cy="3198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365760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Дошкольником принято считать ребенка 3-7 лет. В этом возрасте у детей происходит активное развитие всех познавательных процессов, одним из которых является мышление.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/>
              <a:t>Мышление</a:t>
            </a:r>
            <a:r>
              <a:rPr lang="ru-RU" dirty="0" smtClean="0"/>
              <a:t> – это высшая функция психики, помогающая составить полное представление об объективной реальности и установить связь между объектами и явлениями в этом мире.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218" name="Picture 2" descr="ÐÐ°ÑÑÐ¸Ð½ÐºÐ¸ Ð¿Ð¾ Ð·Ð°Ð¿ÑÐ¾ÑÑ ÑÐ°Ð·Ð²Ð¸ÑÐ¸Ðµ Ð¼ÑÑÐ»ÐµÐ½Ð¸Ñ Ñ Ð´ÐµÑÐµÐ¹ Ð´Ð¾ÑÐºÐ¾Ð»ÑÐ½Ð¾Ð³Ð¾ Ð²Ð¾Ð·ÑÐ°ÑÑ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733800"/>
            <a:ext cx="43434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Виды мышления и их поэтапное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3528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Мышление дошкольников представлено 3 видами, каждый из которых является ведущим на соответствующем возрастном этапе:</a:t>
            </a:r>
          </a:p>
          <a:p>
            <a:r>
              <a:rPr lang="ru-RU" dirty="0" smtClean="0"/>
              <a:t>наглядно-действенное (до 3 лет);</a:t>
            </a:r>
          </a:p>
          <a:p>
            <a:r>
              <a:rPr lang="ru-RU" dirty="0" smtClean="0"/>
              <a:t>наглядно-образное (от 3 до 5 лет);</a:t>
            </a:r>
          </a:p>
          <a:p>
            <a:r>
              <a:rPr lang="ru-RU" dirty="0" smtClean="0"/>
              <a:t>словесно-логическое (от 6 до 7 лет).</a:t>
            </a:r>
          </a:p>
          <a:p>
            <a:endParaRPr lang="ru-RU" dirty="0"/>
          </a:p>
        </p:txBody>
      </p:sp>
      <p:pic>
        <p:nvPicPr>
          <p:cNvPr id="8194" name="Picture 2" descr="ÐÐ°ÑÑÐ¸Ð½ÐºÐ¸ Ð¿Ð¾ Ð·Ð°Ð¿ÑÐ¾ÑÑ Ð²Ð¸Ð´Ñ Ð¼ÑÑÐ»ÐµÐ½Ð¸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800600"/>
            <a:ext cx="3386665" cy="1904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Наглядно-действенная форма мышления</a:t>
            </a:r>
            <a:endParaRPr lang="ru-RU" dirty="0" smtClean="0"/>
          </a:p>
          <a:p>
            <a:r>
              <a:rPr lang="ru-RU" dirty="0" smtClean="0"/>
              <a:t>Ребенок ближе к 3-4 годам все еще проявляет действенное мышление, то есть познание внешних и внутренних свойств предмета происходит через физические манипуляции с ним. Проще говоря, ребенок исследует все объекты, трогая их, разбирая на части, ломая и опять собирая.</a:t>
            </a:r>
          </a:p>
          <a:p>
            <a:r>
              <a:rPr lang="ru-RU" dirty="0" smtClean="0"/>
              <a:t>Если малыш сломал машинку, значит, он ее просто изучал. Внешние ее характеристики ему известны, а интерес вызывает скрытое от глаз.</a:t>
            </a:r>
          </a:p>
          <a:p>
            <a:r>
              <a:rPr lang="ru-RU" i="1" dirty="0" smtClean="0"/>
              <a:t>Эта форма мышления создает предпосылки для развития более сложного вида – наглядно-образного.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304800"/>
            <a:ext cx="8534400" cy="6324600"/>
          </a:xfrm>
        </p:spPr>
        <p:txBody>
          <a:bodyPr>
            <a:normAutofit/>
          </a:bodyPr>
          <a:lstStyle/>
          <a:p>
            <a:pPr algn="ctr"/>
            <a:r>
              <a:rPr lang="ru-RU" sz="3100" b="1" i="1" dirty="0" smtClean="0">
                <a:solidFill>
                  <a:srgbClr val="FF0000"/>
                </a:solidFill>
              </a:rPr>
              <a:t>Наглядно-образная форма мышления</a:t>
            </a:r>
            <a:endParaRPr lang="ru-RU" sz="31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Дошкольникам ближе к 5 годам свойственно не только совершать практические действия с окружающими объектами, но и оперировать их образами и представлениями о них без наличия предметов под рукой.</a:t>
            </a:r>
          </a:p>
          <a:p>
            <a:r>
              <a:rPr lang="ru-RU" u="sng" dirty="0" smtClean="0"/>
              <a:t>Характерной чертой этой формы мышления является подражание взрослым</a:t>
            </a:r>
            <a:r>
              <a:rPr lang="ru-RU" dirty="0" smtClean="0"/>
              <a:t> . Это помогает ребенку смоделировать образ и построить его в своем воображении. Очень часто дети проявляют эту особенность в игре, где посредством одной вещи представляется другая.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Наблюдаются активные ролевые игры между детьми и при игре в куклы, машинки, солдатики. Проявляется повышенный интерес к изобразительной деятельности. Речь становится четкой, предложения имеют более сложные конструкции. Многие ребята этого возраста могут читать по слогам и решать элементарные примеры по математике. Ставятся практические задачи и ищутся способы их решения. Ребенок уже способен спроектировать примерный результат своей деятельности.</a:t>
            </a:r>
          </a:p>
          <a:p>
            <a:r>
              <a:rPr lang="ru-RU" i="1" dirty="0" smtClean="0"/>
              <a:t>Именно в данный период закладываются основы развития логического мышления. Это проявляется в понимании схематических рисунков и обозначений.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267200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Словесно-логическая форма мышления</a:t>
            </a:r>
            <a:endParaRPr lang="ru-RU" dirty="0" smtClean="0"/>
          </a:p>
          <a:p>
            <a:r>
              <a:rPr lang="ru-RU" dirty="0" smtClean="0"/>
              <a:t>Эта форма интеллектуальной деятельности ребенка появляется к концу дошкольного периода – к 5-7 годам. Дети оперируют абстрактными понятиями, не опираясь на наглядные или модельные формы, а основываясь на рассуждения и доказательства. Они учатся делать умозаключения.</a:t>
            </a:r>
          </a:p>
          <a:p>
            <a:r>
              <a:rPr lang="ru-RU" dirty="0" smtClean="0"/>
              <a:t>Например, из суждения о том, что промокли ноги, делается умозаключение о возможности заболеть после этого.</a:t>
            </a:r>
          </a:p>
          <a:p>
            <a:endParaRPr lang="ru-RU" dirty="0"/>
          </a:p>
        </p:txBody>
      </p:sp>
      <p:pic>
        <p:nvPicPr>
          <p:cNvPr id="717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217670"/>
            <a:ext cx="3657600" cy="2468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379</TotalTime>
  <Words>777</Words>
  <PresentationFormat>Экран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Развитие мышления у детей дошкольного возраста</vt:lpstr>
      <vt:lpstr>Для того чтобы понять, как маленький человек воспринимает окружающую его действительность, нужно иметь представление о том, каким образом ребёнок осмысляет и систематизирует получаемую из внешнего мира информацию.  Поэтому понимание закономерностей развития мыслительных процессов у детей дошкольного возраста сделает общение взрослых и маленького ребёнка более продуктивным и приятным.</vt:lpstr>
      <vt:lpstr>Слайд 3</vt:lpstr>
      <vt:lpstr>Слайд 4</vt:lpstr>
      <vt:lpstr>Виды мышления и их поэтапное развитие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мышления у детей дошкольного возраста</dc:title>
  <dc:creator>user</dc:creator>
  <cp:lastModifiedBy>user</cp:lastModifiedBy>
  <cp:revision>25</cp:revision>
  <dcterms:created xsi:type="dcterms:W3CDTF">2019-02-03T15:33:19Z</dcterms:created>
  <dcterms:modified xsi:type="dcterms:W3CDTF">2019-02-05T17:17:04Z</dcterms:modified>
</cp:coreProperties>
</file>