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8" r:id="rId14"/>
    <p:sldId id="273" r:id="rId15"/>
    <p:sldId id="271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AE2E5B-F68C-4D34-B86A-634DE1D07D83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C7DA7B-0651-44A2-B0E9-B3913C8583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Кафедра учителей английского языка</a:t>
            </a:r>
          </a:p>
          <a:p>
            <a:r>
              <a:rPr lang="ru-RU" dirty="0" smtClean="0"/>
              <a:t>                   16 марта 2020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"Современные методы и </a:t>
            </a:r>
            <a:r>
              <a:rPr lang="ru-RU" b="1" dirty="0" smtClean="0"/>
              <a:t>приёмы </a:t>
            </a:r>
            <a:r>
              <a:rPr lang="ru-RU" b="1" dirty="0"/>
              <a:t>работы с текстом на уроках английского языка"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2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Татьяна\Desktop\296736325_437140079.pdf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7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« </a:t>
            </a:r>
            <a:r>
              <a:rPr lang="ru-RU" b="1" dirty="0" err="1"/>
              <a:t>Кроссенс</a:t>
            </a:r>
            <a:r>
              <a:rPr lang="ru-RU" b="1" dirty="0" smtClean="0"/>
              <a:t>».</a:t>
            </a:r>
            <a:br>
              <a:rPr lang="ru-RU" b="1" dirty="0" smtClean="0"/>
            </a:br>
            <a:r>
              <a:rPr lang="ru-RU" sz="3600" dirty="0"/>
              <a:t>Слово «</a:t>
            </a:r>
            <a:r>
              <a:rPr lang="ru-RU" sz="3600" dirty="0" err="1"/>
              <a:t>кроссенс</a:t>
            </a:r>
            <a:r>
              <a:rPr lang="ru-RU" sz="3600" dirty="0"/>
              <a:t>»  означает «пересечение смыслов»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Этот приём хорошо использовать для контроля понимания текста.         Лист делится на девять квадратов. В центральном квадрате помещается ключевое слово , можно с рисунком, соответствующее главной идее текста ,затем заполняются оставшиеся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квадраты. Читать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кроссенс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нужно сверху вниз и слева  направо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далее двигаться только вперед и заканчивать на центральном 5 квадрате, таким образом получается цепочка завернутая «улиткой». Начать можно как  первой, так и с любой узнаваемой картинки. Центральным является квадрат с номером 5.  По желанию автора, он может быть связан по смыслу со всеми изображениями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кроссенсе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Обычно же нужно установить связи по периметру между квадратами 1-2, 2-3, 3-6, 6-9, 9-8, 8-7, 7-4, 4-1, а также по центральному кресту между квадратами 2-5, 6-5,  8-5 и 4-5.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0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составления </a:t>
            </a:r>
            <a:r>
              <a:rPr lang="ru-RU" dirty="0" err="1" smtClean="0"/>
              <a:t>кроссенса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определить тематику, общую идею;</a:t>
            </a:r>
          </a:p>
          <a:p>
            <a:r>
              <a:rPr lang="ru-RU" dirty="0" smtClean="0"/>
              <a:t> </a:t>
            </a:r>
            <a:r>
              <a:rPr lang="ru-RU" dirty="0"/>
              <a:t>поиск и подбор изображений, иллюстрирующих элементы;</a:t>
            </a:r>
          </a:p>
          <a:p>
            <a:r>
              <a:rPr lang="ru-RU" dirty="0" smtClean="0"/>
              <a:t> </a:t>
            </a:r>
            <a:r>
              <a:rPr lang="ru-RU" dirty="0"/>
              <a:t>выделить 9 элементов - изображений, имеющих отношение к идее, теме;</a:t>
            </a:r>
          </a:p>
          <a:p>
            <a:r>
              <a:rPr lang="ru-RU" dirty="0" smtClean="0"/>
              <a:t> </a:t>
            </a:r>
            <a:r>
              <a:rPr lang="ru-RU" dirty="0"/>
              <a:t>найти связь между элементами, определить последовательность;</a:t>
            </a:r>
          </a:p>
          <a:p>
            <a:r>
              <a:rPr lang="ru-RU" dirty="0" smtClean="0"/>
              <a:t> </a:t>
            </a:r>
            <a:r>
              <a:rPr lang="ru-RU" dirty="0"/>
              <a:t>сконцентрировать смысл в одном элементе (5 - й квадрат);</a:t>
            </a:r>
          </a:p>
          <a:p>
            <a:r>
              <a:rPr lang="ru-RU" dirty="0" smtClean="0"/>
              <a:t> </a:t>
            </a:r>
            <a:r>
              <a:rPr lang="ru-RU" dirty="0"/>
              <a:t>выделить отличительные черты, особенности каждого элемента.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2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457200"/>
            <a:ext cx="7677472" cy="374904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ru-RU" dirty="0"/>
          </a:p>
          <a:p>
            <a:pPr marL="0" indent="0" fontAlgn="base">
              <a:buNone/>
            </a:pPr>
            <a:endParaRPr lang="ru-RU" dirty="0"/>
          </a:p>
          <a:p>
            <a:pPr marL="0" indent="0" fontAlgn="base">
              <a:buNone/>
            </a:pPr>
            <a:endParaRPr lang="ru-RU" dirty="0"/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33308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94A70"/>
                </a:solidFill>
                <a:effectLst/>
                <a:latin typeface="Merriweather Sans"/>
                <a:cs typeface="Arial" pitchFamily="34" charset="0"/>
              </a:rPr>
              <a:t>Чтение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294A70"/>
                </a:solidFill>
                <a:effectLst/>
                <a:latin typeface="Merriweather Sans"/>
                <a:cs typeface="Arial" pitchFamily="34" charset="0"/>
              </a:rPr>
              <a:t>кроссенса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294A70"/>
              </a:solidFill>
              <a:effectLst/>
              <a:latin typeface="Merriweather San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Open Sans"/>
                <a:cs typeface="Arial" pitchFamily="34" charset="0"/>
              </a:rPr>
              <a:t>Читать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Open Sans"/>
                <a:cs typeface="Arial" pitchFamily="34" charset="0"/>
              </a:rPr>
              <a:t>кроссенс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Open Sans"/>
                <a:cs typeface="Arial" pitchFamily="34" charset="0"/>
              </a:rPr>
              <a:t> можно сверху вниз и слева направо, далее двигаться только вперед и заканчивать на центральном 5 квадрате, таким образом получается цепочка завернутая «улиткой». Начать можно как первой, так и с любой узнаваемой картинки. Центральным является квадрат с номером 5.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Open Sans"/>
                <a:cs typeface="Arial" pitchFamily="34" charset="0"/>
              </a:rPr>
              <a:t>  </a:t>
            </a:r>
            <a:r>
              <a:rPr kumimoji="0" lang="ru-RU" altLang="ru-RU" sz="106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Open Sans"/>
                <a:cs typeface="Arial" pitchFamily="34" charset="0"/>
              </a:rPr>
              <a:t> 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Open Sans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6" name="Picture 2" descr="Картинки по запросу кроссенс э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085184"/>
            <a:ext cx="54959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45173"/>
              </p:ext>
            </p:extLst>
          </p:nvPr>
        </p:nvGraphicFramePr>
        <p:xfrm>
          <a:off x="1187624" y="1196752"/>
          <a:ext cx="6696744" cy="3619872"/>
        </p:xfrm>
        <a:graphic>
          <a:graphicData uri="http://schemas.openxmlformats.org/drawingml/2006/table">
            <a:tbl>
              <a:tblPr/>
              <a:tblGrid>
                <a:gridCol w="2232248"/>
                <a:gridCol w="2232248"/>
                <a:gridCol w="2232248"/>
              </a:tblGrid>
              <a:tr h="1205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8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5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85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effectLst/>
              </a:rPr>
              <a:t>методика </a:t>
            </a:r>
            <a:r>
              <a:rPr lang="ru-RU" sz="2800" dirty="0">
                <a:effectLst/>
              </a:rPr>
              <a:t>“</a:t>
            </a:r>
            <a:r>
              <a:rPr lang="ru-RU" sz="2800" dirty="0" err="1">
                <a:effectLst/>
              </a:rPr>
              <a:t>Jigsaw</a:t>
            </a:r>
            <a:r>
              <a:rPr lang="ru-RU" sz="2800" dirty="0">
                <a:effectLst/>
              </a:rPr>
              <a:t> </a:t>
            </a:r>
            <a:r>
              <a:rPr lang="ru-RU" sz="2800" dirty="0" err="1">
                <a:effectLst/>
              </a:rPr>
              <a:t>reading</a:t>
            </a:r>
            <a:r>
              <a:rPr lang="ru-RU" sz="2800" dirty="0">
                <a:effectLst/>
              </a:rPr>
              <a:t>”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“</a:t>
            </a:r>
            <a:r>
              <a:rPr lang="ru-RU" b="1" dirty="0" err="1"/>
              <a:t>Jigsaw</a:t>
            </a:r>
            <a:r>
              <a:rPr lang="ru-RU" b="1" dirty="0"/>
              <a:t> </a:t>
            </a:r>
            <a:r>
              <a:rPr lang="ru-RU" b="1" dirty="0" err="1"/>
              <a:t>reading</a:t>
            </a:r>
            <a:r>
              <a:rPr lang="ru-RU" b="1" dirty="0"/>
              <a:t>” </a:t>
            </a:r>
            <a:r>
              <a:rPr lang="ru-RU" dirty="0"/>
              <a:t>– это прием, когда учитель делит один текст на несколько фрагментов и предлагает каждому ученику прочитать только один из фрагментов. В дальнейшем учащимся предлагается обменяться информацией по прочитанным отрывкам текста. Результатом данного чтения - знание всего текста учащимися. </a:t>
            </a:r>
          </a:p>
        </p:txBody>
      </p:sp>
    </p:spTree>
    <p:extLst>
      <p:ext uri="{BB962C8B-B14F-4D97-AF65-F5344CB8AC3E}">
        <p14:creationId xmlns:p14="http://schemas.microsoft.com/office/powerpoint/2010/main" val="81392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92037888"/>
              </p:ext>
            </p:extLst>
          </p:nvPr>
        </p:nvGraphicFramePr>
        <p:xfrm>
          <a:off x="1143000" y="731838"/>
          <a:ext cx="6400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Уже знал </a:t>
                      </a:r>
                    </a:p>
                    <a:p>
                      <a:r>
                        <a:rPr lang="en-US" dirty="0" smtClean="0"/>
                        <a:t>(V)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Узнал новое 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Думал иначе  (–)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Есть вопросы (?)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8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СПАСИБО за ВНИМАНИЕ 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Чтение -Информация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того, чтобы наши дети могли успешно </a:t>
            </a:r>
            <a:r>
              <a:rPr lang="ru-RU" b="1" dirty="0"/>
              <a:t>развиваться</a:t>
            </a:r>
            <a:r>
              <a:rPr lang="ru-RU" dirty="0"/>
              <a:t> в современном мире, они должны уметь </a:t>
            </a:r>
            <a:r>
              <a:rPr lang="ru-RU" b="1" dirty="0"/>
              <a:t>находить источники </a:t>
            </a:r>
            <a:r>
              <a:rPr lang="ru-RU" dirty="0"/>
              <a:t>информации, </a:t>
            </a:r>
            <a:r>
              <a:rPr lang="ru-RU" b="1" dirty="0"/>
              <a:t>работать </a:t>
            </a:r>
            <a:r>
              <a:rPr lang="ru-RU" dirty="0"/>
              <a:t>с ней и </a:t>
            </a:r>
            <a:r>
              <a:rPr lang="ru-RU" b="1" dirty="0"/>
              <a:t>оценивать</a:t>
            </a:r>
            <a:r>
              <a:rPr lang="ru-RU" dirty="0"/>
              <a:t> её. Нет сложности в том, чтобы найти информацию, трудность заключается в неумении работать с ней. При помощи различных методических приемов возможно разрешить данную ситуацию. </a:t>
            </a:r>
          </a:p>
        </p:txBody>
      </p:sp>
    </p:spTree>
    <p:extLst>
      <p:ext uri="{BB962C8B-B14F-4D97-AF65-F5344CB8AC3E}">
        <p14:creationId xmlns:p14="http://schemas.microsoft.com/office/powerpoint/2010/main" val="12753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«Верные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и неверные утверждения»</a:t>
            </a:r>
            <a:r>
              <a:rPr lang="ru-RU" sz="2800" dirty="0">
                <a:effectLst/>
              </a:rPr>
              <a:t> 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ниверсальный 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прием, способствующий актуализации знаний учащихся и активизации мыслительной деятельности. Данный прием дает возможность быстро включить детей в мыслительную деятельность и логично перейти к изучению темы урока.</a:t>
            </a:r>
            <a:b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Стратегия формирует умение оценивать ситуацию или факты, умение анализировать информацию, умение отражать свое мнение. Детям предлагается выразить свое отношение к ряду утверждений по правилу: верно – «+»,  не верно – «-».</a:t>
            </a:r>
            <a:b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"Ассоциации"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Учащимся предлагается следующее задание по тексту: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Прочтите заголовок. Какие ассоциации возникают после прочтения заголовка данного текста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2) О чем этот текст? Ваши предположения. После чтения текста учащиеся сравнивают свои ассоциации с информацией из текста.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8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"Ключевые слова"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Учитель выбирает из текста 4-5 ключевых слова, выписывает их на доску. Ученики высказывают предположения о том, как они будут применяться в контексте. Затем при  работе с текстом проверяется правильность предположений</a:t>
            </a:r>
          </a:p>
        </p:txBody>
      </p:sp>
    </p:spTree>
    <p:extLst>
      <p:ext uri="{BB962C8B-B14F-4D97-AF65-F5344CB8AC3E}">
        <p14:creationId xmlns:p14="http://schemas.microsoft.com/office/powerpoint/2010/main" val="31477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«Перепутанные </a:t>
            </a:r>
            <a:r>
              <a:rPr lang="ru-RU" b="1" dirty="0"/>
              <a:t>логические </a:t>
            </a:r>
            <a:r>
              <a:rPr lang="ru-RU" b="1" dirty="0" smtClean="0"/>
              <a:t>цепочки»</a:t>
            </a:r>
            <a:endParaRPr lang="ru-RU" dirty="0"/>
          </a:p>
          <a:p>
            <a:r>
              <a:rPr lang="ru-RU" dirty="0"/>
              <a:t>На отдельных листах выписываются 5-6 фраз, связанных логически, перетасовываются и предъявляются ученикам. Предлагается восстановить порядок.</a:t>
            </a:r>
          </a:p>
          <a:p>
            <a:pPr marL="0" indent="0">
              <a:buNone/>
            </a:pPr>
            <a:r>
              <a:rPr lang="ru-RU" b="1" dirty="0" smtClean="0"/>
              <a:t>«</a:t>
            </a:r>
            <a:r>
              <a:rPr lang="ru-RU" b="1" dirty="0" err="1" smtClean="0"/>
              <a:t>Пазлы</a:t>
            </a:r>
            <a:r>
              <a:rPr lang="ru-RU" b="1" dirty="0" smtClean="0"/>
              <a:t>»</a:t>
            </a:r>
            <a:endParaRPr lang="ru-RU" dirty="0"/>
          </a:p>
          <a:p>
            <a:r>
              <a:rPr lang="ru-RU" dirty="0"/>
              <a:t>Учитель предварительно разрезает несколько или один текст и перемешивает их. Учащиеся могут работать в группах или отдельно. Они должны восстановить предложенные им тексты в нужной последовательности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C:\Users\Татьяна\Desktop\unn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53187" y="5373215"/>
            <a:ext cx="1311299" cy="123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9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"Пропущенные слова"</a:t>
            </a:r>
            <a:endParaRPr lang="ru-RU" dirty="0"/>
          </a:p>
          <a:p>
            <a:r>
              <a:rPr lang="ru-RU" dirty="0"/>
              <a:t>Учитель раздает текст с пропусками и список с пропущенными и лишними словами. Учащиеся могут работать в небольших группах.</a:t>
            </a:r>
          </a:p>
          <a:p>
            <a:pPr marL="0" indent="0">
              <a:buNone/>
            </a:pPr>
            <a:r>
              <a:rPr lang="ru-RU" b="1" dirty="0"/>
              <a:t>"Толстые и тонкие вопросы"</a:t>
            </a:r>
            <a:endParaRPr lang="ru-RU" dirty="0"/>
          </a:p>
          <a:p>
            <a:r>
              <a:rPr lang="ru-RU" dirty="0"/>
              <a:t>Этот прием </a:t>
            </a:r>
            <a:r>
              <a:rPr lang="ru-RU" dirty="0" smtClean="0"/>
              <a:t> используют </a:t>
            </a:r>
            <a:r>
              <a:rPr lang="ru-RU" dirty="0"/>
              <a:t>после прочтения текста, когда учащиеся должны задать "</a:t>
            </a:r>
            <a:r>
              <a:rPr lang="ru-RU" dirty="0" err="1"/>
              <a:t>thin</a:t>
            </a:r>
            <a:r>
              <a:rPr lang="ru-RU" dirty="0"/>
              <a:t> </a:t>
            </a:r>
            <a:r>
              <a:rPr lang="ru-RU" dirty="0" err="1"/>
              <a:t>questions</a:t>
            </a:r>
            <a:r>
              <a:rPr lang="ru-RU" dirty="0"/>
              <a:t>",(</a:t>
            </a:r>
            <a:r>
              <a:rPr lang="ru-RU" dirty="0" err="1"/>
              <a:t>who</a:t>
            </a:r>
            <a:r>
              <a:rPr lang="ru-RU" dirty="0"/>
              <a:t>...? </a:t>
            </a:r>
            <a:r>
              <a:rPr lang="en-US" dirty="0" err="1"/>
              <a:t>when..?.what</a:t>
            </a:r>
            <a:r>
              <a:rPr lang="en-US" dirty="0"/>
              <a:t>..?.) </a:t>
            </a:r>
            <a:r>
              <a:rPr lang="ru-RU" dirty="0"/>
              <a:t>требующие однозначных ответов и</a:t>
            </a:r>
            <a:r>
              <a:rPr lang="en-US" dirty="0"/>
              <a:t> "thick questions",(why...?explain </a:t>
            </a:r>
            <a:r>
              <a:rPr lang="en-US" dirty="0" err="1"/>
              <a:t>why..?.If</a:t>
            </a:r>
            <a:r>
              <a:rPr lang="en-US" dirty="0"/>
              <a:t> you were...would you..?.) </a:t>
            </a:r>
            <a:r>
              <a:rPr lang="ru-RU" dirty="0"/>
              <a:t>предполагающие объяснение и рассуждение. Учитель записывает вопросы на доске и предлагает ученикам ответить на них. Еще как вариант учащиеся могут сами записывать вопросы (работая в группах), обсуждать их и задавать другим группам, выбрав наиболее интересные.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9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«Кластеры»</a:t>
            </a:r>
            <a:endParaRPr lang="ru-RU" dirty="0"/>
          </a:p>
          <a:p>
            <a:r>
              <a:rPr lang="ru-RU" dirty="0"/>
              <a:t>Суть этого метода заключается в выделение смысловых единиц текста и графическом их оформление в определенном порядке в виде грозди. В центре заголовок текста, а вокруг нее крупные смысловые единицы.  </a:t>
            </a:r>
          </a:p>
          <a:p>
            <a:pPr marL="0" indent="0">
              <a:buNone/>
            </a:pPr>
            <a:r>
              <a:rPr lang="ru-RU" b="1" dirty="0" smtClean="0"/>
              <a:t>«Редукция текста»</a:t>
            </a:r>
            <a:endParaRPr lang="ru-RU" dirty="0"/>
          </a:p>
          <a:p>
            <a:r>
              <a:rPr lang="ru-RU" dirty="0"/>
              <a:t>Учащиеся читают текст из 20-30 предложений и сокращают его до 10-12 предложений. Главное условие - основной смысл предложенного текста  должен быть сохранен.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51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b="1" dirty="0"/>
              <a:t>Кубик </a:t>
            </a:r>
            <a:r>
              <a:rPr lang="ru-RU" b="1" dirty="0" err="1"/>
              <a:t>Блума</a:t>
            </a:r>
            <a:r>
              <a:rPr lang="ru-RU" dirty="0"/>
              <a:t>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гранях кубика написаны начала   вопросов: «Почему», «Объясни», «Назови», «Предложи», «Придумай, «Поделись».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вопрос к учебному материалу по той грани , на которую выпадет кубик. 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«Назови…» может соответствовать уровню репродукции.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т.е.простому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воспроизведению знаний.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«Почему…» соответствуют так называемым  процессуальным знаниям. Ученик в данном случае должен найти причинно-следственные связи, описать процессы, происходящие с определенным предметом или явлением.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 «Объясни…» ученик  использует понятия и принципы в новых ситуациях, применяет законы, теории в конкретных практических ситуациях.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«Предложи…», «Придумай…», «Поделись…» направлены на активизацию мыслительной деятельности ученика. Он выделяет скрытые  (неявные)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предположения,проводит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различия между фактами и следствиями,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анализирует,оценивает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данных.использует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знания из разных областей, обращает внимание на соответствие вывода имеющимся данным</a:t>
            </a:r>
          </a:p>
          <a:p>
            <a:endParaRPr lang="ru-RU" dirty="0"/>
          </a:p>
        </p:txBody>
      </p:sp>
      <p:pic>
        <p:nvPicPr>
          <p:cNvPr id="2050" name="Picture 2" descr="C:\Users\Татьяна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5493"/>
            <a:ext cx="2308101" cy="135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23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</TotalTime>
  <Words>522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"Современные методы и приёмы работы с текстом на уроках английского языка" </vt:lpstr>
      <vt:lpstr>Чтение -Информация</vt:lpstr>
      <vt:lpstr>«Верные и неверные утверждения»  </vt:lpstr>
      <vt:lpstr>"Ассоциации" </vt:lpstr>
      <vt:lpstr>"Ключевые слова" </vt:lpstr>
      <vt:lpstr>Презентация PowerPoint</vt:lpstr>
      <vt:lpstr>Презентация PowerPoint</vt:lpstr>
      <vt:lpstr>Презентация PowerPoint</vt:lpstr>
      <vt:lpstr>«Кубик Блума». </vt:lpstr>
      <vt:lpstr>Презентация PowerPoint</vt:lpstr>
      <vt:lpstr>« Кроссенс». Слово «кроссенс»  означает «пересечение смыслов»</vt:lpstr>
      <vt:lpstr>Алгоритм составления кроссенса: </vt:lpstr>
      <vt:lpstr>Презентация PowerPoint</vt:lpstr>
      <vt:lpstr>методика “Jigsaw reading” </vt:lpstr>
      <vt:lpstr>Рефлексия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"Современные методы и приемы работы с текстом на уроках английского языка"</dc:title>
  <dc:creator>Татьяна</dc:creator>
  <cp:lastModifiedBy>Пользователь Windows</cp:lastModifiedBy>
  <cp:revision>27</cp:revision>
  <dcterms:created xsi:type="dcterms:W3CDTF">2020-03-15T17:25:12Z</dcterms:created>
  <dcterms:modified xsi:type="dcterms:W3CDTF">2020-05-20T08:20:03Z</dcterms:modified>
</cp:coreProperties>
</file>