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8" r:id="rId6"/>
    <p:sldId id="260" r:id="rId7"/>
    <p:sldId id="261" r:id="rId8"/>
    <p:sldId id="269" r:id="rId9"/>
    <p:sldId id="270" r:id="rId10"/>
    <p:sldId id="262" r:id="rId11"/>
    <p:sldId id="264"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C10"/>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3" autoAdjust="0"/>
    <p:restoredTop sz="94660"/>
  </p:normalViewPr>
  <p:slideViewPr>
    <p:cSldViewPr>
      <p:cViewPr varScale="1">
        <p:scale>
          <a:sx n="81" d="100"/>
          <a:sy n="81" d="100"/>
        </p:scale>
        <p:origin x="1320" y="53"/>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лина Ларченко" userId="62bcc8d1ae57c37d" providerId="LiveId" clId="{A79010FB-A05F-4D86-82DE-A9176B62A5F1}"/>
    <pc:docChg chg="undo custSel modSld">
      <pc:chgData name="Алина Ларченко" userId="62bcc8d1ae57c37d" providerId="LiveId" clId="{A79010FB-A05F-4D86-82DE-A9176B62A5F1}" dt="2024-02-11T17:30:56.728" v="67" actId="20577"/>
      <pc:docMkLst>
        <pc:docMk/>
      </pc:docMkLst>
      <pc:sldChg chg="modSp mod">
        <pc:chgData name="Алина Ларченко" userId="62bcc8d1ae57c37d" providerId="LiveId" clId="{A79010FB-A05F-4D86-82DE-A9176B62A5F1}" dt="2024-02-11T17:30:56.728" v="67" actId="20577"/>
        <pc:sldMkLst>
          <pc:docMk/>
          <pc:sldMk cId="59432349" sldId="256"/>
        </pc:sldMkLst>
        <pc:spChg chg="mod">
          <ac:chgData name="Алина Ларченко" userId="62bcc8d1ae57c37d" providerId="LiveId" clId="{A79010FB-A05F-4D86-82DE-A9176B62A5F1}" dt="2024-02-11T17:30:56.728" v="67" actId="20577"/>
          <ac:spMkLst>
            <pc:docMk/>
            <pc:sldMk cId="59432349"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815521-CD7A-4222-8DF0-13F3896F6A0A}" type="datetimeFigureOut">
              <a:rPr lang="ru-RU" smtClean="0"/>
              <a:pPr/>
              <a:t>11.02.2024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BD631-8BEC-4F13-9062-80B26FAB0A9C}" type="slidenum">
              <a:rPr lang="ru-RU" smtClean="0"/>
              <a:pPr/>
              <a:t>‹#›</a:t>
            </a:fld>
            <a:endParaRPr lang="ru-RU"/>
          </a:p>
        </p:txBody>
      </p:sp>
    </p:spTree>
    <p:extLst>
      <p:ext uri="{BB962C8B-B14F-4D97-AF65-F5344CB8AC3E}">
        <p14:creationId xmlns:p14="http://schemas.microsoft.com/office/powerpoint/2010/main" val="7741290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9.wdp"/><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 Id="rId9" Type="http://schemas.microsoft.com/office/2007/relationships/hdphoto" Target="../media/hdphoto12.wdp"/></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1.xml"/><Relationship Id="rId6" Type="http://schemas.microsoft.com/office/2007/relationships/hdphoto" Target="../media/hdphoto15.wdp"/><Relationship Id="rId5" Type="http://schemas.openxmlformats.org/officeDocument/2006/relationships/image" Target="../media/image45.png"/><Relationship Id="rId4" Type="http://schemas.microsoft.com/office/2007/relationships/hdphoto" Target="../media/hdphoto6.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6.png"/><Relationship Id="rId4" Type="http://schemas.microsoft.com/office/2007/relationships/hdphoto" Target="../media/hdphoto6.wdp"/><Relationship Id="rId9" Type="http://schemas.openxmlformats.org/officeDocument/2006/relationships/image" Target="../media/image18.jpeg"/></Relationships>
</file>

<file path=ppt/slideLayouts/_rels/slideLayout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microsoft.com/office/2007/relationships/hdphoto" Target="../media/hdphoto11.wdp"/><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0.jpeg"/><Relationship Id="rId5" Type="http://schemas.openxmlformats.org/officeDocument/2006/relationships/image" Target="../media/image29.png"/><Relationship Id="rId10" Type="http://schemas.microsoft.com/office/2007/relationships/hdphoto" Target="../media/hdphoto12.wdp"/><Relationship Id="rId4" Type="http://schemas.openxmlformats.org/officeDocument/2006/relationships/image" Target="../media/image28.png"/><Relationship Id="rId9"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microsoft.com/office/2007/relationships/hdphoto" Target="../media/hdphoto14.wdp"/><Relationship Id="rId3" Type="http://schemas.microsoft.com/office/2007/relationships/hdphoto" Target="../media/hdphoto11.wdp"/><Relationship Id="rId7" Type="http://schemas.microsoft.com/office/2007/relationships/hdphoto" Target="../media/hdphoto13.wdp"/><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5" Type="http://schemas.microsoft.com/office/2007/relationships/hdphoto" Target="../media/hdphoto9.wdp"/><Relationship Id="rId10" Type="http://schemas.microsoft.com/office/2007/relationships/hdphoto" Target="../media/hdphoto5.wdp"/><Relationship Id="rId4" Type="http://schemas.openxmlformats.org/officeDocument/2006/relationships/image" Target="../media/image34.png"/><Relationship Id="rId9" Type="http://schemas.openxmlformats.org/officeDocument/2006/relationships/image" Target="../media/image13.png"/><Relationship Id="rId14" Type="http://schemas.openxmlformats.org/officeDocument/2006/relationships/image" Target="../media/image4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8" name="Picture 4" descr="http://images.clipartpanda.com/traffic-light-clipart-light5_Vector_Clipart.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l="28715" t="8907" r="25094" b="41"/>
          <a:stretch/>
        </p:blipFill>
        <p:spPr bwMode="auto">
          <a:xfrm>
            <a:off x="0" y="1196752"/>
            <a:ext cx="2413547" cy="6230466"/>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userDrawn="1"/>
        </p:nvSpPr>
        <p:spPr>
          <a:xfrm>
            <a:off x="2411760" y="4437112"/>
            <a:ext cx="6069600" cy="175299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userDrawn="1"/>
        </p:nvSpPr>
        <p:spPr>
          <a:xfrm>
            <a:off x="2414520" y="697663"/>
            <a:ext cx="6081916" cy="2947361"/>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413546" y="764704"/>
            <a:ext cx="6078425" cy="2736304"/>
          </a:xfrm>
        </p:spPr>
        <p:txBody>
          <a:bodyPr/>
          <a:lstStyle/>
          <a:p>
            <a:r>
              <a:rPr lang="ru-RU" dirty="0"/>
              <a:t>Образец заголовка</a:t>
            </a:r>
          </a:p>
        </p:txBody>
      </p:sp>
      <p:sp>
        <p:nvSpPr>
          <p:cNvPr id="3" name="Подзаголовок 2"/>
          <p:cNvSpPr>
            <a:spLocks noGrp="1"/>
          </p:cNvSpPr>
          <p:nvPr>
            <p:ph type="subTitle" idx="1"/>
          </p:nvPr>
        </p:nvSpPr>
        <p:spPr>
          <a:xfrm>
            <a:off x="2411760" y="4533922"/>
            <a:ext cx="5940659" cy="16561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grpSp>
        <p:nvGrpSpPr>
          <p:cNvPr id="9" name="Группа 8"/>
          <p:cNvGrpSpPr/>
          <p:nvPr userDrawn="1"/>
        </p:nvGrpSpPr>
        <p:grpSpPr>
          <a:xfrm>
            <a:off x="7380312" y="4941168"/>
            <a:ext cx="1591999" cy="1728112"/>
            <a:chOff x="5868144" y="3284984"/>
            <a:chExt cx="3032159" cy="3384296"/>
          </a:xfrm>
        </p:grpSpPr>
        <p:pic>
          <p:nvPicPr>
            <p:cNvPr id="10" name="Picture 2" descr="http://piramidka.net/wp-content/uploads/2014/03/zapryshe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flipH="1">
              <a:off x="8100392" y="328498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cdn.pixabay.com/photo/2013/07/12/13/49/bike-147343_960_72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6968688"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flipH="1">
              <a:off x="783278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flipH="1">
              <a:off x="810039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tvkrasnodar.ru/products_pictures/2015/12/traffic-sign-6724_960_720.pn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flipH="1">
              <a:off x="8120816" y="41490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r.photos3.fotosearch.com/bthumb/CSP/CSP992/k12691687.jpg"/>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flipH="1">
              <a:off x="5868144"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grpSp>
        <p:nvGrpSpPr>
          <p:cNvPr id="28" name="Группа 27"/>
          <p:cNvGrpSpPr/>
          <p:nvPr userDrawn="1"/>
        </p:nvGrpSpPr>
        <p:grpSpPr>
          <a:xfrm>
            <a:off x="179512" y="5085184"/>
            <a:ext cx="1512168" cy="1584096"/>
            <a:chOff x="179512" y="3356992"/>
            <a:chExt cx="2972672" cy="3312288"/>
          </a:xfrm>
        </p:grpSpPr>
        <p:pic>
          <p:nvPicPr>
            <p:cNvPr id="8"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179512" y="41490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sr.photos3.fotosearch.com/bthumb/CSP/CSP992/k12691687.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Группа 28"/>
          <p:cNvGrpSpPr/>
          <p:nvPr userDrawn="1"/>
        </p:nvGrpSpPr>
        <p:grpSpPr>
          <a:xfrm flipH="1">
            <a:off x="7380312" y="5085184"/>
            <a:ext cx="1512168" cy="1584096"/>
            <a:chOff x="179512" y="3356992"/>
            <a:chExt cx="2972672" cy="3312288"/>
          </a:xfrm>
        </p:grpSpPr>
        <p:pic>
          <p:nvPicPr>
            <p:cNvPr id="30"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lexres-vshdo.ucoz.ru/Now_left/dor_sign_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179512" y="41490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r.photos3.fotosearch.com/bthumb/CSP/CSP992/k12691687.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179512" y="4221088"/>
            <a:ext cx="2972672" cy="2448192"/>
            <a:chOff x="179512" y="4221088"/>
            <a:chExt cx="2972672" cy="2448192"/>
          </a:xfrm>
        </p:grpSpPr>
        <p:pic>
          <p:nvPicPr>
            <p:cNvPr id="9" name="Picture 4" descr="https://cdn.pixabay.com/photo/2013/07/12/13/49/bike-147343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42210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01317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vkrasnodar.ru/products_pictures/2015/12/traffic-sign-6724_960_720.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sr.photos3.fotosearch.com/bthumb/CSP/CSP992/k12691687.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Скругленный прямоугольник 6"/>
          <p:cNvSpPr/>
          <p:nvPr userDrawn="1"/>
        </p:nvSpPr>
        <p:spPr>
          <a:xfrm>
            <a:off x="679104" y="3356992"/>
            <a:ext cx="7776864" cy="1301927"/>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3356993"/>
            <a:ext cx="7772400" cy="1296144"/>
          </a:xfrm>
        </p:spPr>
        <p:txBody>
          <a:bodyPr anchor="t"/>
          <a:lstStyle>
            <a:lvl1pPr algn="ctr">
              <a:defRPr sz="4000" b="1" cap="all"/>
            </a:lvl1pPr>
          </a:lstStyle>
          <a:p>
            <a:r>
              <a:rPr lang="ru-RU" dirty="0"/>
              <a:t>Образец заголовка</a:t>
            </a:r>
          </a:p>
        </p:txBody>
      </p:sp>
      <p:grpSp>
        <p:nvGrpSpPr>
          <p:cNvPr id="5" name="Группа 4"/>
          <p:cNvGrpSpPr/>
          <p:nvPr userDrawn="1"/>
        </p:nvGrpSpPr>
        <p:grpSpPr>
          <a:xfrm>
            <a:off x="6759989" y="1045920"/>
            <a:ext cx="1766205" cy="3635421"/>
            <a:chOff x="6759989" y="1045920"/>
            <a:chExt cx="1766205" cy="3635421"/>
          </a:xfrm>
        </p:grpSpPr>
        <p:pic>
          <p:nvPicPr>
            <p:cNvPr id="6" name="Picture 18" descr="https://avatanplus.com/files/resources/original/56f4ce440988e153ac45b9c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332099" flipH="1">
              <a:off x="6759989" y="1045920"/>
              <a:ext cx="1527505" cy="3635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http://www.vectorfreak.com/images/preview/thumb/roadsign-no-cycles"/>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6774469" y="1268760"/>
              <a:ext cx="1149577" cy="1149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https://upload.wikimedia.org/wikipedia/commons/thumb/0/0d/4.4.1_Russian_road_sign.svg/600px-4.4.1_Russian_road_sign.svg.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7328662" y="2132856"/>
              <a:ext cx="915616" cy="9156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piramidka.net/wp-content/uploads/2014/03/zapryshen.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452320" y="1052736"/>
              <a:ext cx="1073874" cy="107387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Прямоугольник 10"/>
          <p:cNvSpPr/>
          <p:nvPr userDrawn="1"/>
        </p:nvSpPr>
        <p:spPr>
          <a:xfrm>
            <a:off x="1043608" y="6211669"/>
            <a:ext cx="7128792" cy="369332"/>
          </a:xfrm>
          <a:prstGeom prst="rect">
            <a:avLst/>
          </a:prstGeom>
        </p:spPr>
        <p:txBody>
          <a:bodyPr wrap="square">
            <a:spAutoFit/>
          </a:bodyPr>
          <a:lstStyle/>
          <a:p>
            <a:pPr lvl="0" algn="ctr"/>
            <a:r>
              <a:rPr lang="ru-RU" dirty="0">
                <a:solidFill>
                  <a:srgbClr val="002060"/>
                </a:solidFill>
              </a:rPr>
              <a:t>Автор этого шаблона: Погодаева Оксана Викторовна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11.02.2024</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11.02.2024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11.02.2024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11.02.2024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11.02.2024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pic>
        <p:nvPicPr>
          <p:cNvPr id="9" name="Picture 4" descr="http://images.clipartpanda.com/traffic-light-clipart-light5_Vector_Clipart.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val="0"/>
              </a:ext>
            </a:extLst>
          </a:blip>
          <a:srcRect l="28715" t="8907" r="25094" b="41"/>
          <a:stretch/>
        </p:blipFill>
        <p:spPr bwMode="auto">
          <a:xfrm>
            <a:off x="-39322" y="1162704"/>
            <a:ext cx="1806049" cy="6230466"/>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userDrawn="1"/>
        </p:nvSpPr>
        <p:spPr>
          <a:xfrm>
            <a:off x="1403648" y="1563756"/>
            <a:ext cx="7200000"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8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200000" cy="1152000"/>
          </a:xfrm>
        </p:spPr>
        <p:txBody>
          <a:bodyPr/>
          <a:lstStyle/>
          <a:p>
            <a:r>
              <a:rPr lang="ru-RU" dirty="0"/>
              <a:t>Образец заголовка</a:t>
            </a:r>
          </a:p>
        </p:txBody>
      </p:sp>
      <p:sp>
        <p:nvSpPr>
          <p:cNvPr id="3" name="Содержимое 2"/>
          <p:cNvSpPr>
            <a:spLocks noGrp="1"/>
          </p:cNvSpPr>
          <p:nvPr>
            <p:ph idx="1"/>
          </p:nvPr>
        </p:nvSpPr>
        <p:spPr>
          <a:xfrm>
            <a:off x="1475656" y="1700808"/>
            <a:ext cx="7211144" cy="4968552"/>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6966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1403648" y="1627870"/>
            <a:ext cx="7200000" cy="5041489"/>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0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056784" cy="1156990"/>
          </a:xfrm>
        </p:spPr>
        <p:txBody>
          <a:bodyPr/>
          <a:lstStyle/>
          <a:p>
            <a:r>
              <a:rPr lang="ru-RU"/>
              <a:t>Образец заголовка</a:t>
            </a:r>
          </a:p>
        </p:txBody>
      </p:sp>
      <p:sp>
        <p:nvSpPr>
          <p:cNvPr id="3" name="Содержимое 2"/>
          <p:cNvSpPr>
            <a:spLocks noGrp="1"/>
          </p:cNvSpPr>
          <p:nvPr>
            <p:ph idx="1"/>
          </p:nvPr>
        </p:nvSpPr>
        <p:spPr>
          <a:xfrm>
            <a:off x="1475656" y="1556792"/>
            <a:ext cx="7056784" cy="511256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grpSp>
        <p:nvGrpSpPr>
          <p:cNvPr id="12" name="Группа 11"/>
          <p:cNvGrpSpPr/>
          <p:nvPr userDrawn="1"/>
        </p:nvGrpSpPr>
        <p:grpSpPr>
          <a:xfrm>
            <a:off x="251520" y="332656"/>
            <a:ext cx="1059633" cy="6098960"/>
            <a:chOff x="251520" y="404664"/>
            <a:chExt cx="1059633" cy="6098960"/>
          </a:xfrm>
        </p:grpSpPr>
        <p:pic>
          <p:nvPicPr>
            <p:cNvPr id="2052" name="Picture 4" descr="http://tvkrasnodar.ru/products_pictures/2015/12/traffic-sign-6724_960_720.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251520" y="2971808"/>
              <a:ext cx="1058400" cy="105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exres-vshdo.ucoz.ru/Now_left/dor_sign_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5445224"/>
              <a:ext cx="1058400" cy="1058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orsaj-avto.ru/uploads/posts/2013-10/1383218489_dorojni_znak_1.23_enl.jp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221088"/>
              <a:ext cx="1059632" cy="1059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vectorfreak.com/images/preview/thumb/roadsign-no-cycles"/>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1520" y="404664"/>
              <a:ext cx="1059633" cy="10596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r.photos3.fotosearch.com/bthumb/CSP/CSP992/k12691687.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10000" b="90000" l="10000" r="95882"/>
                      </a14:imgEffect>
                    </a14:imgLayer>
                  </a14:imgProps>
                </a:ext>
                <a:ext uri="{28A0092B-C50C-407E-A947-70E740481C1C}">
                  <a14:useLocalDpi xmlns:a14="http://schemas.microsoft.com/office/drawing/2010/main" val="0"/>
                </a:ext>
              </a:extLst>
            </a:blip>
            <a:srcRect l="10465" t="10182" r="5267" b="11159"/>
            <a:stretch>
              <a:fillRect/>
            </a:stretch>
          </p:blipFill>
          <p:spPr bwMode="auto">
            <a:xfrm>
              <a:off x="251520" y="1700808"/>
              <a:ext cx="1058400" cy="9879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pic>
        <p:nvPicPr>
          <p:cNvPr id="4114" name="Picture 18" descr="https://avatanplus.com/files/resources/original/56f4ce440988e153ac45b9c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332099" flipH="1">
            <a:off x="42503" y="1634489"/>
            <a:ext cx="1343072" cy="3196475"/>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userDrawn="1"/>
        </p:nvSpPr>
        <p:spPr>
          <a:xfrm>
            <a:off x="1458517" y="1634501"/>
            <a:ext cx="7200000"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1403648" y="260648"/>
            <a:ext cx="7200800" cy="1152128"/>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475656" y="260648"/>
            <a:ext cx="7128792" cy="1156990"/>
          </a:xfrm>
        </p:spPr>
        <p:txBody>
          <a:bodyPr/>
          <a:lstStyle/>
          <a:p>
            <a:r>
              <a:rPr lang="ru-RU" dirty="0"/>
              <a:t>Образец заголовка</a:t>
            </a:r>
          </a:p>
        </p:txBody>
      </p:sp>
      <p:sp>
        <p:nvSpPr>
          <p:cNvPr id="3" name="Содержимое 2"/>
          <p:cNvSpPr>
            <a:spLocks noGrp="1"/>
          </p:cNvSpPr>
          <p:nvPr>
            <p:ph idx="1"/>
          </p:nvPr>
        </p:nvSpPr>
        <p:spPr>
          <a:xfrm>
            <a:off x="1464062" y="1628800"/>
            <a:ext cx="7200696" cy="478088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grpSp>
        <p:nvGrpSpPr>
          <p:cNvPr id="11" name="Группа 10"/>
          <p:cNvGrpSpPr/>
          <p:nvPr userDrawn="1"/>
        </p:nvGrpSpPr>
        <p:grpSpPr>
          <a:xfrm>
            <a:off x="0" y="1628800"/>
            <a:ext cx="1614647" cy="1731144"/>
            <a:chOff x="-11292" y="1196752"/>
            <a:chExt cx="2018375" cy="2112193"/>
          </a:xfrm>
        </p:grpSpPr>
        <p:pic>
          <p:nvPicPr>
            <p:cNvPr id="4116" name="Picture 20" descr="http://www.vectorfreak.com/images/preview/thumb/roadsign-no-cycles"/>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11292" y="1548184"/>
              <a:ext cx="1149576" cy="114957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s://upload.wikimedia.org/wikipedia/commons/thumb/0/0d/4.4.1_Russian_road_sign.svg/600px-4.4.1_Russian_road_sign.svg.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35290" y="2393329"/>
              <a:ext cx="915616" cy="915616"/>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http://piramidka.net/wp-content/uploads/2014/03/zapryshen.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843196" y="1196752"/>
              <a:ext cx="1163887" cy="114215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http://st.depositphotos.com/1526816/2921/v/170/depositphotos_29217567-A-young-girl-rollerskating.jpg"/>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107504" y="4293096"/>
            <a:ext cx="1259632" cy="1804050"/>
          </a:xfrm>
          <a:prstGeom prst="rect">
            <a:avLst/>
          </a:prstGeom>
          <a:noFill/>
        </p:spPr>
      </p:pic>
    </p:spTree>
    <p:extLst>
      <p:ext uri="{BB962C8B-B14F-4D97-AF65-F5344CB8AC3E}">
        <p14:creationId xmlns:p14="http://schemas.microsoft.com/office/powerpoint/2010/main" val="27696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7" name="Скругленный прямоугольник 6"/>
          <p:cNvSpPr/>
          <p:nvPr userDrawn="1"/>
        </p:nvSpPr>
        <p:spPr>
          <a:xfrm>
            <a:off x="539552" y="1634501"/>
            <a:ext cx="8118965" cy="5040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userDrawn="1"/>
        </p:nvSpPr>
        <p:spPr>
          <a:xfrm>
            <a:off x="539552" y="260648"/>
            <a:ext cx="8064896" cy="1224136"/>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332656"/>
            <a:ext cx="7992888" cy="1084982"/>
          </a:xfrm>
        </p:spPr>
        <p:txBody>
          <a:bodyPr/>
          <a:lstStyle/>
          <a:p>
            <a:r>
              <a:rPr lang="ru-RU" dirty="0"/>
              <a:t>Образец заголовка</a:t>
            </a:r>
          </a:p>
        </p:txBody>
      </p:sp>
      <p:sp>
        <p:nvSpPr>
          <p:cNvPr id="3" name="Содержимое 2"/>
          <p:cNvSpPr>
            <a:spLocks noGrp="1"/>
          </p:cNvSpPr>
          <p:nvPr>
            <p:ph idx="1"/>
          </p:nvPr>
        </p:nvSpPr>
        <p:spPr>
          <a:xfrm>
            <a:off x="683568" y="1772816"/>
            <a:ext cx="7848872" cy="475252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grpSp>
        <p:nvGrpSpPr>
          <p:cNvPr id="16" name="Группа 15"/>
          <p:cNvGrpSpPr/>
          <p:nvPr userDrawn="1"/>
        </p:nvGrpSpPr>
        <p:grpSpPr>
          <a:xfrm>
            <a:off x="179512" y="4221088"/>
            <a:ext cx="2972672" cy="2448192"/>
            <a:chOff x="179512" y="4221088"/>
            <a:chExt cx="2972672" cy="2448192"/>
          </a:xfrm>
        </p:grpSpPr>
        <p:pic>
          <p:nvPicPr>
            <p:cNvPr id="11" name="Picture 4" descr="https://cdn.pixabay.com/photo/2013/07/12/13/49/bike-147343_960_72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42210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01317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tvkrasnodar.ru/products_pictures/2015/12/traffic-sign-6724_960_720.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67544" y="573325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r.photos3.fotosearch.com/bthumb/CSP/CSP992/k12691687.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966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467544" y="1556792"/>
            <a:ext cx="4032448"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Скругленный прямоугольник 8"/>
          <p:cNvSpPr/>
          <p:nvPr userDrawn="1"/>
        </p:nvSpPr>
        <p:spPr>
          <a:xfrm>
            <a:off x="4608004" y="1556792"/>
            <a:ext cx="4140460"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439282" y="404664"/>
            <a:ext cx="8280920" cy="1008112"/>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p:cNvGrpSpPr/>
          <p:nvPr userDrawn="1"/>
        </p:nvGrpSpPr>
        <p:grpSpPr>
          <a:xfrm>
            <a:off x="2699792" y="5880872"/>
            <a:ext cx="2003479" cy="908720"/>
            <a:chOff x="3030623" y="5877272"/>
            <a:chExt cx="2003479" cy="908720"/>
          </a:xfrm>
        </p:grpSpPr>
        <p:pic>
          <p:nvPicPr>
            <p:cNvPr id="3084" name="Picture 12" descr="http://okudjava-tagil.ru/upload/iblock/8ca/5.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Группа 19"/>
          <p:cNvGrpSpPr/>
          <p:nvPr userDrawn="1"/>
        </p:nvGrpSpPr>
        <p:grpSpPr>
          <a:xfrm>
            <a:off x="480289" y="5875125"/>
            <a:ext cx="2003479" cy="908720"/>
            <a:chOff x="480289" y="5875125"/>
            <a:chExt cx="2003479" cy="908720"/>
          </a:xfrm>
        </p:grpSpPr>
        <p:pic>
          <p:nvPicPr>
            <p:cNvPr id="32" name="Picture 12" descr="http://okudjava-tagil.ru/upload/iblock/8ca/5.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480289" y="5876645"/>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75048" y="5875125"/>
              <a:ext cx="908720" cy="90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Группа 33"/>
          <p:cNvGrpSpPr/>
          <p:nvPr userDrawn="1"/>
        </p:nvGrpSpPr>
        <p:grpSpPr>
          <a:xfrm>
            <a:off x="4837720" y="5875125"/>
            <a:ext cx="2003479" cy="908720"/>
            <a:chOff x="3030623" y="5877272"/>
            <a:chExt cx="2003479" cy="908720"/>
          </a:xfrm>
        </p:grpSpPr>
        <p:pic>
          <p:nvPicPr>
            <p:cNvPr id="35" name="Picture 12" descr="http://okudjava-tagil.ru/upload/iblock/8ca/5.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Группа 36"/>
          <p:cNvGrpSpPr/>
          <p:nvPr userDrawn="1"/>
        </p:nvGrpSpPr>
        <p:grpSpPr>
          <a:xfrm>
            <a:off x="6861956" y="5877272"/>
            <a:ext cx="2003479" cy="908720"/>
            <a:chOff x="3030623" y="5877272"/>
            <a:chExt cx="2003479" cy="908720"/>
          </a:xfrm>
        </p:grpSpPr>
        <p:pic>
          <p:nvPicPr>
            <p:cNvPr id="38" name="Picture 12" descr="http://okudjava-tagil.ru/upload/iblock/8ca/5.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3030623" y="5878792"/>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25382" y="5877272"/>
              <a:ext cx="908720" cy="9087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Два объекта">
    <p:spTree>
      <p:nvGrpSpPr>
        <p:cNvPr id="1" name=""/>
        <p:cNvGrpSpPr/>
        <p:nvPr/>
      </p:nvGrpSpPr>
      <p:grpSpPr>
        <a:xfrm>
          <a:off x="0" y="0"/>
          <a:ext cx="0" cy="0"/>
          <a:chOff x="0" y="0"/>
          <a:chExt cx="0" cy="0"/>
        </a:xfrm>
      </p:grpSpPr>
      <p:sp>
        <p:nvSpPr>
          <p:cNvPr id="8" name="Скругленный прямоугольник 7"/>
          <p:cNvSpPr/>
          <p:nvPr userDrawn="1"/>
        </p:nvSpPr>
        <p:spPr>
          <a:xfrm>
            <a:off x="467544" y="1556792"/>
            <a:ext cx="4032448"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Скругленный прямоугольник 8"/>
          <p:cNvSpPr/>
          <p:nvPr userDrawn="1"/>
        </p:nvSpPr>
        <p:spPr>
          <a:xfrm>
            <a:off x="4608004" y="1556792"/>
            <a:ext cx="4140460" cy="4536504"/>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userDrawn="1"/>
        </p:nvSpPr>
        <p:spPr>
          <a:xfrm>
            <a:off x="439282" y="404664"/>
            <a:ext cx="8280920" cy="1008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userDrawn="1"/>
        </p:nvGrpSpPr>
        <p:grpSpPr>
          <a:xfrm>
            <a:off x="439282" y="5848689"/>
            <a:ext cx="1871566" cy="907200"/>
            <a:chOff x="439282" y="5848689"/>
            <a:chExt cx="1871566" cy="907200"/>
          </a:xfrm>
        </p:grpSpPr>
        <p:pic>
          <p:nvPicPr>
            <p:cNvPr id="7170"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Группа 22"/>
          <p:cNvGrpSpPr/>
          <p:nvPr userDrawn="1"/>
        </p:nvGrpSpPr>
        <p:grpSpPr>
          <a:xfrm>
            <a:off x="2701482" y="5880453"/>
            <a:ext cx="1871566" cy="907200"/>
            <a:chOff x="439282" y="5848689"/>
            <a:chExt cx="1871566" cy="907200"/>
          </a:xfrm>
        </p:grpSpPr>
        <p:pic>
          <p:nvPicPr>
            <p:cNvPr id="24"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Группа 25"/>
          <p:cNvGrpSpPr/>
          <p:nvPr userDrawn="1"/>
        </p:nvGrpSpPr>
        <p:grpSpPr>
          <a:xfrm>
            <a:off x="4782868" y="5892114"/>
            <a:ext cx="1871566" cy="907200"/>
            <a:chOff x="439282" y="5848689"/>
            <a:chExt cx="1871566" cy="907200"/>
          </a:xfrm>
        </p:grpSpPr>
        <p:pic>
          <p:nvPicPr>
            <p:cNvPr id="27"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Группа 28"/>
          <p:cNvGrpSpPr/>
          <p:nvPr userDrawn="1"/>
        </p:nvGrpSpPr>
        <p:grpSpPr>
          <a:xfrm>
            <a:off x="6910214" y="5892114"/>
            <a:ext cx="1871566" cy="907200"/>
            <a:chOff x="439282" y="5848689"/>
            <a:chExt cx="1871566" cy="907200"/>
          </a:xfrm>
        </p:grpSpPr>
        <p:pic>
          <p:nvPicPr>
            <p:cNvPr id="30" name="Picture 2" descr="http://piramidka.net/wp-content/uploads/2014/03/zaprysh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848689"/>
              <a:ext cx="907200" cy="9072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s://cdn.pixabay.com/photo/2013/07/12/13/49/bike-147343_960_72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282" y="5892114"/>
              <a:ext cx="820350" cy="820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42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cstate="print">
            <a:alphaModFix amt="50000"/>
            <a:lum/>
          </a:blip>
          <a:srcRect/>
          <a:stretch>
            <a:fillRect t="-7000" b="-7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userDrawn="1"/>
        </p:nvSpPr>
        <p:spPr>
          <a:xfrm>
            <a:off x="467544" y="404664"/>
            <a:ext cx="8280920" cy="1224136"/>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1143000"/>
          </a:xfrm>
        </p:spPr>
        <p:txBody>
          <a:bodyPr/>
          <a:lstStyle/>
          <a:p>
            <a:r>
              <a:rPr lang="ru-RU" dirty="0"/>
              <a:t>Образец заголовка</a:t>
            </a:r>
          </a:p>
        </p:txBody>
      </p:sp>
      <p:grpSp>
        <p:nvGrpSpPr>
          <p:cNvPr id="17" name="Группа 16"/>
          <p:cNvGrpSpPr/>
          <p:nvPr userDrawn="1"/>
        </p:nvGrpSpPr>
        <p:grpSpPr>
          <a:xfrm>
            <a:off x="323528" y="4941168"/>
            <a:ext cx="1512168" cy="1584096"/>
            <a:chOff x="179512" y="3356992"/>
            <a:chExt cx="2972672" cy="3312288"/>
          </a:xfrm>
        </p:grpSpPr>
        <p:pic>
          <p:nvPicPr>
            <p:cNvPr id="18" name="Picture 2" descr="http://piramidka.net/wp-content/uploads/2014/03/zaprysh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335699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cdn.pixabay.com/photo/2013/07/12/13/49/bike-147343_960_72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1640" y="594928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lexres-vshdo.ucoz.ru/Now_left/dor_sign_1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4260389"/>
              <a:ext cx="720001" cy="720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forsaj-avto.ru/uploads/posts/2013-10/1383218489_dorojni_znak_1.23_enl.jpg"/>
            <p:cNvPicPr>
              <a:picLocks noChangeAspect="1" noChangeArrowheads="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9990"/>
            <a:stretch>
              <a:fillRect/>
            </a:stretch>
          </p:blipFill>
          <p:spPr bwMode="auto">
            <a:xfrm>
              <a:off x="179512" y="4941168"/>
              <a:ext cx="799911"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tvkrasnodar.ru/products_pictures/2015/12/traffic-sign-6724_960_720.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462624" y="5916617"/>
              <a:ext cx="720001" cy="720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sr.photos3.fotosearch.com/bthumb/CSP/CSP992/k12691687.jp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2123728" y="5949280"/>
              <a:ext cx="1028456" cy="720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12" descr="http://okudjava-tagil.ru/upload/iblock/8ca/5.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0" b="100000" l="0" r="99647"/>
                    </a14:imgEffect>
                  </a14:imgLayer>
                </a14:imgProps>
              </a:ext>
              <a:ext uri="{28A0092B-C50C-407E-A947-70E740481C1C}">
                <a14:useLocalDpi xmlns:a14="http://schemas.microsoft.com/office/drawing/2010/main" val="0"/>
              </a:ext>
            </a:extLst>
          </a:blip>
          <a:srcRect/>
          <a:stretch>
            <a:fillRect/>
          </a:stretch>
        </p:blipFill>
        <p:spPr bwMode="auto">
          <a:xfrm>
            <a:off x="8388424" y="692696"/>
            <a:ext cx="4731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upload.wikimedia.org/wikipedia/commons/thumb/0/0d/4.4.1_Russian_road_sign.svg/600px-4.4.1_Russian_road_sign.sv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2320" y="188640"/>
            <a:ext cx="4731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iramidka.net/wp-content/uploads/2014/03/zapryshe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28384" y="188640"/>
            <a:ext cx="47312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Группа 26"/>
          <p:cNvGrpSpPr/>
          <p:nvPr userDrawn="1"/>
        </p:nvGrpSpPr>
        <p:grpSpPr>
          <a:xfrm>
            <a:off x="179512" y="188640"/>
            <a:ext cx="1378402" cy="936056"/>
            <a:chOff x="78705" y="116632"/>
            <a:chExt cx="1929686" cy="1537732"/>
          </a:xfrm>
        </p:grpSpPr>
        <p:pic>
          <p:nvPicPr>
            <p:cNvPr id="11" name="Picture 4" descr="http://tvkrasnodar.ru/products_pictures/2015/12/traffic-sign-6724_960_720.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539553" y="260649"/>
              <a:ext cx="604776" cy="6047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vectorfreak.com/images/preview/thumb/roadsign-no-cycles"/>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288391" y="11663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sr.photos3.fotosearch.com/bthumb/CSP/CSP992/k12691687.jp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78705" y="944684"/>
              <a:ext cx="1013717" cy="70968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4" descr="https://cdn.pixabay.com/photo/2013/07/12/13/49/bike-147343_960_72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87624" y="6309320"/>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lexres-vshdo.ucoz.ru/Now_left/dor_sign_14.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11560" y="616530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forsaj-avto.ru/uploads/posts/2013-10/1383218489_dorojni_znak_1.23_enl.jpg"/>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733256"/>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tvkrasnodar.ru/products_pictures/2015/12/traffic-sign-6724_960_720.png"/>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sharpenSoften amount="-84000"/>
                    </a14:imgEffect>
                  </a14:imgLayer>
                </a14:imgProps>
              </a:ext>
              <a:ext uri="{28A0092B-C50C-407E-A947-70E740481C1C}">
                <a14:useLocalDpi xmlns:a14="http://schemas.microsoft.com/office/drawing/2010/main" val="0"/>
              </a:ext>
            </a:extLst>
          </a:blip>
          <a:srcRect/>
          <a:stretch>
            <a:fillRect/>
          </a:stretch>
        </p:blipFill>
        <p:spPr bwMode="auto">
          <a:xfrm>
            <a:off x="8172400" y="6093296"/>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www.vectorfreak.com/images/preview/thumb/roadsign-no-cycle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68344" y="6309320"/>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sr.photos3.fotosearch.com/bthumb/CSP/CSP992/k12691687.jp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backgroundRemoval t="10000" b="90000" l="10000" r="95882"/>
                    </a14:imgEffect>
                  </a14:imgLayer>
                </a14:imgProps>
              </a:ext>
              <a:ext uri="{28A0092B-C50C-407E-A947-70E740481C1C}">
                <a14:useLocalDpi xmlns:a14="http://schemas.microsoft.com/office/drawing/2010/main" val="0"/>
              </a:ext>
            </a:extLst>
          </a:blip>
          <a:srcRect t="10001" b="19991"/>
          <a:stretch>
            <a:fillRect/>
          </a:stretch>
        </p:blipFill>
        <p:spPr bwMode="auto">
          <a:xfrm>
            <a:off x="8388424" y="5589240"/>
            <a:ext cx="617074" cy="4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alphaModFix amt="47000"/>
            <a:lum/>
          </a:blip>
          <a:srcRect/>
          <a:stretch>
            <a:fillRect t="-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506916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Скругленный прямоугольник 9"/>
          <p:cNvSpPr/>
          <p:nvPr/>
        </p:nvSpPr>
        <p:spPr>
          <a:xfrm>
            <a:off x="0" y="0"/>
            <a:ext cx="9144000" cy="6858000"/>
          </a:xfrm>
          <a:prstGeom prst="roundRect">
            <a:avLst/>
          </a:prstGeom>
          <a:solidFill>
            <a:srgbClr val="FFFF66">
              <a:alpha val="48000"/>
            </a:srgbClr>
          </a:solidFill>
          <a:ln w="508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5" r:id="rId5"/>
    <p:sldLayoutId id="2147483652" r:id="rId6"/>
    <p:sldLayoutId id="2147483662" r:id="rId7"/>
    <p:sldLayoutId id="2147483654" r:id="rId8"/>
    <p:sldLayoutId id="2147483655" r:id="rId9"/>
    <p:sldLayoutId id="2147483663" r:id="rId10"/>
    <p:sldLayoutId id="2147483664" r:id="rId11"/>
    <p:sldLayoutId id="2147483651" r:id="rId12"/>
    <p:sldLayoutId id="2147483653"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rgbClr val="00206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solidFill>
                  <a:schemeClr val="accent1">
                    <a:lumMod val="75000"/>
                  </a:schemeClr>
                </a:solidFill>
              </a:rPr>
              <a:t>Построение системы работы по изучению дошкольниками ПДД</a:t>
            </a:r>
          </a:p>
        </p:txBody>
      </p:sp>
      <p:sp>
        <p:nvSpPr>
          <p:cNvPr id="3" name="Подзаголовок 2"/>
          <p:cNvSpPr>
            <a:spLocks noGrp="1"/>
          </p:cNvSpPr>
          <p:nvPr>
            <p:ph type="subTitle" idx="1"/>
          </p:nvPr>
        </p:nvSpPr>
        <p:spPr>
          <a:xfrm>
            <a:off x="2555776" y="4653136"/>
            <a:ext cx="5832648" cy="1512168"/>
          </a:xfrm>
        </p:spPr>
        <p:txBody>
          <a:bodyPr>
            <a:normAutofit/>
          </a:bodyPr>
          <a:lstStyle/>
          <a:p>
            <a:endParaRPr lang="ru-RU" sz="2000" dirty="0"/>
          </a:p>
          <a:p>
            <a:r>
              <a:rPr lang="ru-RU" sz="2000" dirty="0">
                <a:solidFill>
                  <a:schemeClr val="accent1">
                    <a:lumMod val="75000"/>
                  </a:schemeClr>
                </a:solidFill>
              </a:rPr>
              <a:t>Составила воспитатель</a:t>
            </a:r>
          </a:p>
          <a:p>
            <a:r>
              <a:rPr lang="ru-RU" sz="2000" dirty="0">
                <a:solidFill>
                  <a:schemeClr val="accent1">
                    <a:lumMod val="75000"/>
                  </a:schemeClr>
                </a:solidFill>
              </a:rPr>
              <a:t>Ларченко Наталья Алексеевна</a:t>
            </a:r>
          </a:p>
          <a:p>
            <a:r>
              <a:rPr lang="ru-RU" sz="2000" dirty="0">
                <a:solidFill>
                  <a:schemeClr val="accent1">
                    <a:lumMod val="75000"/>
                  </a:schemeClr>
                </a:solidFill>
              </a:rPr>
              <a:t>г. </a:t>
            </a:r>
            <a:r>
              <a:rPr lang="ru-RU" sz="2000">
                <a:solidFill>
                  <a:schemeClr val="accent1">
                    <a:lumMod val="75000"/>
                  </a:schemeClr>
                </a:solidFill>
              </a:rPr>
              <a:t>Ставрополь, МБДОУ д/с №23</a:t>
            </a:r>
            <a:endParaRPr lang="ru-RU" sz="2000" dirty="0">
              <a:solidFill>
                <a:schemeClr val="accent1">
                  <a:lumMod val="75000"/>
                </a:schemeClr>
              </a:solidFill>
            </a:endParaRPr>
          </a:p>
        </p:txBody>
      </p:sp>
    </p:spTree>
    <p:extLst>
      <p:ext uri="{BB962C8B-B14F-4D97-AF65-F5344CB8AC3E}">
        <p14:creationId xmlns:p14="http://schemas.microsoft.com/office/powerpoint/2010/main" val="594323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628800"/>
            <a:ext cx="8229600" cy="1143000"/>
          </a:xfrm>
        </p:spPr>
        <p:txBody>
          <a:bodyPr>
            <a:normAutofit fontScale="90000"/>
          </a:bodyPr>
          <a:lstStyle/>
          <a:p>
            <a:pPr>
              <a:lnSpc>
                <a:spcPct val="115000"/>
              </a:lnSpc>
            </a:pP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br>
              <a:rPr lang="ru-RU" sz="2200" dirty="0">
                <a:latin typeface="Times New Roman"/>
                <a:ea typeface="Times New Roman"/>
                <a:cs typeface="Times New Roman"/>
              </a:rPr>
            </a:br>
            <a:r>
              <a:rPr lang="ru-RU" sz="3100" b="1" dirty="0">
                <a:solidFill>
                  <a:schemeClr val="tx2">
                    <a:lumMod val="60000"/>
                    <a:lumOff val="40000"/>
                  </a:schemeClr>
                </a:solidFill>
                <a:latin typeface="Comic Sans MS" pitchFamily="66" charset="0"/>
                <a:ea typeface="Times New Roman"/>
                <a:cs typeface="Times New Roman"/>
              </a:rPr>
              <a:t>Уголок для родителей может быть оформлен так</a:t>
            </a:r>
            <a:r>
              <a:rPr lang="ru-RU" sz="2200" b="1" dirty="0">
                <a:solidFill>
                  <a:schemeClr val="tx2">
                    <a:lumMod val="60000"/>
                    <a:lumOff val="40000"/>
                  </a:schemeClr>
                </a:solidFill>
                <a:latin typeface="Times New Roman"/>
                <a:ea typeface="Times New Roman"/>
                <a:cs typeface="Times New Roman"/>
              </a:rPr>
              <a:t>:</a:t>
            </a:r>
            <a:br>
              <a:rPr lang="ru-RU" sz="2200" b="1" dirty="0">
                <a:solidFill>
                  <a:schemeClr val="tx2">
                    <a:lumMod val="60000"/>
                    <a:lumOff val="40000"/>
                  </a:schemeClr>
                </a:solidFill>
                <a:latin typeface="Times New Roman"/>
                <a:ea typeface="Times New Roman"/>
                <a:cs typeface="Times New Roman"/>
              </a:rPr>
            </a:br>
            <a:br>
              <a:rPr lang="ru-RU" sz="2200" b="1" dirty="0">
                <a:solidFill>
                  <a:schemeClr val="tx2">
                    <a:lumMod val="60000"/>
                    <a:lumOff val="40000"/>
                  </a:schemeClr>
                </a:solidFill>
                <a:latin typeface="Times New Roman"/>
                <a:ea typeface="Times New Roman"/>
                <a:cs typeface="Times New Roman"/>
              </a:rPr>
            </a:br>
            <a:br>
              <a:rPr lang="ru-RU" sz="2200" dirty="0">
                <a:latin typeface="Calibri"/>
                <a:ea typeface="Times New Roman"/>
                <a:cs typeface="Times New Roman"/>
              </a:rPr>
            </a:br>
            <a:r>
              <a:rPr lang="ru-RU" sz="2200" dirty="0">
                <a:latin typeface="Times New Roman"/>
                <a:ea typeface="Times New Roman"/>
                <a:cs typeface="Times New Roman"/>
              </a:rPr>
              <a:t>1. Единый стенд (размеры зависят от наличия свободной площади и количества помещаемой информации, но не менее 30*65 см).</a:t>
            </a:r>
            <a:br>
              <a:rPr lang="ru-RU" sz="2200" dirty="0">
                <a:latin typeface="Calibri"/>
                <a:ea typeface="Times New Roman"/>
                <a:cs typeface="Times New Roman"/>
              </a:rPr>
            </a:br>
            <a:r>
              <a:rPr lang="ru-RU" sz="2200" dirty="0">
                <a:latin typeface="Times New Roman"/>
                <a:ea typeface="Times New Roman"/>
                <a:cs typeface="Times New Roman"/>
              </a:rPr>
              <a:t>2. Набор составных частей, каждая из которых предназначена для размещения отдельной информации</a:t>
            </a:r>
            <a:br>
              <a:rPr lang="ru-RU" sz="2200" dirty="0">
                <a:latin typeface="Calibri"/>
                <a:ea typeface="Times New Roman"/>
                <a:cs typeface="Times New Roman"/>
              </a:rPr>
            </a:br>
            <a:r>
              <a:rPr lang="ru-RU" sz="2200" dirty="0">
                <a:latin typeface="Times New Roman"/>
                <a:ea typeface="Times New Roman"/>
                <a:cs typeface="Times New Roman"/>
              </a:rPr>
              <a:t>3. Книжка-раскладушка</a:t>
            </a:r>
            <a:br>
              <a:rPr lang="ru-RU" sz="2200" dirty="0">
                <a:latin typeface="Calibri"/>
                <a:ea typeface="Times New Roman"/>
                <a:cs typeface="Times New Roman"/>
              </a:rPr>
            </a:br>
            <a:r>
              <a:rPr lang="ru-RU" sz="2200" dirty="0">
                <a:latin typeface="Times New Roman"/>
                <a:ea typeface="Times New Roman"/>
                <a:cs typeface="Times New Roman"/>
              </a:rPr>
              <a:t>Для привлечения внимания родителей при оформлении уголка рекомендуется использовать яркие, привлекающие внимание лозунги, например:</a:t>
            </a:r>
            <a:br>
              <a:rPr lang="ru-RU" sz="2200" dirty="0">
                <a:latin typeface="Calibri"/>
                <a:ea typeface="Times New Roman"/>
                <a:cs typeface="Times New Roman"/>
              </a:rPr>
            </a:br>
            <a:r>
              <a:rPr lang="ru-RU" sz="2200" dirty="0">
                <a:latin typeface="Times New Roman"/>
                <a:ea typeface="Times New Roman"/>
                <a:cs typeface="Times New Roman"/>
              </a:rPr>
              <a:t>• «Цена спешки – жизнь вашего ребёнка»</a:t>
            </a:r>
            <a:br>
              <a:rPr lang="ru-RU" sz="2200" dirty="0">
                <a:latin typeface="Calibri"/>
                <a:ea typeface="Times New Roman"/>
                <a:cs typeface="Times New Roman"/>
              </a:rPr>
            </a:br>
            <a:r>
              <a:rPr lang="ru-RU" sz="2200" dirty="0">
                <a:latin typeface="Times New Roman"/>
                <a:ea typeface="Times New Roman"/>
                <a:cs typeface="Times New Roman"/>
              </a:rPr>
              <a:t>• «Внимание – мы ваши дети!»</a:t>
            </a:r>
            <a:br>
              <a:rPr lang="ru-RU" sz="2200" dirty="0">
                <a:latin typeface="Calibri"/>
                <a:ea typeface="Times New Roman"/>
                <a:cs typeface="Times New Roman"/>
              </a:rPr>
            </a:br>
            <a:r>
              <a:rPr lang="ru-RU" sz="2200" dirty="0">
                <a:latin typeface="Times New Roman"/>
                <a:ea typeface="Times New Roman"/>
                <a:cs typeface="Times New Roman"/>
              </a:rPr>
              <a:t>• «Ребёнок имеет право жить!»</a:t>
            </a:r>
            <a:br>
              <a:rPr lang="ru-RU" sz="2200" dirty="0">
                <a:latin typeface="Calibri"/>
                <a:ea typeface="Times New Roman"/>
                <a:cs typeface="Times New Roman"/>
              </a:rPr>
            </a:br>
            <a:r>
              <a:rPr lang="ru-RU" sz="2200" dirty="0">
                <a:latin typeface="Times New Roman"/>
                <a:ea typeface="Times New Roman"/>
                <a:cs typeface="Times New Roman"/>
              </a:rPr>
              <a:t>• «Глупо экономить своё время, за счёт жизни ребёнка»</a:t>
            </a:r>
            <a:br>
              <a:rPr lang="ru-RU" sz="4000" dirty="0">
                <a:latin typeface="Calibri"/>
                <a:ea typeface="Times New Roman"/>
                <a:cs typeface="Times New Roman"/>
              </a:rPr>
            </a:br>
            <a:endParaRPr lang="ru-RU" dirty="0"/>
          </a:p>
        </p:txBody>
      </p:sp>
    </p:spTree>
    <p:extLst>
      <p:ext uri="{BB962C8B-B14F-4D97-AF65-F5344CB8AC3E}">
        <p14:creationId xmlns:p14="http://schemas.microsoft.com/office/powerpoint/2010/main" val="1955701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515895"/>
            <a:ext cx="6624736" cy="4530279"/>
          </a:xfrm>
          <a:prstGeom prst="rect">
            <a:avLst/>
          </a:prstGeom>
        </p:spPr>
        <p:txBody>
          <a:bodyPr wrap="square">
            <a:spAutoFit/>
          </a:bodyPr>
          <a:lstStyle/>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Учитывая важную роль родителей в вопросе обучения детей правилам дорожного движения, уголок для родителей должен содержать:</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1. Информацию о состоянии дорожно-транспортного травматизма  городе</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2. Причины дорожно-транспортных происшествий с участием детей</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3. Рекомендации родителям по вопросам обучения детей безопасному поведению на дороге.</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4. Перечень и описание игр, направленных на закрепление у детей уже имеющихся знаний по Правилам дорожного движения</a:t>
            </a:r>
            <a:endParaRPr lang="ru-RU" sz="1600" dirty="0">
              <a:solidFill>
                <a:schemeClr val="tx2">
                  <a:lumMod val="60000"/>
                  <a:lumOff val="40000"/>
                </a:schemeClr>
              </a:solidFill>
              <a:latin typeface="Comic Sans MS" pitchFamily="66" charset="0"/>
              <a:ea typeface="Times New Roman"/>
              <a:cs typeface="Times New Roman"/>
            </a:endParaRPr>
          </a:p>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5. Рассказы детей о поведении на дороге при движении в детский сади обратно с родителями</a:t>
            </a:r>
            <a:endParaRPr lang="ru-RU" sz="1600" dirty="0">
              <a:solidFill>
                <a:schemeClr val="tx2">
                  <a:lumMod val="60000"/>
                  <a:lumOff val="40000"/>
                </a:schemeClr>
              </a:solidFill>
              <a:latin typeface="Comic Sans MS" pitchFamily="66" charset="0"/>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011415"/>
            <a:ext cx="7920880" cy="2782300"/>
          </a:xfrm>
          <a:prstGeom prst="rect">
            <a:avLst/>
          </a:prstGeom>
        </p:spPr>
        <p:txBody>
          <a:bodyPr wrap="square">
            <a:spAutoFit/>
          </a:bodyPr>
          <a:lstStyle/>
          <a:p>
            <a:pPr indent="449580" algn="just">
              <a:lnSpc>
                <a:spcPct val="115000"/>
              </a:lnSpc>
              <a:spcAft>
                <a:spcPts val="0"/>
              </a:spcAft>
            </a:pPr>
            <a:r>
              <a:rPr lang="ru-RU" dirty="0">
                <a:solidFill>
                  <a:schemeClr val="tx2">
                    <a:lumMod val="60000"/>
                    <a:lumOff val="40000"/>
                  </a:schemeClr>
                </a:solidFill>
                <a:latin typeface="Comic Sans MS" pitchFamily="66" charset="0"/>
                <a:ea typeface="Times New Roman"/>
                <a:cs typeface="Times New Roman"/>
              </a:rPr>
              <a:t>Таким образом, обучение детей правилам и безопасности дорожного движения — это систематический и целенаправленный процесс, в ходе которого обучаемые получают знания, умения и навыки, необходимые для безопасного движения.</a:t>
            </a:r>
          </a:p>
          <a:p>
            <a:pPr indent="449580" algn="just">
              <a:lnSpc>
                <a:spcPct val="115000"/>
              </a:lnSpc>
              <a:spcAft>
                <a:spcPts val="0"/>
              </a:spcAft>
            </a:pPr>
            <a:endParaRPr lang="ru-RU" sz="1600" dirty="0">
              <a:latin typeface="Times New Roman"/>
              <a:ea typeface="Times New Roman"/>
              <a:cs typeface="Times New Roman"/>
            </a:endParaRPr>
          </a:p>
          <a:p>
            <a:pPr indent="449580" algn="just">
              <a:lnSpc>
                <a:spcPct val="115000"/>
              </a:lnSpc>
              <a:spcAft>
                <a:spcPts val="0"/>
              </a:spcAft>
            </a:pPr>
            <a:endParaRPr lang="ru-RU" sz="1600" dirty="0">
              <a:latin typeface="Times New Roman"/>
              <a:ea typeface="Times New Roman"/>
              <a:cs typeface="Times New Roman"/>
            </a:endParaRPr>
          </a:p>
          <a:p>
            <a:pPr indent="449580" algn="just">
              <a:lnSpc>
                <a:spcPct val="115000"/>
              </a:lnSpc>
              <a:spcAft>
                <a:spcPts val="0"/>
              </a:spcAft>
            </a:pPr>
            <a:endParaRPr lang="ru-RU" sz="1600" dirty="0">
              <a:latin typeface="Times New Roman"/>
              <a:ea typeface="Times New Roman"/>
              <a:cs typeface="Times New Roman"/>
            </a:endParaRPr>
          </a:p>
          <a:p>
            <a:pPr indent="449580" algn="just">
              <a:lnSpc>
                <a:spcPct val="115000"/>
              </a:lnSpc>
              <a:spcAft>
                <a:spcPts val="0"/>
              </a:spcAft>
            </a:pPr>
            <a:endParaRPr lang="ru-RU" sz="1600" dirty="0">
              <a:ea typeface="Times New Roman"/>
              <a:cs typeface="Times New Roman"/>
            </a:endParaRPr>
          </a:p>
          <a:p>
            <a:pPr>
              <a:lnSpc>
                <a:spcPct val="115000"/>
              </a:lnSpc>
              <a:spcAft>
                <a:spcPts val="1000"/>
              </a:spcAft>
            </a:pPr>
            <a:r>
              <a:rPr lang="ru-RU" sz="1600" dirty="0">
                <a:ea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412776"/>
            <a:ext cx="5022304" cy="2545825"/>
          </a:xfrm>
          <a:prstGeom prst="rect">
            <a:avLst/>
          </a:prstGeom>
        </p:spPr>
        <p:txBody>
          <a:bodyPr wrap="square">
            <a:spAutoFit/>
          </a:bodyPr>
          <a:lstStyle/>
          <a:p>
            <a:pPr lvl="0" indent="449580" algn="just">
              <a:lnSpc>
                <a:spcPct val="115000"/>
              </a:lnSpc>
            </a:pPr>
            <a:r>
              <a:rPr lang="ru-RU" sz="2000" b="1" dirty="0">
                <a:solidFill>
                  <a:srgbClr val="00B0F0"/>
                </a:solidFill>
                <a:latin typeface="Comic Sans MS" pitchFamily="66" charset="0"/>
                <a:ea typeface="Times New Roman"/>
                <a:cs typeface="Times New Roman"/>
              </a:rPr>
              <a:t>Люди — существа беспокойные, они все время куда-то едут, спешат, бегут, торопятся. А это не безопасно! Как же сделать так, чтобы жизнь наша стала более безопасной? Надо просто знать и обязательно соблюдать все правила движения.</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7128792" cy="1152000"/>
          </a:xfrm>
        </p:spPr>
        <p:txBody>
          <a:bodyPr>
            <a:normAutofit/>
          </a:bodyPr>
          <a:lstStyle/>
          <a:p>
            <a:r>
              <a:rPr lang="ru-RU" sz="2400" b="1" i="1" dirty="0">
                <a:solidFill>
                  <a:schemeClr val="accent1">
                    <a:lumMod val="75000"/>
                  </a:schemeClr>
                </a:solidFill>
                <a:latin typeface="Comic Sans MS" pitchFamily="66" charset="0"/>
              </a:rPr>
              <a:t>Методика обучения правилам дорожного движения детей дошкольного возраста</a:t>
            </a:r>
            <a:endParaRPr lang="ru-RU" sz="2400" dirty="0">
              <a:solidFill>
                <a:schemeClr val="accent1">
                  <a:lumMod val="75000"/>
                </a:schemeClr>
              </a:solidFill>
              <a:latin typeface="Comic Sans MS" pitchFamily="66" charset="0"/>
            </a:endParaRPr>
          </a:p>
        </p:txBody>
      </p:sp>
      <p:sp>
        <p:nvSpPr>
          <p:cNvPr id="3" name="Объект 2"/>
          <p:cNvSpPr>
            <a:spLocks noGrp="1"/>
          </p:cNvSpPr>
          <p:nvPr>
            <p:ph idx="1"/>
          </p:nvPr>
        </p:nvSpPr>
        <p:spPr>
          <a:xfrm>
            <a:off x="1475656" y="1700808"/>
            <a:ext cx="7128792" cy="4896544"/>
          </a:xfrm>
        </p:spPr>
        <p:txBody>
          <a:bodyPr>
            <a:normAutofit fontScale="55000" lnSpcReduction="20000"/>
          </a:bodyPr>
          <a:lstStyle/>
          <a:p>
            <a:pPr marL="0" indent="0" algn="ctr">
              <a:buNone/>
            </a:pPr>
            <a:endParaRPr lang="ru-RU" dirty="0">
              <a:solidFill>
                <a:srgbClr val="000000"/>
              </a:solidFill>
              <a:latin typeface="Open Sans"/>
            </a:endParaRPr>
          </a:p>
          <a:p>
            <a:pPr algn="just"/>
            <a:r>
              <a:rPr lang="ru-RU" u="sng" dirty="0">
                <a:solidFill>
                  <a:schemeClr val="accent1">
                    <a:lumMod val="75000"/>
                  </a:schemeClr>
                </a:solidFill>
                <a:latin typeface="Times New Roman, serif"/>
              </a:rPr>
              <a:t>Целью</a:t>
            </a:r>
            <a:r>
              <a:rPr lang="ru-RU" dirty="0">
                <a:solidFill>
                  <a:schemeClr val="accent1">
                    <a:lumMod val="75000"/>
                  </a:schemeClr>
                </a:solidFill>
                <a:latin typeface="Times New Roman, serif"/>
              </a:rPr>
              <a:t> организации работы является формирование и развитие у детей умений и навыков безопасного поведения в окружающей дорожно-транспортной среде. Этот учебно-воспитательный процесс достаточно сложный и длительный, требующий специальных упражнений и применения ряда дидактических методов и приемов. </a:t>
            </a:r>
          </a:p>
          <a:p>
            <a:pPr marL="0" indent="0" algn="just">
              <a:buNone/>
            </a:pPr>
            <a:r>
              <a:rPr lang="ru-RU" dirty="0">
                <a:solidFill>
                  <a:schemeClr val="accent1">
                    <a:lumMod val="75000"/>
                  </a:schemeClr>
                </a:solidFill>
                <a:latin typeface="Times New Roman, serif"/>
              </a:rPr>
              <a:t>    Эта система обучения должна решать </a:t>
            </a:r>
            <a:r>
              <a:rPr lang="ru-RU" u="sng" dirty="0">
                <a:solidFill>
                  <a:schemeClr val="accent1">
                    <a:lumMod val="75000"/>
                  </a:schemeClr>
                </a:solidFill>
                <a:latin typeface="Times New Roman, serif"/>
              </a:rPr>
              <a:t>следующие задачи</a:t>
            </a:r>
            <a:r>
              <a:rPr lang="ru-RU" dirty="0">
                <a:solidFill>
                  <a:schemeClr val="accent1">
                    <a:lumMod val="75000"/>
                  </a:schemeClr>
                </a:solidFill>
                <a:latin typeface="Times New Roman, serif"/>
              </a:rPr>
              <a:t>:</a:t>
            </a:r>
            <a:endParaRPr lang="ru-RU" dirty="0">
              <a:solidFill>
                <a:schemeClr val="accent1">
                  <a:lumMod val="75000"/>
                </a:schemeClr>
              </a:solidFill>
              <a:latin typeface="Open Sans"/>
            </a:endParaRPr>
          </a:p>
          <a:p>
            <a:pPr algn="just"/>
            <a:r>
              <a:rPr lang="ru-RU" dirty="0">
                <a:solidFill>
                  <a:schemeClr val="accent1">
                    <a:lumMod val="75000"/>
                  </a:schemeClr>
                </a:solidFill>
                <a:latin typeface="Times New Roman, serif"/>
              </a:rPr>
              <a:t>Обучение детей безопасному поведению на автомобильных дорогах.</a:t>
            </a:r>
            <a:endParaRPr lang="ru-RU" dirty="0">
              <a:solidFill>
                <a:schemeClr val="accent1">
                  <a:lumMod val="75000"/>
                </a:schemeClr>
              </a:solidFill>
              <a:latin typeface="Open Sans"/>
            </a:endParaRPr>
          </a:p>
          <a:p>
            <a:pPr algn="just"/>
            <a:r>
              <a:rPr lang="ru-RU" dirty="0">
                <a:solidFill>
                  <a:schemeClr val="accent1">
                    <a:lumMod val="75000"/>
                  </a:schemeClr>
                </a:solidFill>
                <a:latin typeface="Times New Roman, serif"/>
              </a:rPr>
              <a:t>Формирование у детей навыков и умений наблюдения за дорожной обстановкой и предвидения опасных ситуаций, умение обходить их.</a:t>
            </a:r>
            <a:endParaRPr lang="ru-RU" dirty="0">
              <a:solidFill>
                <a:schemeClr val="accent1">
                  <a:lumMod val="75000"/>
                </a:schemeClr>
              </a:solidFill>
              <a:latin typeface="Open Sans"/>
            </a:endParaRPr>
          </a:p>
          <a:p>
            <a:pPr algn="just"/>
            <a:r>
              <a:rPr lang="ru-RU" dirty="0">
                <a:solidFill>
                  <a:schemeClr val="accent1">
                    <a:lumMod val="75000"/>
                  </a:schemeClr>
                </a:solidFill>
                <a:latin typeface="Times New Roman, serif"/>
              </a:rPr>
              <a:t>Воспитание дисциплинированности и сознательного выполнения правил дорожного движения, культуры поведения в дорожно-транспортном процессе.</a:t>
            </a:r>
            <a:endParaRPr lang="ru-RU" dirty="0">
              <a:solidFill>
                <a:schemeClr val="accent1">
                  <a:lumMod val="75000"/>
                </a:schemeClr>
              </a:solidFill>
              <a:latin typeface="Open Sans"/>
            </a:endParaRPr>
          </a:p>
          <a:p>
            <a:pPr algn="just"/>
            <a:r>
              <a:rPr lang="ru-RU" dirty="0">
                <a:solidFill>
                  <a:schemeClr val="accent1">
                    <a:lumMod val="75000"/>
                  </a:schemeClr>
                </a:solidFill>
                <a:latin typeface="Times New Roman, serif"/>
              </a:rPr>
              <a:t>Обогатить представление детей о здоровье. Детей необходимо обучать не только правилам дорожного движения, но и безопасному поведению на улицах, дорогах, в транспорте.</a:t>
            </a:r>
            <a:endParaRPr lang="ru-RU" dirty="0">
              <a:solidFill>
                <a:schemeClr val="accent1">
                  <a:lumMod val="75000"/>
                </a:schemeClr>
              </a:solidFill>
              <a:latin typeface="Open Sans"/>
            </a:endParaRPr>
          </a:p>
          <a:p>
            <a:endParaRPr lang="ru-RU" dirty="0"/>
          </a:p>
        </p:txBody>
      </p:sp>
    </p:spTree>
    <p:extLst>
      <p:ext uri="{BB962C8B-B14F-4D97-AF65-F5344CB8AC3E}">
        <p14:creationId xmlns:p14="http://schemas.microsoft.com/office/powerpoint/2010/main" val="2140832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2400" dirty="0">
                <a:latin typeface="Comic Sans MS" pitchFamily="66" charset="0"/>
                <a:ea typeface="Times New Roman"/>
                <a:cs typeface="Times New Roman"/>
              </a:rPr>
            </a:br>
            <a:r>
              <a:rPr lang="ru-RU" sz="2400" dirty="0">
                <a:latin typeface="Comic Sans MS" pitchFamily="66" charset="0"/>
                <a:ea typeface="Times New Roman"/>
                <a:cs typeface="Times New Roman"/>
              </a:rPr>
              <a:t>Только совместными усилиями, используя знания, терпение и такт, возможно:</a:t>
            </a:r>
            <a:br>
              <a:rPr lang="ru-RU" sz="2400" dirty="0">
                <a:latin typeface="Comic Sans MS" pitchFamily="66" charset="0"/>
                <a:ea typeface="Times New Roman"/>
                <a:cs typeface="Times New Roman"/>
              </a:rPr>
            </a:br>
            <a:endParaRPr lang="ru-RU" sz="2400" dirty="0">
              <a:latin typeface="Comic Sans MS" pitchFamily="66" charset="0"/>
            </a:endParaRPr>
          </a:p>
        </p:txBody>
      </p:sp>
      <p:sp>
        <p:nvSpPr>
          <p:cNvPr id="3" name="Объект 2"/>
          <p:cNvSpPr>
            <a:spLocks noGrp="1"/>
          </p:cNvSpPr>
          <p:nvPr>
            <p:ph idx="1"/>
          </p:nvPr>
        </p:nvSpPr>
        <p:spPr>
          <a:xfrm>
            <a:off x="1475656" y="1745432"/>
            <a:ext cx="7056784" cy="5112568"/>
          </a:xfrm>
        </p:spPr>
        <p:txBody>
          <a:bodyPr>
            <a:normAutofit fontScale="55000" lnSpcReduction="20000"/>
          </a:bodyPr>
          <a:lstStyle/>
          <a:p>
            <a:pPr indent="449580" algn="just">
              <a:lnSpc>
                <a:spcPct val="115000"/>
              </a:lnSpc>
              <a:spcAft>
                <a:spcPts val="0"/>
              </a:spcAft>
            </a:pPr>
            <a:r>
              <a:rPr lang="ru-RU" dirty="0">
                <a:latin typeface="Times New Roman"/>
                <a:ea typeface="Times New Roman"/>
                <a:cs typeface="Times New Roman"/>
              </a:rPr>
              <a:t>расширить представления детей о правилах безопасного поведения на улицах и дорогах города, в общественном и личном транспорте через активные формы познания: проектирование, конструирование, моделирование, художественно-творческую деятельность;</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 научить детей отражать в рисунке знания и представления о ПДД и делиться своим опытом с окружающими;</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 пробуждая эмоциональную заинтересованность в познании ПДД, совершенствовать умения детей конструировать, моделировать, комбинировать, рисовать, лепить, создавать творческие композиции по заданной теме;</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воспитывая интерес к познанию ПДД, развивать стремления проявлять интеллектуальные и конструктивные способности, научить наших детей навыкам организации безопасного образа, активизировать внимание, наблюдательность, изобретательность, инициативность</a:t>
            </a:r>
            <a:endParaRPr lang="ru-RU" sz="28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60538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6"/>
            <a:ext cx="7128792" cy="1156990"/>
          </a:xfrm>
        </p:spPr>
        <p:txBody>
          <a:bodyPr>
            <a:normAutofit fontScale="90000"/>
          </a:bodyPr>
          <a:lstStyle/>
          <a:p>
            <a:r>
              <a:rPr lang="ru-RU" sz="2000" dirty="0">
                <a:latin typeface="Comic Sans MS" pitchFamily="66" charset="0"/>
                <a:ea typeface="Times New Roman"/>
                <a:cs typeface="Times New Roman"/>
              </a:rPr>
              <a:t>При построении системы работы по изучению дошкольниками правил дорожного движения следует иметь в виду три аспекта взаимодействия с транспортной системой города:</a:t>
            </a:r>
            <a:br>
              <a:rPr lang="ru-RU" sz="2000" dirty="0">
                <a:latin typeface="Comic Sans MS" pitchFamily="66" charset="0"/>
                <a:ea typeface="Times New Roman"/>
                <a:cs typeface="Times New Roman"/>
              </a:rPr>
            </a:br>
            <a:endParaRPr lang="ru-RU" sz="2000" dirty="0">
              <a:latin typeface="Comic Sans MS" pitchFamily="66" charset="0"/>
            </a:endParaRPr>
          </a:p>
        </p:txBody>
      </p:sp>
      <p:sp>
        <p:nvSpPr>
          <p:cNvPr id="3" name="Объект 2"/>
          <p:cNvSpPr>
            <a:spLocks noGrp="1"/>
          </p:cNvSpPr>
          <p:nvPr>
            <p:ph idx="1"/>
          </p:nvPr>
        </p:nvSpPr>
        <p:spPr>
          <a:xfrm>
            <a:off x="1403648" y="2052484"/>
            <a:ext cx="7200696" cy="4780880"/>
          </a:xfrm>
        </p:spPr>
        <p:txBody>
          <a:bodyPr>
            <a:normAutofit/>
          </a:bodyPr>
          <a:lstStyle/>
          <a:p>
            <a:pPr indent="449580" algn="just">
              <a:lnSpc>
                <a:spcPct val="115000"/>
              </a:lnSpc>
              <a:spcAft>
                <a:spcPts val="0"/>
              </a:spcAft>
            </a:pPr>
            <a:r>
              <a:rPr lang="ru-RU" dirty="0">
                <a:latin typeface="Times New Roman"/>
                <a:ea typeface="Times New Roman"/>
                <a:cs typeface="Times New Roman"/>
              </a:rPr>
              <a:t>Ребенок – пешеход;</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Ребенок – пассажир городского транспорта;</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Ребенок – водитель детских транспортных средств (велосипед, </a:t>
            </a:r>
            <a:r>
              <a:rPr lang="ru-RU" dirty="0" err="1">
                <a:latin typeface="Times New Roman"/>
                <a:ea typeface="Times New Roman"/>
                <a:cs typeface="Times New Roman"/>
              </a:rPr>
              <a:t>снегокат</a:t>
            </a:r>
            <a:r>
              <a:rPr lang="ru-RU" dirty="0">
                <a:latin typeface="Times New Roman"/>
                <a:ea typeface="Times New Roman"/>
                <a:cs typeface="Times New Roman"/>
              </a:rPr>
              <a:t>, санки, ролики и др.).</a:t>
            </a:r>
            <a:endParaRPr lang="ru-RU" sz="28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2737513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defRPr/>
            </a:pPr>
            <a:br>
              <a:rPr lang="ru-RU" sz="2400" b="1" dirty="0">
                <a:solidFill>
                  <a:schemeClr val="accent1">
                    <a:lumMod val="75000"/>
                  </a:schemeClr>
                </a:solidFill>
                <a:ea typeface="+mn-ea"/>
              </a:rPr>
            </a:br>
            <a:r>
              <a:rPr lang="ru-RU" sz="2400" b="1" dirty="0">
                <a:solidFill>
                  <a:schemeClr val="accent1">
                    <a:lumMod val="75000"/>
                  </a:schemeClr>
                </a:solidFill>
                <a:latin typeface="Comic Sans MS" pitchFamily="66" charset="0"/>
                <a:ea typeface="+mn-ea"/>
              </a:rPr>
              <a:t>Формы работы с детьми по ознакомлению ПДД</a:t>
            </a:r>
            <a:br>
              <a:rPr lang="ru-RU" sz="2400" b="1" dirty="0">
                <a:solidFill>
                  <a:schemeClr val="accent1">
                    <a:lumMod val="75000"/>
                  </a:schemeClr>
                </a:solidFill>
                <a:latin typeface="Comic Sans MS" pitchFamily="66" charset="0"/>
                <a:ea typeface="+mn-ea"/>
              </a:rPr>
            </a:br>
            <a:endParaRPr lang="ru-RU" dirty="0">
              <a:solidFill>
                <a:schemeClr val="accent1">
                  <a:lumMod val="75000"/>
                </a:schemeClr>
              </a:solidFill>
              <a:latin typeface="Comic Sans MS" pitchFamily="66" charset="0"/>
            </a:endParaRPr>
          </a:p>
        </p:txBody>
      </p:sp>
      <p:sp>
        <p:nvSpPr>
          <p:cNvPr id="3" name="Содержимое 2"/>
          <p:cNvSpPr>
            <a:spLocks noGrp="1"/>
          </p:cNvSpPr>
          <p:nvPr>
            <p:ph idx="1"/>
          </p:nvPr>
        </p:nvSpPr>
        <p:spPr/>
        <p:txBody>
          <a:bodyPr/>
          <a:lstStyle/>
          <a:p>
            <a:endParaRPr lang="ru-RU" dirty="0"/>
          </a:p>
        </p:txBody>
      </p:sp>
      <p:sp>
        <p:nvSpPr>
          <p:cNvPr id="5" name="Прямоугольник с двумя скругленными противолежащими углами 4"/>
          <p:cNvSpPr/>
          <p:nvPr/>
        </p:nvSpPr>
        <p:spPr>
          <a:xfrm>
            <a:off x="179512" y="980728"/>
            <a:ext cx="4536504" cy="5877272"/>
          </a:xfrm>
          <a:prstGeom prst="round2DiagRect">
            <a:avLst/>
          </a:prstGeom>
          <a:solidFill>
            <a:srgbClr val="EB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2000" b="1" dirty="0">
                <a:solidFill>
                  <a:srgbClr val="10CF9B">
                    <a:lumMod val="50000"/>
                  </a:srgbClr>
                </a:solidFill>
                <a:latin typeface="Times New Roman" pitchFamily="18" charset="0"/>
                <a:cs typeface="Times New Roman" pitchFamily="18" charset="0"/>
              </a:rPr>
              <a:t>Специально организованная деятельность:</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-творческие игры;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-чтение художественной литературы с анализом поступков литературных героев;</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-беседы;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-сюжетно-ролевые игры «Семья», «Транспорт», Пешеходы», «Путешественники»;</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-игры-экспериментирования и игры-путешествия;</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-индивидуальные и подгрупповые беседы;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-рассказывание;</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-проблемные игровые и практические ситуации;</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-ситуационные задачи;</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-«Энциклопедия безопасных ситуаций»;</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-книги полезных советов;</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-плакаты для малышей;</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-игры-драматизации, игры-путешествия;</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-викторины, вечера досуга;</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-проектная деятельность;</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-встречи с людьми, чьи профессии связаны с безопасностью;</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-тематические конкурсы, соревнования, КВНы;</a:t>
            </a:r>
          </a:p>
          <a:p>
            <a:pPr lvl="0" fontAlgn="base">
              <a:spcBef>
                <a:spcPct val="0"/>
              </a:spcBef>
              <a:spcAft>
                <a:spcPct val="0"/>
              </a:spcAft>
            </a:pPr>
            <a:r>
              <a:rPr lang="ru-RU" sz="1400" b="1" dirty="0">
                <a:solidFill>
                  <a:srgbClr val="0000CC"/>
                </a:solidFill>
                <a:latin typeface="Times New Roman" pitchFamily="18" charset="0"/>
                <a:cs typeface="Times New Roman" pitchFamily="18" charset="0"/>
              </a:rPr>
              <a:t>-дидактические игры</a:t>
            </a:r>
          </a:p>
        </p:txBody>
      </p:sp>
      <p:sp>
        <p:nvSpPr>
          <p:cNvPr id="6" name="Прямоугольник с двумя скругленными противолежащими углами 5"/>
          <p:cNvSpPr/>
          <p:nvPr/>
        </p:nvSpPr>
        <p:spPr>
          <a:xfrm>
            <a:off x="5220072" y="980728"/>
            <a:ext cx="3744416" cy="2808312"/>
          </a:xfrm>
          <a:prstGeom prst="round2DiagRect">
            <a:avLst/>
          </a:prstGeom>
          <a:solidFill>
            <a:srgbClr val="EB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2000" b="1" dirty="0">
                <a:solidFill>
                  <a:srgbClr val="10CF9B">
                    <a:lumMod val="50000"/>
                  </a:srgbClr>
                </a:solidFill>
                <a:latin typeface="Times New Roman" pitchFamily="18" charset="0"/>
                <a:cs typeface="Arial" charset="0"/>
              </a:rPr>
              <a:t>Самостоятельная деятельность детей в режимные моменты:</a:t>
            </a:r>
          </a:p>
          <a:p>
            <a:pPr lvl="0" fontAlgn="base">
              <a:spcBef>
                <a:spcPct val="0"/>
              </a:spcBef>
              <a:spcAft>
                <a:spcPct val="0"/>
              </a:spcAft>
            </a:pPr>
            <a:r>
              <a:rPr lang="ru-RU" sz="2400" dirty="0">
                <a:solidFill>
                  <a:prstClr val="white"/>
                </a:solidFill>
                <a:latin typeface="Constantia"/>
              </a:rPr>
              <a:t>-</a:t>
            </a:r>
            <a:r>
              <a:rPr lang="ru-RU" b="1" dirty="0">
                <a:solidFill>
                  <a:srgbClr val="0000CC"/>
                </a:solidFill>
                <a:latin typeface="Times New Roman" pitchFamily="18" charset="0"/>
                <a:cs typeface="Times New Roman" pitchFamily="18" charset="0"/>
              </a:rPr>
              <a:t>рассматривание иллюстраций к книгам;</a:t>
            </a:r>
          </a:p>
          <a:p>
            <a:pPr lvl="0" fontAlgn="base">
              <a:spcBef>
                <a:spcPct val="0"/>
              </a:spcBef>
              <a:spcAft>
                <a:spcPct val="0"/>
              </a:spcAft>
            </a:pPr>
            <a:r>
              <a:rPr lang="ru-RU" b="1" dirty="0">
                <a:solidFill>
                  <a:srgbClr val="0000CC"/>
                </a:solidFill>
                <a:latin typeface="Times New Roman" pitchFamily="18" charset="0"/>
                <a:cs typeface="Times New Roman" pitchFamily="18" charset="0"/>
              </a:rPr>
              <a:t>-сюжетно-ролевые игры;</a:t>
            </a:r>
          </a:p>
          <a:p>
            <a:pPr lvl="0" fontAlgn="base">
              <a:spcBef>
                <a:spcPct val="0"/>
              </a:spcBef>
              <a:spcAft>
                <a:spcPct val="0"/>
              </a:spcAft>
            </a:pPr>
            <a:r>
              <a:rPr lang="ru-RU" b="1" dirty="0">
                <a:solidFill>
                  <a:srgbClr val="0000CC"/>
                </a:solidFill>
                <a:latin typeface="Times New Roman" pitchFamily="18" charset="0"/>
                <a:cs typeface="Times New Roman" pitchFamily="18" charset="0"/>
              </a:rPr>
              <a:t>-рисование по теме;</a:t>
            </a:r>
          </a:p>
          <a:p>
            <a:pPr lvl="0" fontAlgn="base">
              <a:spcBef>
                <a:spcPct val="0"/>
              </a:spcBef>
              <a:spcAft>
                <a:spcPct val="0"/>
              </a:spcAft>
            </a:pPr>
            <a:r>
              <a:rPr lang="ru-RU" b="1" dirty="0">
                <a:solidFill>
                  <a:srgbClr val="0000CC"/>
                </a:solidFill>
                <a:latin typeface="Times New Roman" pitchFamily="18" charset="0"/>
                <a:cs typeface="Times New Roman" pitchFamily="18" charset="0"/>
              </a:rPr>
              <a:t>- дидактические игры</a:t>
            </a:r>
          </a:p>
        </p:txBody>
      </p:sp>
      <p:sp>
        <p:nvSpPr>
          <p:cNvPr id="7" name="Прямоугольник с двумя скругленными противолежащими углами 6"/>
          <p:cNvSpPr/>
          <p:nvPr/>
        </p:nvSpPr>
        <p:spPr>
          <a:xfrm>
            <a:off x="5220072" y="3919364"/>
            <a:ext cx="3744416" cy="1957908"/>
          </a:xfrm>
          <a:prstGeom prst="round2DiagRect">
            <a:avLst/>
          </a:prstGeom>
          <a:solidFill>
            <a:srgbClr val="EBF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2400" b="1" dirty="0">
                <a:solidFill>
                  <a:srgbClr val="10CF9B">
                    <a:lumMod val="50000"/>
                  </a:srgbClr>
                </a:solidFill>
                <a:latin typeface="Times New Roman" pitchFamily="18" charset="0"/>
                <a:cs typeface="Arial" charset="0"/>
              </a:rPr>
              <a:t>Индивидуальная работа</a:t>
            </a:r>
            <a:endParaRPr lang="ru-RU" sz="2000" b="1" dirty="0">
              <a:solidFill>
                <a:srgbClr val="7030A0"/>
              </a:solidFill>
              <a:latin typeface="Times New Roman" pitchFamily="18"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80920" cy="998984"/>
          </a:xfrm>
        </p:spPr>
        <p:txBody>
          <a:bodyPr>
            <a:noAutofit/>
          </a:bodyPr>
          <a:lstStyle/>
          <a:p>
            <a:pPr>
              <a:lnSpc>
                <a:spcPct val="115000"/>
              </a:lnSpc>
            </a:pPr>
            <a:r>
              <a:rPr lang="ru-RU" sz="2400" b="1" i="1" dirty="0">
                <a:solidFill>
                  <a:schemeClr val="accent1">
                    <a:lumMod val="75000"/>
                  </a:schemeClr>
                </a:solidFill>
                <a:latin typeface="Comic Sans MS" pitchFamily="66" charset="0"/>
                <a:ea typeface="Times New Roman"/>
                <a:cs typeface="Times New Roman"/>
              </a:rPr>
              <a:t>Причины детского дорожно-транспортного травматизма:</a:t>
            </a:r>
            <a:br>
              <a:rPr lang="ru-RU" sz="2400" dirty="0">
                <a:latin typeface="Comic Sans MS" pitchFamily="66" charset="0"/>
                <a:ea typeface="Times New Roman"/>
                <a:cs typeface="Times New Roman"/>
              </a:rPr>
            </a:br>
            <a:endParaRPr lang="ru-RU" sz="2400" dirty="0">
              <a:latin typeface="Comic Sans MS" pitchFamily="66" charset="0"/>
            </a:endParaRPr>
          </a:p>
        </p:txBody>
      </p:sp>
      <p:sp>
        <p:nvSpPr>
          <p:cNvPr id="3" name="Объект 2"/>
          <p:cNvSpPr>
            <a:spLocks noGrp="1"/>
          </p:cNvSpPr>
          <p:nvPr>
            <p:ph sz="half" idx="1"/>
          </p:nvPr>
        </p:nvSpPr>
        <p:spPr/>
        <p:txBody>
          <a:bodyPr>
            <a:normAutofit fontScale="47500" lnSpcReduction="20000"/>
          </a:bodyPr>
          <a:lstStyle/>
          <a:p>
            <a:pPr lvl="0" algn="just">
              <a:lnSpc>
                <a:spcPct val="115000"/>
              </a:lnSpc>
              <a:buFont typeface="Wingdings"/>
              <a:buChar char=""/>
            </a:pPr>
            <a:r>
              <a:rPr lang="ru-RU" dirty="0">
                <a:latin typeface="Times New Roman"/>
                <a:ea typeface="Times New Roman"/>
                <a:cs typeface="Times New Roman"/>
              </a:rPr>
              <a:t>не глядя, выбегают на проезжую часть из-за стоящего предмета;</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смотрят по сторонам небрежно;</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не оглядевшись, начинают движение;</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оценивают обстановку без поворота головы;</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делают шаг назад, не глядя;</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немедленно реагируют, когда кто-то их позовёт или они кого-то увидят;</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перебегают проезжую часть, не останавливаясь;</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двигаются по кратчайшему пути, а не по безопасному;</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совмещают движение с разговорами, с рассматриванием яркого транспорта или игрушек у другого пешехода;</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держат руку взрослого небрежно, а порой пытаются вырваться и бегом закончить переход;</a:t>
            </a:r>
            <a:endParaRPr lang="ru-RU" sz="2400" dirty="0">
              <a:latin typeface="Calibri"/>
              <a:ea typeface="Times New Roman"/>
              <a:cs typeface="Times New Roman"/>
            </a:endParaRPr>
          </a:p>
          <a:p>
            <a:pPr lvl="0" algn="just">
              <a:lnSpc>
                <a:spcPct val="115000"/>
              </a:lnSpc>
              <a:buFont typeface="Wingdings"/>
              <a:buChar char=""/>
            </a:pPr>
            <a:r>
              <a:rPr lang="ru-RU" dirty="0">
                <a:latin typeface="Times New Roman"/>
                <a:ea typeface="Times New Roman"/>
                <a:cs typeface="Times New Roman"/>
              </a:rPr>
              <a:t>проявляют недисциплинированность, толкаются и т.д.</a:t>
            </a:r>
            <a:endParaRPr lang="ru-RU" sz="2400" dirty="0">
              <a:latin typeface="Calibri"/>
              <a:ea typeface="Times New Roman"/>
              <a:cs typeface="Times New Roman"/>
            </a:endParaRPr>
          </a:p>
          <a:p>
            <a:endParaRPr lang="ru-RU" dirty="0"/>
          </a:p>
        </p:txBody>
      </p:sp>
      <p:sp>
        <p:nvSpPr>
          <p:cNvPr id="4" name="Объект 3"/>
          <p:cNvSpPr>
            <a:spLocks noGrp="1"/>
          </p:cNvSpPr>
          <p:nvPr>
            <p:ph sz="half" idx="2"/>
          </p:nvPr>
        </p:nvSpPr>
        <p:spPr>
          <a:xfrm>
            <a:off x="4648200" y="1484784"/>
            <a:ext cx="4038600" cy="4641379"/>
          </a:xfrm>
        </p:spPr>
        <p:txBody>
          <a:bodyPr>
            <a:normAutofit fontScale="47500" lnSpcReduction="20000"/>
          </a:bodyPr>
          <a:lstStyle/>
          <a:p>
            <a:pPr indent="0" algn="just">
              <a:lnSpc>
                <a:spcPct val="115000"/>
              </a:lnSpc>
              <a:spcAft>
                <a:spcPts val="0"/>
              </a:spcAft>
              <a:buNone/>
            </a:pPr>
            <a:endParaRPr lang="ru-RU" dirty="0">
              <a:latin typeface="Times New Roman"/>
              <a:ea typeface="Times New Roman"/>
              <a:cs typeface="Times New Roman"/>
            </a:endParaRPr>
          </a:p>
          <a:p>
            <a:pPr indent="0" algn="just">
              <a:lnSpc>
                <a:spcPct val="115000"/>
              </a:lnSpc>
              <a:spcAft>
                <a:spcPts val="0"/>
              </a:spcAft>
              <a:buNone/>
            </a:pPr>
            <a:r>
              <a:rPr lang="ru-RU" sz="3400" dirty="0">
                <a:latin typeface="Times New Roman"/>
                <a:ea typeface="Times New Roman"/>
                <a:cs typeface="Times New Roman"/>
              </a:rPr>
              <a:t>На поведение детей на дороге влияет целый ряд факторов, из которых необходимо подчеркнуть особую значимость возрастных особенностей детей:</a:t>
            </a:r>
            <a:endParaRPr lang="ru-RU" sz="3400" dirty="0">
              <a:latin typeface="Calibri"/>
              <a:ea typeface="Times New Roman"/>
              <a:cs typeface="Times New Roman"/>
            </a:endParaRPr>
          </a:p>
          <a:p>
            <a:pPr indent="0" algn="just">
              <a:lnSpc>
                <a:spcPct val="115000"/>
              </a:lnSpc>
              <a:spcAft>
                <a:spcPts val="0"/>
              </a:spcAft>
              <a:buNone/>
            </a:pPr>
            <a:r>
              <a:rPr lang="ru-RU" dirty="0">
                <a:latin typeface="Times New Roman"/>
                <a:ea typeface="Times New Roman"/>
                <a:cs typeface="Times New Roman"/>
              </a:rPr>
              <a:t>1. Ребёнок до 8 лет ещё плохо распознаёт источник звуков  и слышит только те звуки, которые ему интересны.</a:t>
            </a:r>
            <a:endParaRPr lang="ru-RU" sz="2400" dirty="0">
              <a:latin typeface="Calibri"/>
              <a:ea typeface="Times New Roman"/>
              <a:cs typeface="Times New Roman"/>
            </a:endParaRPr>
          </a:p>
          <a:p>
            <a:pPr indent="0" algn="just">
              <a:lnSpc>
                <a:spcPct val="115000"/>
              </a:lnSpc>
              <a:spcAft>
                <a:spcPts val="0"/>
              </a:spcAft>
              <a:buNone/>
            </a:pPr>
            <a:r>
              <a:rPr lang="ru-RU" dirty="0">
                <a:latin typeface="Times New Roman"/>
                <a:ea typeface="Times New Roman"/>
                <a:cs typeface="Times New Roman"/>
              </a:rPr>
              <a:t>2. Поле зрения ребёнка гораздо уже, чем у взрослого, сектор обзора ребёнка намного меньше.  </a:t>
            </a:r>
            <a:endParaRPr lang="ru-RU" sz="2400" dirty="0">
              <a:latin typeface="Calibri"/>
              <a:ea typeface="Times New Roman"/>
              <a:cs typeface="Times New Roman"/>
            </a:endParaRPr>
          </a:p>
          <a:p>
            <a:pPr indent="0" algn="just">
              <a:lnSpc>
                <a:spcPct val="115000"/>
              </a:lnSpc>
              <a:spcAft>
                <a:spcPts val="0"/>
              </a:spcAft>
              <a:buNone/>
            </a:pPr>
            <a:r>
              <a:rPr lang="ru-RU" dirty="0">
                <a:latin typeface="Times New Roman"/>
                <a:ea typeface="Times New Roman"/>
                <a:cs typeface="Times New Roman"/>
              </a:rPr>
              <a:t>3. Реакция у ребёнка по сравнению со взрослыми значительно замедленная.  </a:t>
            </a:r>
            <a:endParaRPr lang="ru-RU" sz="2400" dirty="0">
              <a:latin typeface="Calibri"/>
              <a:ea typeface="Times New Roman"/>
              <a:cs typeface="Times New Roman"/>
            </a:endParaRPr>
          </a:p>
          <a:p>
            <a:pPr indent="0" algn="just">
              <a:lnSpc>
                <a:spcPct val="115000"/>
              </a:lnSpc>
              <a:spcAft>
                <a:spcPts val="0"/>
              </a:spcAft>
              <a:buNone/>
            </a:pPr>
            <a:r>
              <a:rPr lang="ru-RU" dirty="0">
                <a:latin typeface="Times New Roman"/>
                <a:ea typeface="Times New Roman"/>
              </a:rPr>
              <a:t>4.</a:t>
            </a:r>
            <a:r>
              <a:rPr lang="ru-RU" dirty="0">
                <a:latin typeface="Times New Roman"/>
                <a:ea typeface="Times New Roman"/>
                <a:cs typeface="Times New Roman"/>
              </a:rPr>
              <a:t> Надёжная ориентация налево- направо приобретается не ранее, чем в семилетнем возрасте.</a:t>
            </a:r>
            <a:endParaRPr lang="ru-RU" sz="24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4178021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indent="449580" algn="just">
              <a:lnSpc>
                <a:spcPct val="115000"/>
              </a:lnSpc>
              <a:spcAft>
                <a:spcPts val="0"/>
              </a:spcAft>
            </a:pPr>
            <a:br>
              <a:rPr lang="ru-RU" sz="2700" b="1" dirty="0">
                <a:solidFill>
                  <a:schemeClr val="accent1">
                    <a:lumMod val="75000"/>
                  </a:schemeClr>
                </a:solidFill>
                <a:latin typeface="Times New Roman"/>
                <a:ea typeface="Times New Roman"/>
                <a:cs typeface="Times New Roman"/>
              </a:rPr>
            </a:br>
            <a:br>
              <a:rPr lang="ru-RU" sz="2700" b="1" dirty="0">
                <a:solidFill>
                  <a:schemeClr val="accent1">
                    <a:lumMod val="75000"/>
                  </a:schemeClr>
                </a:solidFill>
                <a:latin typeface="Times New Roman"/>
                <a:ea typeface="Times New Roman"/>
                <a:cs typeface="Times New Roman"/>
              </a:rPr>
            </a:br>
            <a:r>
              <a:rPr lang="ru-RU" sz="2700" b="1" dirty="0">
                <a:solidFill>
                  <a:schemeClr val="accent1">
                    <a:lumMod val="75000"/>
                  </a:schemeClr>
                </a:solidFill>
                <a:latin typeface="Comic Sans MS" pitchFamily="66" charset="0"/>
                <a:ea typeface="Times New Roman"/>
                <a:cs typeface="Times New Roman"/>
              </a:rPr>
              <a:t>Содержание уголков безопасности дорожного движения в группах</a:t>
            </a:r>
            <a:br>
              <a:rPr lang="ru-RU" sz="4000" dirty="0">
                <a:latin typeface="Comic Sans MS" pitchFamily="66" charset="0"/>
                <a:ea typeface="Times New Roman"/>
                <a:cs typeface="Times New Roman"/>
              </a:rPr>
            </a:br>
            <a:endParaRPr lang="ru-RU" dirty="0">
              <a:latin typeface="Comic Sans MS" pitchFamily="66" charset="0"/>
            </a:endParaRPr>
          </a:p>
        </p:txBody>
      </p:sp>
      <p:sp>
        <p:nvSpPr>
          <p:cNvPr id="3" name="Объект 2"/>
          <p:cNvSpPr>
            <a:spLocks noGrp="1"/>
          </p:cNvSpPr>
          <p:nvPr>
            <p:ph sz="half" idx="1"/>
          </p:nvPr>
        </p:nvSpPr>
        <p:spPr/>
        <p:txBody>
          <a:bodyPr>
            <a:normAutofit fontScale="47500" lnSpcReduction="20000"/>
          </a:bodyPr>
          <a:lstStyle/>
          <a:p>
            <a:pPr indent="0" algn="just">
              <a:lnSpc>
                <a:spcPct val="115000"/>
              </a:lnSpc>
              <a:spcAft>
                <a:spcPts val="0"/>
              </a:spcAft>
              <a:buNone/>
            </a:pPr>
            <a:r>
              <a:rPr lang="ru-RU" sz="2900" dirty="0">
                <a:latin typeface="Times New Roman"/>
                <a:ea typeface="Times New Roman"/>
                <a:cs typeface="Times New Roman"/>
              </a:rPr>
              <a:t>В </a:t>
            </a:r>
            <a:r>
              <a:rPr lang="ru-RU" sz="2900" b="1" dirty="0">
                <a:solidFill>
                  <a:schemeClr val="tx2">
                    <a:lumMod val="60000"/>
                    <a:lumOff val="40000"/>
                  </a:schemeClr>
                </a:solidFill>
                <a:latin typeface="Times New Roman"/>
                <a:ea typeface="Times New Roman"/>
                <a:cs typeface="Times New Roman"/>
              </a:rPr>
              <a:t>первой младшей группе </a:t>
            </a:r>
            <a:r>
              <a:rPr lang="ru-RU" sz="2900" dirty="0">
                <a:latin typeface="Times New Roman"/>
                <a:ea typeface="Times New Roman"/>
                <a:cs typeface="Times New Roman"/>
              </a:rPr>
              <a:t>дети знакомятся с транспортными средствами: грузовым и легковым автомобилями, общественным транспортом. Определяют, из каких частей состоят машины. Обучаться различать красный и зелёный цвета. Следовательно, в игровом уголке должны быть</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Набор транспортных средств</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Иллюстрации с изображением транспортных средств</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 Кружки красного и зелёного цвета, макет пешеходного светофора.</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Атрибуты к сюжетно-ролевой игре «Транспорт» (разноцветные рули, шапочки разных видов машин, нагрудные знаки, жилеты с изображением того или иного вида транспорта и т.д.)</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Дидактические игры «Собери машину» (из 4-х частей), «Поставь машину в гараж», «Светофор».</a:t>
            </a:r>
            <a:endParaRPr lang="ru-RU" sz="2900" dirty="0">
              <a:latin typeface="Calibri"/>
              <a:ea typeface="Times New Roman"/>
              <a:cs typeface="Times New Roman"/>
            </a:endParaRPr>
          </a:p>
          <a:p>
            <a:endParaRPr lang="ru-RU" sz="1200" dirty="0"/>
          </a:p>
        </p:txBody>
      </p:sp>
      <p:sp>
        <p:nvSpPr>
          <p:cNvPr id="4" name="Объект 3"/>
          <p:cNvSpPr>
            <a:spLocks noGrp="1"/>
          </p:cNvSpPr>
          <p:nvPr>
            <p:ph sz="half" idx="2"/>
          </p:nvPr>
        </p:nvSpPr>
        <p:spPr/>
        <p:txBody>
          <a:bodyPr>
            <a:normAutofit fontScale="47500" lnSpcReduction="20000"/>
          </a:bodyPr>
          <a:lstStyle/>
          <a:p>
            <a:pPr indent="0" algn="just">
              <a:lnSpc>
                <a:spcPct val="115000"/>
              </a:lnSpc>
              <a:spcAft>
                <a:spcPts val="0"/>
              </a:spcAft>
              <a:buNone/>
            </a:pPr>
            <a:r>
              <a:rPr lang="ru-RU" sz="2900" dirty="0">
                <a:latin typeface="Times New Roman"/>
                <a:ea typeface="Times New Roman"/>
                <a:cs typeface="Times New Roman"/>
              </a:rPr>
              <a:t>Во </a:t>
            </a:r>
            <a:r>
              <a:rPr lang="ru-RU" sz="2900" b="1" dirty="0">
                <a:solidFill>
                  <a:schemeClr val="tx2">
                    <a:lumMod val="60000"/>
                    <a:lumOff val="40000"/>
                  </a:schemeClr>
                </a:solidFill>
                <a:latin typeface="Times New Roman"/>
                <a:ea typeface="Times New Roman"/>
                <a:cs typeface="Times New Roman"/>
              </a:rPr>
              <a:t>второй младшей </a:t>
            </a:r>
            <a:r>
              <a:rPr lang="ru-RU" sz="2900" dirty="0">
                <a:latin typeface="Times New Roman"/>
                <a:ea typeface="Times New Roman"/>
                <a:cs typeface="Times New Roman"/>
              </a:rPr>
              <a:t>группе дети продолжают работу по распознаванию транспортных средств, знакомятся с правилами поведения в общественном транспорте, закрепляют умение различать красный, жёлтый, зелёный цвета, знакомятся с понятиями «тротуар» и «проезжая часть». Поэтому, к предметам, имеющимся в уголке безопасности дорожного движения первой младшей группы, следует добавить:</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Картинки для игры на классификацию видов транспорта «На чём едут пассажиры», «Найти такую же картинку».</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 Простейший макет улицы (желательно крупный), где обозначены тротуар и проезжая часть</a:t>
            </a:r>
            <a:endParaRPr lang="ru-RU" sz="2900" dirty="0">
              <a:latin typeface="Calibri"/>
              <a:ea typeface="Times New Roman"/>
              <a:cs typeface="Times New Roman"/>
            </a:endParaRPr>
          </a:p>
          <a:p>
            <a:pPr indent="449580" algn="just">
              <a:lnSpc>
                <a:spcPct val="115000"/>
              </a:lnSpc>
              <a:spcAft>
                <a:spcPts val="0"/>
              </a:spcAft>
            </a:pPr>
            <a:r>
              <a:rPr lang="ru-RU" sz="2900" dirty="0">
                <a:latin typeface="Times New Roman"/>
                <a:ea typeface="Times New Roman"/>
                <a:cs typeface="Times New Roman"/>
              </a:rPr>
              <a:t>Макет транспортного светофора (плоскостной).</a:t>
            </a:r>
            <a:endParaRPr lang="ru-RU" sz="29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1945163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2400" b="1" dirty="0">
                <a:solidFill>
                  <a:srgbClr val="4F81BD">
                    <a:lumMod val="75000"/>
                  </a:srgbClr>
                </a:solidFill>
                <a:latin typeface="Times New Roman"/>
                <a:ea typeface="Times New Roman"/>
                <a:cs typeface="Times New Roman"/>
              </a:rPr>
            </a:br>
            <a:br>
              <a:rPr lang="ru-RU" sz="2400" b="1" dirty="0">
                <a:solidFill>
                  <a:srgbClr val="4F81BD">
                    <a:lumMod val="75000"/>
                  </a:srgbClr>
                </a:solidFill>
                <a:latin typeface="Times New Roman"/>
                <a:ea typeface="Times New Roman"/>
                <a:cs typeface="Times New Roman"/>
              </a:rPr>
            </a:br>
            <a:r>
              <a:rPr lang="ru-RU" sz="2400" b="1" dirty="0">
                <a:solidFill>
                  <a:srgbClr val="4F81BD">
                    <a:lumMod val="75000"/>
                  </a:srgbClr>
                </a:solidFill>
                <a:latin typeface="Comic Sans MS" pitchFamily="66" charset="0"/>
                <a:ea typeface="Times New Roman"/>
                <a:cs typeface="Times New Roman"/>
              </a:rPr>
              <a:t>Содержание уголков безопасности дорожного движения в группах</a:t>
            </a:r>
            <a:br>
              <a:rPr lang="ru-RU" sz="3600" dirty="0">
                <a:latin typeface="Comic Sans MS" pitchFamily="66" charset="0"/>
                <a:ea typeface="Times New Roman"/>
                <a:cs typeface="Times New Roman"/>
              </a:rPr>
            </a:br>
            <a:endParaRPr lang="ru-RU" dirty="0">
              <a:latin typeface="Comic Sans MS" pitchFamily="66" charset="0"/>
            </a:endParaRPr>
          </a:p>
        </p:txBody>
      </p:sp>
      <p:sp>
        <p:nvSpPr>
          <p:cNvPr id="3" name="Объект 2"/>
          <p:cNvSpPr>
            <a:spLocks noGrp="1"/>
          </p:cNvSpPr>
          <p:nvPr>
            <p:ph sz="half" idx="1"/>
          </p:nvPr>
        </p:nvSpPr>
        <p:spPr/>
        <p:txBody>
          <a:bodyPr>
            <a:noAutofit/>
          </a:bodyPr>
          <a:lstStyle/>
          <a:p>
            <a:pPr indent="0" algn="just">
              <a:lnSpc>
                <a:spcPct val="115000"/>
              </a:lnSpc>
              <a:spcAft>
                <a:spcPts val="0"/>
              </a:spcAft>
              <a:buNone/>
            </a:pPr>
            <a:r>
              <a:rPr lang="ru-RU" sz="1300" dirty="0">
                <a:latin typeface="Times New Roman"/>
                <a:ea typeface="Times New Roman"/>
                <a:cs typeface="Times New Roman"/>
              </a:rPr>
              <a:t>Для ребят </a:t>
            </a:r>
            <a:r>
              <a:rPr lang="ru-RU" sz="1300" b="1" dirty="0">
                <a:solidFill>
                  <a:schemeClr val="tx2">
                    <a:lumMod val="60000"/>
                    <a:lumOff val="40000"/>
                  </a:schemeClr>
                </a:solidFill>
                <a:latin typeface="Times New Roman"/>
                <a:ea typeface="Times New Roman"/>
                <a:cs typeface="Times New Roman"/>
              </a:rPr>
              <a:t>средней группы </a:t>
            </a:r>
            <a:r>
              <a:rPr lang="ru-RU" sz="1300" dirty="0">
                <a:latin typeface="Times New Roman"/>
                <a:ea typeface="Times New Roman"/>
                <a:cs typeface="Times New Roman"/>
              </a:rPr>
              <a:t>новым будет разговор о пешеходном переходе и его назначении, правостороннем движении на тротуаре и проезжей части. Кроме того, дети 4-5 лет должны чётко представлять, что когда загорается зелёный сигнал светофора для пешеходов и разрешает им движение, для водителей в это время горит красный – запрещающий сигнал светофора. Когда загорается зелёный сигнал для водителей и разрешает движение автомобилей, для пешеходов вспыхивает красный сигнал. В уголке безопасности дорожного движения обязательно должен быть:</a:t>
            </a:r>
            <a:endParaRPr lang="ru-RU" sz="1300" dirty="0">
              <a:latin typeface="Calibri"/>
              <a:ea typeface="Times New Roman"/>
              <a:cs typeface="Times New Roman"/>
            </a:endParaRPr>
          </a:p>
          <a:p>
            <a:pPr indent="449580" algn="just">
              <a:lnSpc>
                <a:spcPct val="115000"/>
              </a:lnSpc>
              <a:spcAft>
                <a:spcPts val="0"/>
              </a:spcAft>
            </a:pPr>
            <a:r>
              <a:rPr lang="ru-RU" sz="1300" dirty="0">
                <a:latin typeface="Times New Roman"/>
                <a:ea typeface="Times New Roman"/>
                <a:cs typeface="Times New Roman"/>
              </a:rPr>
              <a:t>Макет светофора с переключающимися сигналами, действующий от батарейки</a:t>
            </a:r>
            <a:endParaRPr lang="ru-RU" sz="1300" dirty="0">
              <a:latin typeface="Calibri"/>
              <a:ea typeface="Times New Roman"/>
              <a:cs typeface="Times New Roman"/>
            </a:endParaRPr>
          </a:p>
          <a:p>
            <a:pPr indent="449580" algn="just">
              <a:lnSpc>
                <a:spcPct val="115000"/>
              </a:lnSpc>
              <a:spcAft>
                <a:spcPts val="0"/>
              </a:spcAft>
            </a:pPr>
            <a:r>
              <a:rPr lang="ru-RU" sz="1300" dirty="0">
                <a:latin typeface="Times New Roman"/>
                <a:ea typeface="Times New Roman"/>
                <a:cs typeface="Times New Roman"/>
              </a:rPr>
              <a:t>Дидактические игры «Найди свой цвет», «Собери светофор»</a:t>
            </a:r>
            <a:endParaRPr lang="ru-RU" sz="1300" dirty="0">
              <a:latin typeface="Calibri"/>
              <a:ea typeface="Times New Roman"/>
              <a:cs typeface="Times New Roman"/>
            </a:endParaRPr>
          </a:p>
          <a:p>
            <a:pPr indent="449580" algn="just">
              <a:lnSpc>
                <a:spcPct val="115000"/>
              </a:lnSpc>
              <a:spcAft>
                <a:spcPts val="0"/>
              </a:spcAft>
            </a:pPr>
            <a:r>
              <a:rPr lang="ru-RU" sz="1300" dirty="0">
                <a:latin typeface="Times New Roman"/>
                <a:ea typeface="Times New Roman"/>
                <a:cs typeface="Times New Roman"/>
              </a:rPr>
              <a:t>На макете улицы необходимо нанести пешеходный переход.</a:t>
            </a:r>
            <a:endParaRPr lang="ru-RU" sz="1300" dirty="0">
              <a:latin typeface="Calibri"/>
              <a:ea typeface="Times New Roman"/>
              <a:cs typeface="Times New Roman"/>
            </a:endParaRPr>
          </a:p>
          <a:p>
            <a:endParaRPr lang="ru-RU" sz="1400" dirty="0"/>
          </a:p>
        </p:txBody>
      </p:sp>
      <p:sp>
        <p:nvSpPr>
          <p:cNvPr id="4" name="Объект 3"/>
          <p:cNvSpPr>
            <a:spLocks noGrp="1"/>
          </p:cNvSpPr>
          <p:nvPr>
            <p:ph sz="half" idx="2"/>
          </p:nvPr>
        </p:nvSpPr>
        <p:spPr>
          <a:xfrm>
            <a:off x="4648200" y="1412776"/>
            <a:ext cx="4388296" cy="4713387"/>
          </a:xfrm>
        </p:spPr>
        <p:txBody>
          <a:bodyPr>
            <a:noAutofit/>
          </a:bodyPr>
          <a:lstStyle/>
          <a:p>
            <a:pPr marL="0" indent="0" algn="just">
              <a:lnSpc>
                <a:spcPct val="115000"/>
              </a:lnSpc>
              <a:spcAft>
                <a:spcPts val="0"/>
              </a:spcAft>
              <a:buNone/>
            </a:pPr>
            <a:r>
              <a:rPr lang="ru-RU" sz="1100" dirty="0">
                <a:latin typeface="Times New Roman"/>
                <a:ea typeface="Times New Roman"/>
                <a:cs typeface="Times New Roman"/>
              </a:rPr>
              <a:t>В </a:t>
            </a:r>
            <a:r>
              <a:rPr lang="ru-RU" sz="1100" b="1" dirty="0">
                <a:solidFill>
                  <a:schemeClr val="tx2">
                    <a:lumMod val="60000"/>
                    <a:lumOff val="40000"/>
                  </a:schemeClr>
                </a:solidFill>
                <a:latin typeface="Times New Roman"/>
                <a:ea typeface="Times New Roman"/>
                <a:cs typeface="Times New Roman"/>
              </a:rPr>
              <a:t>старшей группе </a:t>
            </a:r>
            <a:r>
              <a:rPr lang="ru-RU" sz="1100" dirty="0">
                <a:latin typeface="Times New Roman"/>
                <a:ea typeface="Times New Roman"/>
                <a:cs typeface="Times New Roman"/>
              </a:rPr>
              <a:t>ребята узнают о дорожном движении много нового. Именно в этом возрасте происходит знакомство с такими большими и сложными темами, как «Перекрёсток», «Дорожные знаки». Следовательно, в уголке безопасности дорожного движения должны появиться:</a:t>
            </a:r>
            <a:endParaRPr lang="ru-RU" sz="1100" dirty="0">
              <a:latin typeface="Calibri"/>
              <a:ea typeface="Times New Roman"/>
              <a:cs typeface="Times New Roman"/>
            </a:endParaRPr>
          </a:p>
          <a:p>
            <a:pPr algn="just">
              <a:lnSpc>
                <a:spcPct val="115000"/>
              </a:lnSpc>
            </a:pPr>
            <a:r>
              <a:rPr lang="ru-RU" sz="1100" dirty="0">
                <a:latin typeface="Times New Roman"/>
                <a:ea typeface="Times New Roman"/>
                <a:cs typeface="Times New Roman"/>
              </a:rPr>
              <a:t> Макет перекрёстка, с помощью которого ребята смогут решать сложные логические задачи по безопасности дорожного движения, отрабатывать навыки безопасного перехода проезжей части на перекрёстке. Желательно, чтобы этот макет был со съёмными предметами, тогда дети сами смогут моделировать улицу.</a:t>
            </a:r>
            <a:endParaRPr lang="ru-RU" sz="1100" dirty="0">
              <a:latin typeface="Calibri"/>
              <a:ea typeface="Times New Roman"/>
              <a:cs typeface="Times New Roman"/>
            </a:endParaRPr>
          </a:p>
          <a:p>
            <a:pPr indent="449580" algn="just">
              <a:lnSpc>
                <a:spcPct val="115000"/>
              </a:lnSpc>
              <a:spcAft>
                <a:spcPts val="0"/>
              </a:spcAft>
            </a:pPr>
            <a:r>
              <a:rPr lang="ru-RU" sz="1100" dirty="0">
                <a:latin typeface="Times New Roman"/>
                <a:ea typeface="Times New Roman"/>
                <a:cs typeface="Times New Roman"/>
              </a:rPr>
              <a:t>Также, необходим набор дорожных знаков, в который обязательно входят такие дорожные знаки, как: информационно-указательные – «Пешеходный переход», «Подземный пешеходный переход», «Место остановки автобуса и (или)троллейбуса»; предупреждающие знаки – «Дети»; запрещающие знаки – «Движение пешеходов запрещено», «Движение на велосипедах запрещено»; предписывающие знаки– «Пешеходная дорожка», «Велосипедная дорожка»; знаки приоритета – «Главная дорога», «Уступи дорогу»; знаки сервиса – «Больница», «Телефон», «Пункт питания». • Дидактические игры: «О чём говорят знаки?», «Угадай знак», «Где спрятался знак?», «Перекрёсток», «Наша улица»</a:t>
            </a:r>
            <a:endParaRPr lang="ru-RU" sz="1100" dirty="0">
              <a:latin typeface="Calibri"/>
              <a:ea typeface="Times New Roman"/>
              <a:cs typeface="Times New Roman"/>
            </a:endParaRPr>
          </a:p>
          <a:p>
            <a:pPr algn="just"/>
            <a:r>
              <a:rPr lang="ru-RU" sz="1100" dirty="0">
                <a:latin typeface="Times New Roman"/>
                <a:ea typeface="Times New Roman"/>
              </a:rPr>
              <a:t>• Кроме того, для детей старшей группы знакомят с работой регулировщика. Значит в уголке БДД должны быть схемы жестов регулировщика, дидактическая игра «Что говорит жезл?», атрибуты инспектора ДПС: жезл, фуражка</a:t>
            </a:r>
            <a:endParaRPr lang="ru-RU" sz="1100" dirty="0"/>
          </a:p>
        </p:txBody>
      </p:sp>
    </p:spTree>
    <p:extLst>
      <p:ext uri="{BB962C8B-B14F-4D97-AF65-F5344CB8AC3E}">
        <p14:creationId xmlns:p14="http://schemas.microsoft.com/office/powerpoint/2010/main" val="85800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200" b="1" dirty="0">
                <a:solidFill>
                  <a:srgbClr val="4F81BD">
                    <a:lumMod val="75000"/>
                  </a:srgbClr>
                </a:solidFill>
                <a:latin typeface="Comic Sans MS" pitchFamily="66" charset="0"/>
                <a:ea typeface="Times New Roman"/>
                <a:cs typeface="Times New Roman"/>
              </a:rPr>
              <a:t>Содержание уголков безопасности дорожного движения в группах</a:t>
            </a:r>
            <a:endParaRPr lang="ru-RU" dirty="0">
              <a:latin typeface="Comic Sans MS" pitchFamily="66" charset="0"/>
            </a:endParaRPr>
          </a:p>
        </p:txBody>
      </p:sp>
      <p:sp>
        <p:nvSpPr>
          <p:cNvPr id="3" name="Объект 2"/>
          <p:cNvSpPr>
            <a:spLocks noGrp="1"/>
          </p:cNvSpPr>
          <p:nvPr>
            <p:ph idx="1"/>
          </p:nvPr>
        </p:nvSpPr>
        <p:spPr/>
        <p:txBody>
          <a:bodyPr>
            <a:normAutofit fontScale="70000" lnSpcReduction="20000"/>
          </a:bodyPr>
          <a:lstStyle/>
          <a:p>
            <a:pPr algn="just">
              <a:lnSpc>
                <a:spcPct val="115000"/>
              </a:lnSpc>
              <a:spcAft>
                <a:spcPts val="0"/>
              </a:spcAft>
            </a:pPr>
            <a:r>
              <a:rPr lang="ru-RU" dirty="0">
                <a:latin typeface="Times New Roman"/>
                <a:ea typeface="Times New Roman"/>
                <a:cs typeface="Times New Roman"/>
              </a:rPr>
              <a:t>В подготовительной группе ребята встречаются с проблемными ситуациями на дорогах (так называемыми дорожными «ловушками»), знания детей о Правилах дорожного движения уже систематизируются. Содержание уголка более усложняется:</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Собирается картотека «опасных ситуаций» (для их показа можно сделать импровизированный телевизор, или компьютер)</a:t>
            </a:r>
            <a:endParaRPr lang="ru-RU" sz="2800" dirty="0">
              <a:latin typeface="Calibri"/>
              <a:ea typeface="Times New Roman"/>
              <a:cs typeface="Times New Roman"/>
            </a:endParaRPr>
          </a:p>
          <a:p>
            <a:pPr indent="449580" algn="just">
              <a:lnSpc>
                <a:spcPct val="115000"/>
              </a:lnSpc>
              <a:spcAft>
                <a:spcPts val="0"/>
              </a:spcAft>
            </a:pPr>
            <a:r>
              <a:rPr lang="ru-RU" dirty="0">
                <a:latin typeface="Times New Roman"/>
                <a:ea typeface="Times New Roman"/>
                <a:cs typeface="Times New Roman"/>
              </a:rPr>
              <a:t>Организовывается окно выдачи водительских удостоверений сдавшим экзамен по ПДД.</a:t>
            </a:r>
            <a:endParaRPr lang="ru-RU" sz="2800" dirty="0">
              <a:latin typeface="Calibri"/>
              <a:ea typeface="Times New Roman"/>
              <a:cs typeface="Times New Roman"/>
            </a:endParaRPr>
          </a:p>
          <a:p>
            <a:pPr marL="0" indent="0" algn="just">
              <a:lnSpc>
                <a:spcPct val="115000"/>
              </a:lnSpc>
              <a:spcAft>
                <a:spcPts val="0"/>
              </a:spcAft>
              <a:buNone/>
            </a:pPr>
            <a:r>
              <a:rPr lang="ru-RU" dirty="0">
                <a:latin typeface="Times New Roman"/>
                <a:ea typeface="Times New Roman"/>
                <a:cs typeface="Times New Roman"/>
              </a:rPr>
              <a:t>Во всех группах хорошо иметь </a:t>
            </a:r>
            <a:r>
              <a:rPr lang="ru-RU" dirty="0" err="1">
                <a:latin typeface="Times New Roman"/>
                <a:ea typeface="Times New Roman"/>
                <a:cs typeface="Times New Roman"/>
              </a:rPr>
              <a:t>фланелеграф</a:t>
            </a:r>
            <a:r>
              <a:rPr lang="ru-RU" dirty="0">
                <a:latin typeface="Times New Roman"/>
                <a:ea typeface="Times New Roman"/>
                <a:cs typeface="Times New Roman"/>
              </a:rPr>
              <a:t> – для моделирования ситуаций на дороге, а также набор диапозитивов по различным темам.</a:t>
            </a:r>
            <a:endParaRPr lang="ru-RU" sz="2800" dirty="0">
              <a:latin typeface="Calibri"/>
              <a:ea typeface="Times New Roman"/>
              <a:cs typeface="Times New Roman"/>
            </a:endParaRPr>
          </a:p>
          <a:p>
            <a:endParaRPr lang="ru-RU" dirty="0"/>
          </a:p>
        </p:txBody>
      </p:sp>
    </p:spTree>
    <p:extLst>
      <p:ext uri="{BB962C8B-B14F-4D97-AF65-F5344CB8AC3E}">
        <p14:creationId xmlns:p14="http://schemas.microsoft.com/office/powerpoint/2010/main" val="3703656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1611</Words>
  <Application>Microsoft Office PowerPoint</Application>
  <PresentationFormat>Экран (4:3)</PresentationFormat>
  <Paragraphs>105</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Calibri</vt:lpstr>
      <vt:lpstr>Comic Sans MS</vt:lpstr>
      <vt:lpstr>Constantia</vt:lpstr>
      <vt:lpstr>Open Sans</vt:lpstr>
      <vt:lpstr>Times New Roman</vt:lpstr>
      <vt:lpstr>Times New Roman, serif</vt:lpstr>
      <vt:lpstr>Wingdings</vt:lpstr>
      <vt:lpstr>Тема Office</vt:lpstr>
      <vt:lpstr>Построение системы работы по изучению дошкольниками ПДД</vt:lpstr>
      <vt:lpstr>Методика обучения правилам дорожного движения детей дошкольного возраста</vt:lpstr>
      <vt:lpstr> Только совместными усилиями, используя знания, терпение и такт, возможно: </vt:lpstr>
      <vt:lpstr>При построении системы работы по изучению дошкольниками правил дорожного движения следует иметь в виду три аспекта взаимодействия с транспортной системой города: </vt:lpstr>
      <vt:lpstr> Формы работы с детьми по ознакомлению ПДД </vt:lpstr>
      <vt:lpstr>Причины детского дорожно-транспортного травматизма: </vt:lpstr>
      <vt:lpstr>  Содержание уголков безопасности дорожного движения в группах </vt:lpstr>
      <vt:lpstr>  Содержание уголков безопасности дорожного движения в группах </vt:lpstr>
      <vt:lpstr>Содержание уголков безопасности дорожного движения в группах</vt:lpstr>
      <vt:lpstr>          Уголок для родителей может быть оформлен так:   1. Единый стенд (размеры зависят от наличия свободной площади и количества помещаемой информации, но не менее 30*65 см). 2. Набор составных частей, каждая из которых предназначена для размещения отдельной информации 3. Книжка-раскладушка Для привлечения внимания родителей при оформлении уголка рекомендуется использовать яркие, привлекающие внимание лозунги, например: • «Цена спешки – жизнь вашего ребёнка» • «Внимание – мы ваши дети!» • «Ребёнок имеет право жить!» • «Глупо экономить своё время, за счёт жизни ребёнка»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для создания презентации  «Правила дорожного движения»</dc:title>
  <dc:creator>Павел Погодаев</dc:creator>
  <cp:lastModifiedBy>Алина Ларченко</cp:lastModifiedBy>
  <cp:revision>40</cp:revision>
  <dcterms:created xsi:type="dcterms:W3CDTF">2017-11-06T09:36:21Z</dcterms:created>
  <dcterms:modified xsi:type="dcterms:W3CDTF">2024-02-11T17:30:59Z</dcterms:modified>
</cp:coreProperties>
</file>