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9" r:id="rId2"/>
    <p:sldId id="288" r:id="rId3"/>
    <p:sldId id="259" r:id="rId4"/>
    <p:sldId id="263" r:id="rId5"/>
    <p:sldId id="267" r:id="rId6"/>
    <p:sldId id="301" r:id="rId7"/>
    <p:sldId id="299" r:id="rId8"/>
    <p:sldId id="264" r:id="rId9"/>
    <p:sldId id="296" r:id="rId10"/>
    <p:sldId id="291" r:id="rId11"/>
    <p:sldId id="292" r:id="rId12"/>
    <p:sldId id="272" r:id="rId13"/>
    <p:sldId id="268" r:id="rId14"/>
    <p:sldId id="265" r:id="rId15"/>
    <p:sldId id="270" r:id="rId16"/>
    <p:sldId id="271" r:id="rId17"/>
    <p:sldId id="295" r:id="rId18"/>
    <p:sldId id="274" r:id="rId19"/>
    <p:sldId id="275" r:id="rId20"/>
    <p:sldId id="277" r:id="rId21"/>
    <p:sldId id="276" r:id="rId22"/>
    <p:sldId id="282" r:id="rId23"/>
    <p:sldId id="280" r:id="rId24"/>
    <p:sldId id="279" r:id="rId25"/>
    <p:sldId id="278" r:id="rId26"/>
    <p:sldId id="284" r:id="rId27"/>
    <p:sldId id="294" r:id="rId28"/>
    <p:sldId id="283" r:id="rId29"/>
    <p:sldId id="303" r:id="rId30"/>
    <p:sldId id="281" r:id="rId31"/>
    <p:sldId id="302" r:id="rId32"/>
    <p:sldId id="285" r:id="rId33"/>
    <p:sldId id="286" r:id="rId34"/>
    <p:sldId id="29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956BF-99F4-480B-8C61-65505CABBA3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59806-A6FB-41A2-B9AE-FF105110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1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DD42-70A7-45C2-886A-9E6E5278BEC7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E4B-614E-4F06-801E-9C2C25D8D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4668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C515-32EF-4FFE-AC80-E908D796B834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3E68-82A0-4901-B5B6-6AA79A658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5937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15A0-EBCB-498B-B3DA-AFFD0D994F57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21EC-7A6C-45AC-B18D-7F1A17EF3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2717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17EA-CA12-4B99-B1D4-1CE6BC6D8AE3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E193-F683-4A49-ABED-65178395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2436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32C7-E9B7-47A6-8F35-F2944CC53742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C755-3B60-4888-ABCA-46EF353B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1012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1C0E-374D-45AC-B58D-1FD384A2A5A8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1C4F-ADD3-4A49-A7D3-59D39BFC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2766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D590-6F2F-41A5-B170-F7F9E05A3299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AFB0-DE7B-4EB3-A733-5DF5032D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0669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2F5D-538C-491E-ACBD-C9CBA4D3AAFB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2F1D-E27A-4BD8-9A85-673FC672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387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F7D-C48B-4981-8F69-D3C02E9AF11D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1593-3F15-4343-B5E1-A415D353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6084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F40B-FF08-4A82-9DDF-71D2D5C8CDF8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2765-1168-4EDC-94AD-C97298C97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2352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5F40-3E34-45F1-BC56-E30911C8F3ED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1685-6DCA-45B5-9DF1-CF5303646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2158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63D2B-1FF1-40C8-B513-4BF6502E4578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782D69-8658-4598-B392-5BB40A9B1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bb443ef6a296c42cdf8a532cb06274d9/?t=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&#1044;&#1086;&#1084;%20&#1055;&#1072;&#1074;&#1083;&#1086;&#1074;&#1072;.wmv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Мои документы\5c3d1d187510d1a8c0f41e5ab26d4adf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93258" cy="5001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94BE09-2C0B-53DA-3F3E-0FCED33DEAA6}"/>
              </a:ext>
            </a:extLst>
          </p:cNvPr>
          <p:cNvSpPr txBox="1"/>
          <p:nvPr/>
        </p:nvSpPr>
        <p:spPr>
          <a:xfrm>
            <a:off x="683568" y="5987055"/>
            <a:ext cx="72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https://rutube.ru/video/bb443ef6a296c42cdf8a532cb06274d9/?t=5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277854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altLang="ru-RU" b="1" dirty="0"/>
              <a:t>Дом Павлова</a:t>
            </a:r>
          </a:p>
        </p:txBody>
      </p:sp>
      <p:pic>
        <p:nvPicPr>
          <p:cNvPr id="5123" name="Содержимое 3" descr="imstalengrades_315_d4750xk3xe88kkwscw80cwwck_ejcuplo1l0oo0sk8c40s8osc4_t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836712"/>
            <a:ext cx="5772133" cy="43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0" y="5301208"/>
            <a:ext cx="81724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0" fontAlgn="auto">
              <a:spcAft>
                <a:spcPts val="0"/>
              </a:spcAft>
              <a:buFont typeface="Wingdings" pitchFamily="2" charset="2"/>
              <a:buNone/>
              <a:tabLst>
                <a:tab pos="265113" algn="l"/>
              </a:tabLst>
              <a:defRPr/>
            </a:pPr>
            <a:r>
              <a:rPr lang="ru-RU" sz="900" b="1" dirty="0"/>
              <a:t> </a:t>
            </a:r>
            <a:r>
              <a:rPr lang="ru-RU" sz="2900" b="1" dirty="0">
                <a:latin typeface="Arial" charset="0"/>
              </a:rPr>
              <a:t>Подвиг солдат, защищавших четырехэтажный дом на площади «9 Января» </a:t>
            </a:r>
          </a:p>
          <a:p>
            <a:pPr marL="446088" indent="0" fontAlgn="auto">
              <a:spcAft>
                <a:spcPts val="0"/>
              </a:spcAft>
              <a:buFont typeface="Wingdings" pitchFamily="2" charset="2"/>
              <a:buNone/>
              <a:tabLst>
                <a:tab pos="265113" algn="l"/>
              </a:tabLst>
              <a:defRPr/>
            </a:pPr>
            <a:r>
              <a:rPr lang="ru-RU" sz="2900" b="1" dirty="0">
                <a:latin typeface="Arial" charset="0"/>
              </a:rPr>
              <a:t>от яростных атак гитлеровцев, известен всему миру.</a:t>
            </a:r>
          </a:p>
          <a:p>
            <a:pPr marL="4460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900" b="1" dirty="0">
                <a:latin typeface="Arial" charset="0"/>
              </a:rPr>
              <a:t>58 дней и ночей 24 воина героически обороняли дом.</a:t>
            </a:r>
          </a:p>
          <a:p>
            <a:pPr marL="4460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900" b="1" dirty="0">
                <a:latin typeface="Arial" charset="0"/>
              </a:rPr>
              <a:t>58 суток беспрерывных боев, без сна и отдыха. </a:t>
            </a:r>
          </a:p>
          <a:p>
            <a:pPr marL="4460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900" b="1" dirty="0">
                <a:latin typeface="Arial" charset="0"/>
              </a:rPr>
              <a:t>И на 59-й день – 24 ноября -  гарнизон перешел в наступление и отбросил врага за железнодорожное полотно.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b="1" dirty="0">
              <a:latin typeface="Arial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dirty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dirty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dirty="0">
              <a:latin typeface="Arial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>
                <a:latin typeface="Arial" charset="0"/>
              </a:rPr>
              <a:t>     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00" b="1" dirty="0"/>
              <a:t>      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5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00" b="1" dirty="0"/>
          </a:p>
        </p:txBody>
      </p:sp>
      <p:pic>
        <p:nvPicPr>
          <p:cNvPr id="5" name="Picture 8" descr="Упаковочная бума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55" y="836712"/>
            <a:ext cx="158115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</a:extLst>
        </p:spPr>
      </p:pic>
      <p:sp>
        <p:nvSpPr>
          <p:cNvPr id="6" name="Rectangle 9" descr="Упаковочная бумага"/>
          <p:cNvSpPr>
            <a:spLocks noChangeArrowheads="1"/>
          </p:cNvSpPr>
          <p:nvPr/>
        </p:nvSpPr>
        <p:spPr bwMode="auto">
          <a:xfrm>
            <a:off x="6604135" y="3429000"/>
            <a:ext cx="21543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Яков Павлов</a:t>
            </a:r>
          </a:p>
        </p:txBody>
      </p:sp>
    </p:spTree>
    <p:extLst>
      <p:ext uri="{BB962C8B-B14F-4D97-AF65-F5344CB8AC3E}">
        <p14:creationId xmlns:p14="http://schemas.microsoft.com/office/powerpoint/2010/main" val="4160263683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8436" name="Picture 2" descr="C:\Users\HP\Desktop\для презентации\stalingrad-jpeg.jpeg">
            <a:hlinkClick r:id="rId2" action="ppaction://hlinkfile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5888"/>
            <a:ext cx="8496300" cy="659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42333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350" y="188640"/>
            <a:ext cx="5052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600" b="1" dirty="0"/>
              <a:t>Битва за Мамаев курган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Высота 102, 0 – так именовался Мамаев курган на штабных картах.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140 дней и ночей кровопролитной битвы из 200 он был самой горячей точкой сражения.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" b="6050"/>
          <a:stretch>
            <a:fillRect/>
          </a:stretch>
        </p:blipFill>
        <p:spPr>
          <a:xfrm>
            <a:off x="845840" y="2190348"/>
            <a:ext cx="7164288" cy="4464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833962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88640"/>
            <a:ext cx="9252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Наступательный период </a:t>
            </a:r>
          </a:p>
          <a:p>
            <a:pPr algn="ctr"/>
            <a:r>
              <a:rPr lang="ru-RU" sz="3200" b="1" dirty="0"/>
              <a:t>(с 19 ноября 1942 г. по 2 февраля 1943 г.).</a:t>
            </a:r>
          </a:p>
        </p:txBody>
      </p:sp>
      <p:pic>
        <p:nvPicPr>
          <p:cNvPr id="8194" name="Picture 2" descr="http://pandia.ru/text/77/430/images/image01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52728" cy="4311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71436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28001/15397073.38c/0_142233_99225739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079332" cy="5096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274638"/>
            <a:ext cx="8856984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>
                <a:latin typeface="Arial" charset="0"/>
              </a:rPr>
              <a:t>2 февраля 1943 г. фашисты капитулировали.</a:t>
            </a:r>
            <a:br>
              <a:rPr lang="ru-RU" altLang="ru-RU" sz="2800" b="1" dirty="0">
                <a:latin typeface="Arial" charset="0"/>
              </a:rPr>
            </a:br>
            <a:r>
              <a:rPr lang="ru-RU" altLang="ru-RU" sz="2800" b="1" dirty="0">
                <a:latin typeface="Arial" charset="0"/>
              </a:rPr>
              <a:t>Немецкий фельдмаршал Паулюс сдался в плен.</a:t>
            </a:r>
          </a:p>
        </p:txBody>
      </p:sp>
    </p:spTree>
    <p:extLst>
      <p:ext uri="{BB962C8B-B14F-4D97-AF65-F5344CB8AC3E}">
        <p14:creationId xmlns:p14="http://schemas.microsoft.com/office/powerpoint/2010/main" val="737897154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470" y="188640"/>
            <a:ext cx="3868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Непобеждённый Сталинград</a:t>
            </a:r>
            <a:endParaRPr lang="ru-RU" sz="2800" b="1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388"/>
            <a:ext cx="3759809" cy="3016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35" y="260648"/>
            <a:ext cx="4165187" cy="3109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 descr="16924831__01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546480" cy="298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4241" y="1340768"/>
            <a:ext cx="38448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altLang="ru-RU" sz="2400" b="1" dirty="0"/>
              <a:t>2 февраля 1943 года </a:t>
            </a:r>
            <a:r>
              <a:rPr lang="ru-RU" altLang="ru-RU" sz="2400" dirty="0"/>
              <a:t>– день разгрома советскими войсками </a:t>
            </a:r>
            <a:r>
              <a:rPr lang="ru-RU" altLang="ru-RU" sz="2400" dirty="0" err="1"/>
              <a:t>немецко</a:t>
            </a:r>
            <a:r>
              <a:rPr lang="ru-RU" altLang="ru-RU" sz="2400" dirty="0"/>
              <a:t> – фашистских войск в Сталинградской битве.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5717133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836712"/>
            <a:ext cx="3491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altLang="ru-RU" sz="2800" b="1" dirty="0"/>
              <a:t>2 февраля 1943 года </a:t>
            </a:r>
            <a:r>
              <a:rPr lang="ru-RU" altLang="ru-RU" sz="2800" dirty="0"/>
              <a:t>– день разгрома советскими войсками </a:t>
            </a:r>
            <a:r>
              <a:rPr lang="ru-RU" altLang="ru-RU" sz="2800" dirty="0" err="1"/>
              <a:t>немецко</a:t>
            </a:r>
            <a:r>
              <a:rPr lang="ru-RU" altLang="ru-RU" sz="2800" dirty="0"/>
              <a:t> – фашистских войск в Сталинградской битве.</a:t>
            </a:r>
            <a:endParaRPr lang="ru-RU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7" y="3501008"/>
            <a:ext cx="4435593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2" name="Picture 2" descr="https://media.professionali.ru/processor/topics/original/2016/02/03/1304439569-fallen-hero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6" y="548680"/>
            <a:ext cx="4563336" cy="262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79150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188" y="260796"/>
            <a:ext cx="82296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       </a:t>
            </a:r>
            <a:r>
              <a:rPr lang="ru-RU" altLang="ru-RU" sz="2000" b="1" dirty="0"/>
              <a:t>Сталинградская битва стала переломным моментом в Великой Отечественной войне. Она продолжалась 200 дней и ночей. В ходе сражения фашистская армия потеряла в общей сложности 1,5 млн. солдат и офицеров, т. е. 25% всех своих сил, действовавших на советско-германском фронте.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b="1" dirty="0"/>
              <a:t>      </a:t>
            </a:r>
            <a:r>
              <a:rPr lang="ru-RU" altLang="ru-RU" sz="2400" b="1" u="sng" dirty="0">
                <a:solidFill>
                  <a:srgbClr val="FF0000"/>
                </a:solidFill>
              </a:rPr>
              <a:t>Сталинград – город, </a:t>
            </a:r>
            <a:r>
              <a:rPr lang="ru-RU" altLang="ru-RU" sz="2000" b="1" dirty="0"/>
              <a:t>ставший символом величайшего мужества нашего народа.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b="1" dirty="0"/>
              <a:t>      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 останется в веках в памяти человечества…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https://fs01.infourok.ru/images/doc/25/32363/64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02" y="2928021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42246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600" b="1" dirty="0"/>
              <a:t>Сталинград </a:t>
            </a:r>
            <a:br>
              <a:rPr lang="ru-RU" altLang="ru-RU" sz="2400" b="1" dirty="0"/>
            </a:br>
            <a:r>
              <a:rPr lang="ru-RU" altLang="ru-RU" sz="2400" b="1" dirty="0"/>
              <a:t>(</a:t>
            </a:r>
            <a:r>
              <a:rPr lang="ru-RU" altLang="ru-RU" sz="2400" dirty="0">
                <a:solidFill>
                  <a:srgbClr val="252525"/>
                </a:solidFill>
                <a:latin typeface="Arial" charset="0"/>
              </a:rPr>
              <a:t>с 1925 по 1961 год 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2576" y="1412141"/>
            <a:ext cx="5824095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3200" b="1" dirty="0">
                <a:solidFill>
                  <a:srgbClr val="000000"/>
                </a:solidFill>
              </a:rPr>
              <a:t>Город – герой Волгоград сейчас</a:t>
            </a:r>
            <a:endParaRPr lang="ru-RU" altLang="ru-RU" sz="3200" dirty="0"/>
          </a:p>
        </p:txBody>
      </p:sp>
      <p:pic>
        <p:nvPicPr>
          <p:cNvPr id="19460" name="Picture 4" descr="http://www.razor-russia.ru/files/upload/blog/about/volgograd_samokat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720"/>
            <a:ext cx="9169248" cy="47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62093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fantasyway.ru/Images/Products/tourtype_12_volgogradckay_obl_Volgograd_Caricyn_Stalin_Volgograd_3dn_159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4656" cy="39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pamjatnikivolgograd34.weebly.com/uploads/4/0/3/9/40393525/14165460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08788"/>
            <a:ext cx="6012160" cy="39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92009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mccvu.ru/upload/medialibrary/08f/08f20929aee309c748779d045f1680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images (4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1872208" cy="200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9092" y="1484784"/>
            <a:ext cx="5163228" cy="64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altLang="ru-RU" sz="4400" b="1" dirty="0"/>
              <a:t>200 дней и ночей</a:t>
            </a:r>
          </a:p>
        </p:txBody>
      </p:sp>
    </p:spTree>
    <p:extLst>
      <p:ext uri="{BB962C8B-B14F-4D97-AF65-F5344CB8AC3E}">
        <p14:creationId xmlns:p14="http://schemas.microsoft.com/office/powerpoint/2010/main" val="894510185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rinfo.ru/upload/iblock/46e/1273080353_101volgo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56" y="1019637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9039" y="188640"/>
            <a:ext cx="4398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800" b="1" i="1" dirty="0"/>
              <a:t>Мамаев курган</a:t>
            </a:r>
            <a:endParaRPr lang="ru-RU" sz="4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954966"/>
            <a:ext cx="4878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Высота памятника 52 метра плюс еще длина поднятого меча 33 метра.</a:t>
            </a:r>
          </a:p>
        </p:txBody>
      </p:sp>
    </p:spTree>
    <p:extLst>
      <p:ext uri="{BB962C8B-B14F-4D97-AF65-F5344CB8AC3E}">
        <p14:creationId xmlns:p14="http://schemas.microsoft.com/office/powerpoint/2010/main" val="1727525006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r="5363"/>
          <a:stretch>
            <a:fillRect/>
          </a:stretch>
        </p:blipFill>
        <p:spPr bwMode="auto">
          <a:xfrm>
            <a:off x="308248" y="1628800"/>
            <a:ext cx="48958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6412" y="332656"/>
            <a:ext cx="36395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/>
              <a:t>Главная скульптура</a:t>
            </a:r>
          </a:p>
          <a:p>
            <a:r>
              <a:rPr lang="ru-RU" altLang="ru-RU" sz="3200" b="1" dirty="0"/>
              <a:t> «Родина- мать»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196752"/>
            <a:ext cx="3600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Это одна из самых высоких (на момент постройки — высочайшая) статуй в мире. На ее изготовление ушло 5500 тонн бетона и 2400 тонны железных конструкций. Статуя располагается на фундаменте‑пьедестале, однако его большая часть скрыта под землей, из‑за чего создается впечатление, что 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«Родина – мать» </a:t>
            </a:r>
            <a:r>
              <a:rPr lang="ru-RU" sz="2000" dirty="0"/>
              <a:t>стоит голыми ногами на холме.</a:t>
            </a:r>
          </a:p>
        </p:txBody>
      </p:sp>
    </p:spTree>
    <p:extLst>
      <p:ext uri="{BB962C8B-B14F-4D97-AF65-F5344CB8AC3E}">
        <p14:creationId xmlns:p14="http://schemas.microsoft.com/office/powerpoint/2010/main" val="2869531123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webturizm.ru/country/pics/2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13" y="836712"/>
            <a:ext cx="5635831" cy="41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60648"/>
            <a:ext cx="5099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 Воинской Славы и Вечный огонь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982014"/>
            <a:ext cx="675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Зал Воинской Славы представляет собой здание цилиндрической формы диаметром 42 и высотой 13,5 метров. Прямо под потолком по всему периметру оставлено щелевидное сквозное отверстие. В центре перекрытия – круглый проем диаметром 11 метров. На мозаичных траурных знамёнах написаны 7200 имён погибших в Сталинградской битве. В центре зала горит вечный огонь.</a:t>
            </a:r>
          </a:p>
        </p:txBody>
      </p:sp>
    </p:spTree>
    <p:extLst>
      <p:ext uri="{BB962C8B-B14F-4D97-AF65-F5344CB8AC3E}">
        <p14:creationId xmlns:p14="http://schemas.microsoft.com/office/powerpoint/2010/main" val="2517190528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У входа на Мамаев курган. Скульптура Память поколени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27" y="1956739"/>
            <a:ext cx="5963774" cy="454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Горельеф «Память поколений»</a:t>
            </a:r>
          </a:p>
          <a:p>
            <a:r>
              <a:rPr lang="ru-RU" dirty="0"/>
              <a:t>Еще один интересный объект на Мамаевом кургане. Высота его составляет 8 метров, а длина – 17. Это целая вереница скорбящих людей, которые направляются в сторону основного монумента. Говоря о символическом значении горельефа, его автор отмечает, что это вечная память о подвиге советских солдат.</a:t>
            </a:r>
          </a:p>
        </p:txBody>
      </p:sp>
    </p:spTree>
    <p:extLst>
      <p:ext uri="{BB962C8B-B14F-4D97-AF65-F5344CB8AC3E}">
        <p14:creationId xmlns:p14="http://schemas.microsoft.com/office/powerpoint/2010/main" val="2511021384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75" y="4725144"/>
            <a:ext cx="80648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«Стоять насмерть» </a:t>
            </a:r>
            <a:r>
              <a:rPr lang="ru-RU" dirty="0"/>
              <a:t>Скульптура на Мамаевом Кургане, находится на площади «Стоявших насмерть», в середине подъема к Родине-Матери. Монумент представляет собой фигуру советского воина на постаменте в виде скалы, он установлен в середине бассейна, наполненного водой. В основании памятника нанесены надписи, среди них фраза «Стоять насмерть» – с этими словами герои боролись за свою землю.</a:t>
            </a:r>
          </a:p>
        </p:txBody>
      </p:sp>
      <p:pic>
        <p:nvPicPr>
          <p:cNvPr id="3074" name="Picture 2" descr="C:\Documents and Settings\User\Мои документы\stoyat-nasmert-700x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552728" cy="43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87965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-fotki.yandex.ru/get/4525/22264419.26/0_5a6c7_7de0d295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7" y="188640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229200"/>
            <a:ext cx="85689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«Скорбь матери» </a:t>
            </a:r>
            <a:r>
              <a:rPr lang="ru-RU" dirty="0"/>
              <a:t>Скульптура в составе ансамбля Мамаева Кургана. Находится на площади скорби. Высота композиции – 11 метров, она представляет фигуру пожилой женщины, склонившейся над телом погибшего на войне сына. Изготовлен памятник из железобетона, но выглядит так, как будто высечен из цельного камня. Он установлен в середине Озера Слез, к скульптуре ведет дорожка из камней в воде.</a:t>
            </a:r>
          </a:p>
        </p:txBody>
      </p:sp>
    </p:spTree>
    <p:extLst>
      <p:ext uri="{BB962C8B-B14F-4D97-AF65-F5344CB8AC3E}">
        <p14:creationId xmlns:p14="http://schemas.microsoft.com/office/powerpoint/2010/main" val="885884348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olga-travel.ru/wp-content/uploads/2015/03/Volgogra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2" y="260648"/>
            <a:ext cx="6951712" cy="48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007" y="5229200"/>
            <a:ext cx="73223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Мельница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Гергардта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Памятник  Сталинградской битве. </a:t>
            </a:r>
            <a:r>
              <a:rPr lang="ru-RU" dirty="0"/>
              <a:t>Разрушенное здание осталось со времен войны в память о кровавых событиях боев за город. Представляет собой коробку некогда полноценного здания, стены которой изрешечены пулями, окна выбиты, а крыши и вовсе нет.</a:t>
            </a:r>
          </a:p>
        </p:txBody>
      </p:sp>
    </p:spTree>
    <p:extLst>
      <p:ext uri="{BB962C8B-B14F-4D97-AF65-F5344CB8AC3E}">
        <p14:creationId xmlns:p14="http://schemas.microsoft.com/office/powerpoint/2010/main" val="2225185078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9460" name="Picture 2" descr="C:\Users\HP\Desktop\для презентации\0_5e99_14017c2d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8362950" cy="6192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50796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excursions-volgograd.ru/pc/placeitem_pic/img_3125.JPG?1400996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98024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89198" y="166570"/>
            <a:ext cx="8229600" cy="99412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b="1" dirty="0">
                <a:latin typeface="+mn-lt"/>
              </a:rPr>
              <a:t>Памятник Михаилу </a:t>
            </a:r>
            <a:r>
              <a:rPr lang="ru-RU" altLang="ru-RU" sz="4000" b="1" dirty="0" err="1">
                <a:latin typeface="+mn-lt"/>
              </a:rPr>
              <a:t>Паникахе</a:t>
            </a:r>
            <a:endParaRPr lang="ru-RU" altLang="ru-RU" sz="4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653136"/>
            <a:ext cx="8568952" cy="18774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ru-RU" sz="2000" b="1" dirty="0"/>
              <a:t>Здесь </a:t>
            </a:r>
            <a:r>
              <a:rPr lang="ru-RU" sz="2400" b="1" dirty="0"/>
              <a:t>2 октября 1942 </a:t>
            </a:r>
            <a:r>
              <a:rPr lang="ru-RU" sz="2000" b="1" dirty="0"/>
              <a:t>года матрос-пехотинец 193-й стрелковой дивизии</a:t>
            </a:r>
            <a:br>
              <a:rPr lang="ru-RU" sz="2000" b="1" dirty="0"/>
            </a:br>
            <a:r>
              <a:rPr lang="ru-RU" sz="2400" b="1" dirty="0"/>
              <a:t>Михаил </a:t>
            </a:r>
            <a:r>
              <a:rPr lang="ru-RU" sz="2400" b="1" dirty="0" err="1"/>
              <a:t>Паникаха</a:t>
            </a:r>
            <a:r>
              <a:rPr lang="ru-RU" sz="2400" b="1" dirty="0"/>
              <a:t>, </a:t>
            </a:r>
            <a:r>
              <a:rPr lang="ru-RU" sz="2000" b="1" dirty="0"/>
              <a:t>объятый пламенем от разбитой пулей бутылки с горючей жидкостью, бросился на фашистский танк и второй бутылкой поджёг его. Награждён посмертно орденом </a:t>
            </a:r>
            <a:r>
              <a:rPr lang="ru-RU" sz="2400" b="1" dirty="0"/>
              <a:t>Отечественной войны первой степени</a:t>
            </a:r>
            <a:endParaRPr lang="ru-RU" sz="2000" b="1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72816"/>
            <a:ext cx="1685893" cy="171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9348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040" y="4543225"/>
            <a:ext cx="813539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Павлова</a:t>
            </a:r>
          </a:p>
          <a:p>
            <a:r>
              <a:rPr lang="ru-RU" sz="2000" b="1" dirty="0"/>
              <a:t>Обыкновенный жилой дом, который вошел в историю, как один из главных эпизодов Сталинградской битвы. 25 советских солдат под руководством сержанта Павлова в течение двух месяцев удерживали этот плацдарм от немецких захватчиков. При попытках его захвата немецких солдат погибло больше, чем при взятии Парижа.</a:t>
            </a:r>
          </a:p>
        </p:txBody>
      </p:sp>
      <p:pic>
        <p:nvPicPr>
          <p:cNvPr id="2050" name="Picture 2" descr="C:\Documents and Settings\User\Мои документы\7fc130ed45388a577adc3e24fe80042c_w1120_h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859688" cy="410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48872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1005304"/>
            <a:ext cx="3032989" cy="33756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88446" y="4221088"/>
            <a:ext cx="1609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>
                <a:solidFill>
                  <a:srgbClr val="FF0000"/>
                </a:solidFill>
              </a:rPr>
              <a:t>СССР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941168"/>
            <a:ext cx="36003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ru-RU" altLang="ru-RU" sz="2400" b="1" dirty="0"/>
              <a:t>Иосиф  Виссарионович 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2400" b="1" dirty="0"/>
              <a:t>Сталин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1600" dirty="0">
                <a:latin typeface="Arial" charset="0"/>
              </a:rPr>
              <a:t>верховный главнокомандующий вооружёнными силами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1600" dirty="0">
                <a:latin typeface="Arial" charset="0"/>
              </a:rPr>
              <a:t>СССР</a:t>
            </a:r>
            <a:endParaRPr lang="ru-RU" altLang="ru-RU" sz="1600" b="1" dirty="0"/>
          </a:p>
        </p:txBody>
      </p:sp>
      <p:pic>
        <p:nvPicPr>
          <p:cNvPr id="5" name="Picture 2" descr="http://sterzhen.com/wp-content/uploads/2016/11/16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679176" cy="2069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5561" y="4437112"/>
            <a:ext cx="32597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ru-RU" altLang="ru-RU" sz="2000" b="1" dirty="0"/>
              <a:t>Адольф  Гитлер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1600" dirty="0">
                <a:latin typeface="Arial" charset="0"/>
              </a:rPr>
              <a:t>верховный главнокомандующий 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1600" dirty="0">
                <a:latin typeface="Arial" charset="0"/>
              </a:rPr>
              <a:t>вооруженными силами Германии</a:t>
            </a:r>
            <a:endParaRPr lang="ru-RU" alt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0928" y="3549977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/>
              <a:t>Германия</a:t>
            </a:r>
            <a:endParaRPr lang="ru-RU" sz="48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altLang="ru-RU" sz="3600" b="1" i="1" dirty="0">
                <a:latin typeface="Gill Sans Ultra Bold" pitchFamily="34" charset="0"/>
              </a:rPr>
              <a:t>Великая Отечественная война </a:t>
            </a:r>
            <a:r>
              <a:rPr lang="ru-RU" altLang="ru-RU" sz="4000" b="1" i="1" dirty="0">
                <a:latin typeface="Gill Sans Ultra Bold" pitchFamily="34" charset="0"/>
              </a:rPr>
              <a:t>1941 - 1945</a:t>
            </a:r>
          </a:p>
        </p:txBody>
      </p:sp>
    </p:spTree>
    <p:extLst>
      <p:ext uri="{BB962C8B-B14F-4D97-AF65-F5344CB8AC3E}">
        <p14:creationId xmlns:p14="http://schemas.microsoft.com/office/powerpoint/2010/main" val="1992825459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welcomevolgograd.com/images/87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6912768" cy="45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559" y="4725144"/>
            <a:ext cx="69847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мирным жителям</a:t>
            </a:r>
          </a:p>
          <a:p>
            <a:r>
              <a:rPr lang="ru-RU" sz="2000" b="1" dirty="0"/>
              <a:t>Этот монумент был установлен в 1995 году. Он посвящен всем мирным жителям, которые в годы войны стали жертвами массированной бомбардировки немецких захватчиков. Только в первый день обстрела тогда погибло более 40 тысяч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2979711756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437112"/>
            <a:ext cx="70903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г. Волгоград.  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 «Детский хоровод» </a:t>
            </a:r>
            <a:r>
              <a:rPr lang="ru-RU" sz="2000" dirty="0"/>
              <a:t>— символ разрушенного,  но не побеждённого Сталинграда. Фонтан стал знаменитым после того, как его фотография, сделанная 23 августа 1942 года с подписью «23 августа 1942 года. После массированного налёта гитлеровской авиации» стала достоянием общественности.</a:t>
            </a:r>
          </a:p>
        </p:txBody>
      </p:sp>
      <p:pic>
        <p:nvPicPr>
          <p:cNvPr id="1026" name="Picture 2" descr="C:\Documents and Settings\User\Мои документы\image079-3-e1562655396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0721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37005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arusvlg.ru/wp-content/uploads/2013/05/n_87589050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92120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2399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Мы в долгу перед участниками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Великой Отечественной войны, отстоявшими своей кровью жизнь на земле.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26" y="1988840"/>
            <a:ext cx="6169171" cy="419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032029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lg!y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90563"/>
            <a:ext cx="828675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8451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53507"/>
            <a:ext cx="5616624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Выдающиеся полководцы Сталинградской битвы</a:t>
            </a:r>
          </a:p>
        </p:txBody>
      </p:sp>
      <p:pic>
        <p:nvPicPr>
          <p:cNvPr id="3" name="Picture 4" descr="Маршал Жу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79" y="2276872"/>
            <a:ext cx="2491554" cy="3429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66488" y="1483816"/>
            <a:ext cx="155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161616"/>
                </a:solidFill>
                <a:latin typeface="Tahoma" pitchFamily="34" charset="0"/>
              </a:rPr>
              <a:t>Г. К. Жуков</a:t>
            </a:r>
          </a:p>
        </p:txBody>
      </p:sp>
      <p:pic>
        <p:nvPicPr>
          <p:cNvPr id="5" name="Picture 5" descr="Васильевс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78" y="2299552"/>
            <a:ext cx="2459037" cy="338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ворон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5" y="2287352"/>
            <a:ext cx="2338025" cy="340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7253" y="1483816"/>
            <a:ext cx="1840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161616"/>
                </a:solidFill>
                <a:latin typeface="Tahoma" pitchFamily="34" charset="0"/>
              </a:rPr>
              <a:t>Н. Н. Воронов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101" y="1483816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161616"/>
                </a:solidFill>
                <a:latin typeface="Tahoma" pitchFamily="34" charset="0"/>
              </a:rPr>
              <a:t>А. М. Васильев</a:t>
            </a:r>
          </a:p>
        </p:txBody>
      </p:sp>
    </p:spTree>
    <p:extLst>
      <p:ext uri="{BB962C8B-B14F-4D97-AF65-F5344CB8AC3E}">
        <p14:creationId xmlns:p14="http://schemas.microsoft.com/office/powerpoint/2010/main" val="3832528444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4046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Сражение за Сталинград принято подразделять на два периода: </a:t>
            </a:r>
            <a:r>
              <a:rPr lang="ru-RU" sz="3600" b="1" i="1" u="sng" dirty="0"/>
              <a:t>оборонительный </a:t>
            </a:r>
          </a:p>
          <a:p>
            <a:pPr algn="ctr"/>
            <a:r>
              <a:rPr lang="ru-RU" sz="3600" b="1" dirty="0"/>
              <a:t>(с 17 июля по 18 ноября 1942 г.)</a:t>
            </a:r>
          </a:p>
        </p:txBody>
      </p:sp>
      <p:pic>
        <p:nvPicPr>
          <p:cNvPr id="3" name="Picture 2" descr="http://s1.thingpic.com/images/cP/Cq5fP61HoYTC2kCgrMwZiLEu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039622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/>
          <p:cNvSpPr txBox="1">
            <a:spLocks noChangeArrowheads="1"/>
          </p:cNvSpPr>
          <p:nvPr/>
        </p:nvSpPr>
        <p:spPr>
          <a:xfrm>
            <a:off x="323528" y="4653136"/>
            <a:ext cx="8294122" cy="256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600" dirty="0"/>
              <a:t>        </a:t>
            </a:r>
            <a:r>
              <a:rPr lang="ru-RU" altLang="ru-RU" sz="2000" dirty="0">
                <a:latin typeface="Arial" charset="0"/>
              </a:rPr>
              <a:t>Пытаясь захватить город с ходу, фашисты бросили на Сталинград всю авиацию 4-ого воздушного флота.</a:t>
            </a:r>
          </a:p>
          <a:p>
            <a:pPr>
              <a:buFont typeface="Wingdings" pitchFamily="2" charset="2"/>
              <a:buNone/>
            </a:pPr>
            <a:r>
              <a:rPr lang="ru-RU" altLang="ru-RU" sz="2000" dirty="0">
                <a:latin typeface="Arial" charset="0"/>
              </a:rPr>
              <a:t>     23 августа враг обрушил на город первый бомбовый удар колоссальной силы. За несколько часов целые кварталы превратились в развалины. </a:t>
            </a:r>
          </a:p>
          <a:p>
            <a:pPr>
              <a:buFont typeface="Wingdings" pitchFamily="2" charset="2"/>
              <a:buNone/>
            </a:pPr>
            <a:endParaRPr lang="ru-RU" altLang="ru-RU" sz="24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altLang="ru-RU" sz="2400" dirty="0"/>
          </a:p>
          <a:p>
            <a:pPr>
              <a:buFont typeface="Wingdings" pitchFamily="2" charset="2"/>
              <a:buNone/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570201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85750" y="639852"/>
            <a:ext cx="87137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/>
              <a:t> </a:t>
            </a:r>
            <a:r>
              <a:rPr lang="ru-RU" sz="1600" b="1" dirty="0"/>
              <a:t>«Гудение моторов становилось все сильней. Все звуки города сникли, сжались, и лишь гудел, наливался гудящий звук. Немцы шли в несколько этажей, заняв весь </a:t>
            </a:r>
            <a:r>
              <a:rPr lang="ru-RU" sz="1600" b="1" dirty="0" err="1"/>
              <a:t>голубой</a:t>
            </a:r>
            <a:r>
              <a:rPr lang="ru-RU" sz="1600" b="1" dirty="0"/>
              <a:t> объем летнего неба. Бомбы достигали земли и врезались в город. Дома умирали так же, как умирают люди. Одни, худые, высокие, валились набок, убитые наповал, другие стояли дрожа, шатаясь. Тот, кто был здесь, никогда этого не забудет. Теперь этот город - длинный и серый, над которым день и ночь пляшет огонь и вьется пепел.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148263" y="2276475"/>
            <a:ext cx="3995737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dirty="0"/>
              <a:t> </a:t>
            </a:r>
            <a:r>
              <a:rPr lang="ru-RU" sz="1600" b="1" dirty="0"/>
              <a:t>Это город-солдат, опаленный в бою. В городе уже давно нет безопасных мест. Гул бомбежек и артиллерийской канонады день и ночь стоит над содрогающейся землей. Да, здесь трудно жить, здесь небо горит над головами и земля содрогается под ногами. Да, здесь трудно жить, больше того: здесь невозможно жить в бездействии. Но жить, сражаясь, жить, убивая врага, -так жить здесь можно, так жить здесь нужно и так жить мы будем, отстаивая этот город среди огня, дыма и крови».</a:t>
            </a:r>
          </a:p>
          <a:p>
            <a:pPr>
              <a:spcBef>
                <a:spcPct val="50000"/>
              </a:spcBef>
              <a:defRPr/>
            </a:pPr>
            <a:r>
              <a:rPr lang="ru-RU" sz="1600" b="1" dirty="0"/>
              <a:t> (К. Симонов). 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829643" y="116632"/>
            <a:ext cx="8137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Оборона Сталинграда</a:t>
            </a:r>
          </a:p>
        </p:txBody>
      </p:sp>
      <p:pic>
        <p:nvPicPr>
          <p:cNvPr id="5" name="Picture 19" descr="1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64904"/>
            <a:ext cx="4538663" cy="381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01669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zag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1000"/>
            <a:ext cx="1582738" cy="10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39" name="Picture 3" descr="zag_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26638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 descr="zag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"/>
            <a:ext cx="13906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5" descr="zag_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1000"/>
            <a:ext cx="316865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787900" y="1125538"/>
            <a:ext cx="414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r>
              <a:rPr lang="ru-RU" altLang="ru-RU" b="1" dirty="0">
                <a:solidFill>
                  <a:schemeClr val="bg1"/>
                </a:solidFill>
              </a:rPr>
              <a:t>Приказ №  227</a:t>
            </a:r>
          </a:p>
        </p:txBody>
      </p:sp>
      <p:sp>
        <p:nvSpPr>
          <p:cNvPr id="142344" name="AutoShape 8" descr="Упаковочная бумага"/>
          <p:cNvSpPr>
            <a:spLocks noChangeArrowheads="1"/>
          </p:cNvSpPr>
          <p:nvPr/>
        </p:nvSpPr>
        <p:spPr bwMode="auto">
          <a:xfrm rot="422868" flipH="1" flipV="1">
            <a:off x="4659553" y="1774245"/>
            <a:ext cx="4100162" cy="4027123"/>
          </a:xfrm>
          <a:prstGeom prst="verticalScroll">
            <a:avLst>
              <a:gd name="adj" fmla="val 1602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Ни шагу назад! </a:t>
            </a:r>
          </a:p>
          <a:p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До последней </a:t>
            </a:r>
          </a:p>
          <a:p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капли крови </a:t>
            </a:r>
          </a:p>
          <a:p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защищать каждый</a:t>
            </a:r>
          </a:p>
          <a:p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клочок </a:t>
            </a:r>
          </a:p>
          <a:p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советской земли.</a:t>
            </a:r>
          </a:p>
          <a:p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И.В. Сталин</a:t>
            </a:r>
          </a:p>
        </p:txBody>
      </p:sp>
      <p:pic>
        <p:nvPicPr>
          <p:cNvPr id="142345" name="Picture 9" descr="image2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3" y="1526233"/>
            <a:ext cx="3895513" cy="2843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dn.fishki.net/upload/post/2017/02/03/2208998/0f8ea22cecc12e0a01dba3ab966af32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8" y="4509120"/>
            <a:ext cx="2851687" cy="2204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1717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200 дней и ночей - продолжалась </a:t>
            </a:r>
          </a:p>
          <a:p>
            <a:pPr algn="ctr"/>
            <a:r>
              <a:rPr lang="ru-RU" sz="3200" b="1" dirty="0"/>
              <a:t>Сталинградская битва</a:t>
            </a:r>
          </a:p>
        </p:txBody>
      </p:sp>
      <p:pic>
        <p:nvPicPr>
          <p:cNvPr id="4" name="Picture 8" descr="http://ks-region69.com/wp-content/uploads/2014/01/stalin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6" y="1277665"/>
            <a:ext cx="3734387" cy="2550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mic.ru/images/gallery_07-2012/640.333_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265858"/>
            <a:ext cx="4060321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mages (1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257" y="3933056"/>
            <a:ext cx="3672372" cy="2772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99992" y="4365104"/>
            <a:ext cx="4128095" cy="1425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altLang="ru-RU" sz="2000" b="1" dirty="0">
                <a:latin typeface="Arial" charset="0"/>
              </a:rPr>
              <a:t>Большая часть жителей Сталинграда не была эвакуирована. Люди прятались в подвалах домов, в руинах разрушенных зданий…</a:t>
            </a:r>
          </a:p>
        </p:txBody>
      </p:sp>
    </p:spTree>
    <p:extLst>
      <p:ext uri="{BB962C8B-B14F-4D97-AF65-F5344CB8AC3E}">
        <p14:creationId xmlns:p14="http://schemas.microsoft.com/office/powerpoint/2010/main" val="1294839633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14705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latin typeface="Arial" charset="0"/>
              </a:rPr>
              <a:t>Солдаты Красной Армии героически сражались за каждую улицу, дом, подъезд…</a:t>
            </a:r>
          </a:p>
        </p:txBody>
      </p:sp>
      <p:pic>
        <p:nvPicPr>
          <p:cNvPr id="35844" name="Picture 6" descr="images (18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772668"/>
            <a:ext cx="4032448" cy="3019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7" descr="загруженно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772816"/>
            <a:ext cx="4353516" cy="3024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62477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шаблон 23 февра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23 февраля</Template>
  <TotalTime>1479</TotalTime>
  <Words>1218</Words>
  <Application>Microsoft Office PowerPoint</Application>
  <PresentationFormat>Экран (4:3)</PresentationFormat>
  <Paragraphs>87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Gill Sans Ultra Bold</vt:lpstr>
      <vt:lpstr>Tahoma</vt:lpstr>
      <vt:lpstr>Times New Roman</vt:lpstr>
      <vt:lpstr>Wingdings</vt:lpstr>
      <vt:lpstr>шаблон 23 февраля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№  227</vt:lpstr>
      <vt:lpstr>Презентация PowerPoint</vt:lpstr>
      <vt:lpstr>Солдаты Красной Армии героически сражались за каждую улицу, дом, подъезд…</vt:lpstr>
      <vt:lpstr>Дом Павлова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за Сталинград</dc:title>
  <dc:subject>ВОВ</dc:subject>
  <dc:creator>Важенина С.Н.</dc:creator>
  <cp:lastModifiedBy>Валентин БОГАЕВ</cp:lastModifiedBy>
  <cp:revision>13</cp:revision>
  <dcterms:created xsi:type="dcterms:W3CDTF">2013-02-16T03:56:36Z</dcterms:created>
  <dcterms:modified xsi:type="dcterms:W3CDTF">2024-01-31T19:09:35Z</dcterms:modified>
</cp:coreProperties>
</file>