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0F608-8AB7-471D-890B-8F45EA970EBE}" type="datetimeFigureOut">
              <a:rPr lang="ru-RU" smtClean="0"/>
              <a:pPr/>
              <a:t>09.02.2024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90141-EE66-4F01-BD27-A09AFA86A5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90141-EE66-4F01-BD27-A09AFA86A5C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46826F-60C6-4719-BCAA-AA99363EDF6A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2369CBC-08AA-44C2-8E86-D145B9B5C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00B18-4DA9-4B44-806F-B9A46F6F981B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E2D04-E468-4349-9453-9A40E006F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60D71-64E4-4B48-87EC-F4BB95A5DBBB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B1485-B5D6-4DC6-882E-342EE9E92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97EDC-111E-4667-A345-DBB9E9A562CA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3B7C9-67C8-4DEB-AFD4-1A4E41F36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83B36F-DA03-4614-BA0A-7ED14FFF40D4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AC516C-C343-47D6-B230-CE64A873FC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FF16C-E520-48A3-A8AC-AA41688D8F43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9B53A-E893-4F94-8A48-4F7161DC6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F34932-C6AD-4F7E-98A4-79E47D1EEA4D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D357B7-D194-4C57-AE56-6FAACB6FF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CFC48-240C-46D1-82A9-BBA43D2CF296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4214A-419B-4582-8C4E-2FE2126C2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B65F56-E82A-4D25-A049-B2BF899E89D4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871DAC-11BB-4E20-847C-017867534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AC059A-41CA-43B6-9B38-7A6AC26C3AC1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D3875A-8FAD-449A-9F48-DDC08A5C0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40CDFC-1860-4D41-83A6-6960D8D04C8E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A974A9-5471-4F9C-94F7-A39AFFD29D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7D39BC3-A9C4-4CEA-B1D8-AFFB41E8B776}" type="datetimeFigureOut">
              <a:rPr lang="ru-RU"/>
              <a:pPr>
                <a:defRPr/>
              </a:pPr>
              <a:t>09.02.2024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F01EA1BC-040A-414D-93F9-A19196021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5" r:id="rId5"/>
    <p:sldLayoutId id="2147483680" r:id="rId6"/>
    <p:sldLayoutId id="2147483686" r:id="rId7"/>
    <p:sldLayoutId id="2147483687" r:id="rId8"/>
    <p:sldLayoutId id="2147483688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 rot="20855840">
            <a:off x="795338" y="1465263"/>
            <a:ext cx="8364537" cy="32385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5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Квадратные корни.</a:t>
            </a:r>
            <a:br>
              <a:rPr lang="ru-RU" sz="5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Арифметический квадратный корень</a:t>
            </a: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00188" y="5286375"/>
            <a:ext cx="7407275" cy="42862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Χ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длина стороны   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Дан квадрат. Найдите площадь квадрата, зная его сторону.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3см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15дм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 = 1м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Решите задачу.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S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а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площадь квадрата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Дан квадрат.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Найдите, его сторону, зная площадь квадрата.</a:t>
            </a: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dirty="0" smtClean="0"/>
              <a:t> см</a:t>
            </a:r>
            <a:r>
              <a:rPr lang="ru-RU" sz="2400" baseline="30000" dirty="0" smtClean="0"/>
              <a:t>2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/>
              <a:t> дм</a:t>
            </a:r>
            <a:r>
              <a:rPr lang="ru-RU" sz="2400" baseline="30000" dirty="0" smtClean="0"/>
              <a:t>2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ru-RU" sz="2400" dirty="0" smtClean="0"/>
              <a:t> м</a:t>
            </a:r>
            <a:r>
              <a:rPr lang="ru-RU" sz="2400" baseline="30000" dirty="0" smtClean="0"/>
              <a:t>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8813" y="1785938"/>
            <a:ext cx="1000125" cy="857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57875" y="1785938"/>
            <a:ext cx="1000125" cy="857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SS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511156"/>
          </a:xfrm>
          <a:effectLst/>
        </p:spPr>
        <p:txBody>
          <a:bodyPr>
            <a:normAutofit/>
          </a:bodyPr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Немного из истории развития математики.</a:t>
            </a:r>
            <a:endParaRPr lang="ru-RU" sz="2000" b="1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728" y="785794"/>
            <a:ext cx="7499350" cy="5572164"/>
          </a:xfrm>
        </p:spPr>
        <p:txBody>
          <a:bodyPr/>
          <a:lstStyle/>
          <a:p>
            <a:pPr marL="36000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Отыскание площади квадрата по известной его стороне и нахождение стороны квадрата по известной площади - это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обратные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задачи. 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Математическому действию -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«возведение во вторую степень или в квадрат»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определилось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обратное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действие –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«извлечение квадратного корня из неотрицательного числа»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(почему из неотрицательного числа?) и появилось новое математическое понятие:</a:t>
            </a:r>
          </a:p>
          <a:p>
            <a:pPr marL="360000" indent="0" algn="ctr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арифметический квадратный корень. </a:t>
            </a:r>
          </a:p>
          <a:p>
            <a:pPr marL="360000" indent="0" algn="just"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4 тыс. лет назад вавилонские ученые составляли таблицы квадратов чисел и квадратных корней из чисел.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Ученые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использовали метод приближенного извлечения квадратного корня, который подробно описан древнегреческим ученым Героном Александрийским 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в. н.э.)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Современная запись корня появилась в книге «Руководство алгебры» французского математика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М.Ролля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(1652 – 1719).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642918"/>
            <a:ext cx="7499350" cy="5605482"/>
          </a:xfrm>
        </p:spPr>
        <p:txBody>
          <a:bodyPr/>
          <a:lstStyle/>
          <a:p>
            <a:pPr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857232"/>
            <a:ext cx="3019425" cy="923925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928802"/>
            <a:ext cx="3438525" cy="857250"/>
          </a:xfrm>
          <a:prstGeom prst="rect">
            <a:avLst/>
          </a:prstGeom>
          <a:noFill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00232" y="3143248"/>
            <a:ext cx="678661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– арифметический квадратный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корень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из числа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2643182"/>
            <a:ext cx="1704975" cy="876300"/>
          </a:xfrm>
          <a:prstGeom prst="rect">
            <a:avLst/>
          </a:prstGeom>
          <a:noFill/>
        </p:spPr>
      </p:pic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23" name="Picture 1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5357826"/>
            <a:ext cx="2333625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800" decel="100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Свойства арифметического квадратного корня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1071546"/>
            <a:ext cx="7499350" cy="517685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135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79" name="Picture 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142984"/>
            <a:ext cx="3600450" cy="971550"/>
          </a:xfrm>
          <a:prstGeom prst="rect">
            <a:avLst/>
          </a:prstGeom>
          <a:noFill/>
        </p:spPr>
      </p:pic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82" name="Picture 1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1785926"/>
            <a:ext cx="2543175" cy="1800225"/>
          </a:xfrm>
          <a:prstGeom prst="rect">
            <a:avLst/>
          </a:prstGeom>
          <a:noFill/>
        </p:spPr>
      </p:pic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0" y="225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85" name="Picture 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643314"/>
            <a:ext cx="2390775" cy="1066800"/>
          </a:xfrm>
          <a:prstGeom prst="rect">
            <a:avLst/>
          </a:prstGeom>
          <a:noFill/>
        </p:spPr>
      </p:pic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6888" name="Picture 2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4786322"/>
            <a:ext cx="2590800" cy="1123950"/>
          </a:xfrm>
          <a:prstGeom prst="rect">
            <a:avLst/>
          </a:prstGeom>
          <a:noFill/>
        </p:spPr>
      </p:pic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6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4348" y="274320"/>
            <a:ext cx="6000792" cy="58291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Решить, упростить </a:t>
            </a:r>
            <a:endParaRPr lang="ru-RU" sz="4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214414" y="1000108"/>
            <a:ext cx="3929090" cy="557216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Образец: 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≤  0, т.к. -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≥  0 , поэтому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|х|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= 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068196" y="500042"/>
            <a:ext cx="3075804" cy="607223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сами / упростите: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1571612"/>
            <a:ext cx="3514725" cy="523875"/>
          </a:xfrm>
          <a:prstGeom prst="rect">
            <a:avLst/>
          </a:prstGeom>
          <a:noFill/>
        </p:spPr>
      </p:pic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000240"/>
            <a:ext cx="3876675" cy="561975"/>
          </a:xfrm>
          <a:prstGeom prst="rect">
            <a:avLst/>
          </a:prstGeom>
          <a:noFill/>
        </p:spPr>
      </p:pic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898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500306"/>
            <a:ext cx="3409950" cy="1343025"/>
          </a:xfrm>
          <a:prstGeom prst="rect">
            <a:avLst/>
          </a:prstGeom>
          <a:noFill/>
        </p:spPr>
      </p:pic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00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929066"/>
            <a:ext cx="3133725" cy="609600"/>
          </a:xfrm>
          <a:prstGeom prst="rect">
            <a:avLst/>
          </a:prstGeom>
          <a:noFill/>
        </p:spPr>
      </p:pic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0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572008"/>
            <a:ext cx="1562100" cy="542925"/>
          </a:xfrm>
          <a:prstGeom prst="rect">
            <a:avLst/>
          </a:prstGeom>
          <a:noFill/>
        </p:spPr>
      </p:pic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08" name="Picture 2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929198"/>
            <a:ext cx="4572000" cy="657225"/>
          </a:xfrm>
          <a:prstGeom prst="rect">
            <a:avLst/>
          </a:prstGeom>
          <a:noFill/>
        </p:spPr>
      </p:pic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11" name="Picture 2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5572140"/>
            <a:ext cx="3000395" cy="504825"/>
          </a:xfrm>
          <a:prstGeom prst="rect">
            <a:avLst/>
          </a:prstGeom>
          <a:noFill/>
        </p:spPr>
      </p:pic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17" name="Picture 2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1571612"/>
            <a:ext cx="1543050" cy="523875"/>
          </a:xfrm>
          <a:prstGeom prst="rect">
            <a:avLst/>
          </a:prstGeom>
          <a:noFill/>
        </p:spPr>
      </p:pic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20" name="Picture 3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2285992"/>
            <a:ext cx="1257300" cy="523875"/>
          </a:xfrm>
          <a:prstGeom prst="rect">
            <a:avLst/>
          </a:prstGeom>
          <a:noFill/>
        </p:spPr>
      </p:pic>
      <p:sp>
        <p:nvSpPr>
          <p:cNvPr id="3792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22" name="Picture 3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2643182"/>
            <a:ext cx="1257300" cy="1343025"/>
          </a:xfrm>
          <a:prstGeom prst="rect">
            <a:avLst/>
          </a:prstGeom>
          <a:noFill/>
        </p:spPr>
      </p:pic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24" name="Picture 36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4000504"/>
            <a:ext cx="1104900" cy="609600"/>
          </a:xfrm>
          <a:prstGeom prst="rect">
            <a:avLst/>
          </a:prstGeom>
          <a:noFill/>
        </p:spPr>
      </p:pic>
      <p:sp>
        <p:nvSpPr>
          <p:cNvPr id="37926" name="Rectangle 38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7930" name="Picture 4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4786322"/>
            <a:ext cx="2305050" cy="685800"/>
          </a:xfrm>
          <a:prstGeom prst="rect">
            <a:avLst/>
          </a:prstGeom>
          <a:noFill/>
        </p:spPr>
      </p:pic>
      <p:sp>
        <p:nvSpPr>
          <p:cNvPr id="37932" name="Rectangle 44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37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7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7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7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7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280</TotalTime>
  <Words>242</Words>
  <Application>Microsoft Office PowerPoint</Application>
  <PresentationFormat>Экран (4:3)</PresentationFormat>
  <Paragraphs>52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Квадратные корни. Арифметический квадратный корень.</vt:lpstr>
      <vt:lpstr>Решите задачу.</vt:lpstr>
      <vt:lpstr>Немного из истории развития математики.</vt:lpstr>
      <vt:lpstr>Современная запись корня появилась в книге «Руководство алгебры» французского математика М.Ролля (1652 – 1719).</vt:lpstr>
      <vt:lpstr>Свойства арифметического квадратного корня</vt:lpstr>
      <vt:lpstr>Решить, упростить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Пользователь</cp:lastModifiedBy>
  <cp:revision>29</cp:revision>
  <dcterms:created xsi:type="dcterms:W3CDTF">2011-10-31T17:45:29Z</dcterms:created>
  <dcterms:modified xsi:type="dcterms:W3CDTF">2024-02-09T14:04:48Z</dcterms:modified>
</cp:coreProperties>
</file>