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CC0000"/>
    <a:srgbClr val="005C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8" autoAdjust="0"/>
    <p:restoredTop sz="86323" autoAdjust="0"/>
  </p:normalViewPr>
  <p:slideViewPr>
    <p:cSldViewPr>
      <p:cViewPr>
        <p:scale>
          <a:sx n="64" d="100"/>
          <a:sy n="64" d="100"/>
        </p:scale>
        <p:origin x="-6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7129B-2CA1-462F-AA45-813EE2607714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E76F7-F0D6-4BE6-A6FD-D92E8DB69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72D9-F038-4D30-87EF-04445B8ABA75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C99E9-D25D-4B01-AC44-9957612A2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8558-0946-4E5F-B3E5-5CB754499835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F1E57-9998-462F-B128-167F419738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7D1D0-EF26-422A-994A-28DD41E3C6BE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6B108-5AB4-4D67-A76B-732F0E3BF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6675-1A4E-4A11-8189-C3B89404EE9D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15A6D-087A-4E40-8286-B5FF4611A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BDFC9-6DD6-4B93-9B48-A7CF564F3A8A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64F16-F28C-4CF1-9FB6-E2995EA44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8A34A-84D6-414A-B090-43608CEF721E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2B8A1-A8D5-495E-8600-2D73FB037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4077F-5ACA-414B-902B-01282132A755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A70ED-DE14-4DE5-890C-A55B61C0E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90B33-C602-4CA2-A927-C28C28168753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7006B-345D-4A25-9088-100323DB9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7C35-64F5-4BE2-A332-889090473CE4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47469-B7B7-41AA-86AE-C67DDE590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0B9FD-61D3-481D-9B84-8B198ADE7C82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F2D8E-BA2C-4700-BC22-665DFC656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3EC0FB-D3E0-4BAD-AE0A-566B6EA060F3}" type="datetimeFigureOut">
              <a:rPr lang="ru-RU"/>
              <a:pPr>
                <a:defRPr/>
              </a:pPr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695EAF-5B50-467B-9ECB-FB03D6667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09800"/>
            <a:ext cx="5562600" cy="1470025"/>
          </a:xfrm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</a:t>
            </a: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 и угол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ru-RU" sz="2800" dirty="0" smtClean="0"/>
              <a:t>Любой угол разделяет плоскость на две части. Если угол неразвернутый, то одна из частей называется </a:t>
            </a:r>
            <a:r>
              <a:rPr lang="ru-RU" sz="2800" b="1" dirty="0" smtClean="0">
                <a:solidFill>
                  <a:srgbClr val="C00000"/>
                </a:solidFill>
              </a:rPr>
              <a:t>внутренней</a:t>
            </a:r>
            <a:r>
              <a:rPr lang="ru-RU" sz="2800" dirty="0" smtClean="0"/>
              <a:t>, а другая – </a:t>
            </a:r>
            <a:r>
              <a:rPr lang="ru-RU" sz="2800" b="1" dirty="0" smtClean="0">
                <a:solidFill>
                  <a:srgbClr val="C00000"/>
                </a:solidFill>
              </a:rPr>
              <a:t>внешней областью</a:t>
            </a:r>
            <a:r>
              <a:rPr lang="ru-RU" sz="2800" dirty="0" smtClean="0"/>
              <a:t> этого угла.</a:t>
            </a:r>
            <a:endParaRPr lang="ru-RU" sz="2800" dirty="0"/>
          </a:p>
        </p:txBody>
      </p:sp>
      <p:grpSp>
        <p:nvGrpSpPr>
          <p:cNvPr id="4" name="Группа 18"/>
          <p:cNvGrpSpPr/>
          <p:nvPr/>
        </p:nvGrpSpPr>
        <p:grpSpPr>
          <a:xfrm>
            <a:off x="1143000" y="2209800"/>
            <a:ext cx="4528131" cy="2674441"/>
            <a:chOff x="1524000" y="1828800"/>
            <a:chExt cx="4528131" cy="2674441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flipV="1">
              <a:off x="2209800" y="1981200"/>
              <a:ext cx="3581400" cy="16764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209800" y="3657600"/>
              <a:ext cx="3810000" cy="762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4267200" y="2514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4495800" y="3581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0" y="3048000"/>
              <a:ext cx="62388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i="1" dirty="0" smtClean="0"/>
                <a:t>О</a:t>
              </a:r>
              <a:endParaRPr lang="ru-RU" sz="4400" i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19600" y="3733800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i="1" dirty="0"/>
                <a:t>А</a:t>
              </a:r>
              <a:endParaRPr lang="ru-RU" sz="4400" i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15000" y="1828800"/>
              <a:ext cx="1847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3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7400" y="3048000"/>
              <a:ext cx="1847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3600" dirty="0"/>
            </a:p>
          </p:txBody>
        </p:sp>
      </p:grpSp>
      <p:sp>
        <p:nvSpPr>
          <p:cNvPr id="13" name="Овал 12"/>
          <p:cNvSpPr/>
          <p:nvPr/>
        </p:nvSpPr>
        <p:spPr>
          <a:xfrm>
            <a:off x="1752600" y="3962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505200" y="2362200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i="1" dirty="0" smtClean="0"/>
              <a:t>В</a:t>
            </a:r>
            <a:endParaRPr lang="ru-RU" sz="4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3048000"/>
            <a:ext cx="2177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в</a:t>
            </a:r>
            <a:r>
              <a:rPr lang="ru-RU" sz="2400" b="1" dirty="0" smtClean="0">
                <a:solidFill>
                  <a:srgbClr val="002060"/>
                </a:solidFill>
              </a:rPr>
              <a:t>нутренняя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область угла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2667000"/>
            <a:ext cx="2177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внешняя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область угла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4267200"/>
            <a:ext cx="2177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внешняя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область угла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3886200" y="5562600"/>
            <a:ext cx="4648200" cy="746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4876800" y="5562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858000" y="54864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229600" y="54864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629400" y="487680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С</a:t>
            </a:r>
            <a:endParaRPr lang="ru-RU" sz="36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953000" y="4876800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/>
              <a:t>М</a:t>
            </a:r>
            <a:endParaRPr lang="ru-RU" sz="36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77200" y="4876800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/>
              <a:t>К</a:t>
            </a:r>
            <a:endParaRPr lang="ru-RU" sz="36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48400" y="4419600"/>
            <a:ext cx="167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нутренняя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область угла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43600" y="5715000"/>
            <a:ext cx="2177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в</a:t>
            </a:r>
            <a:r>
              <a:rPr lang="ru-RU" sz="2400" b="1" dirty="0" smtClean="0">
                <a:solidFill>
                  <a:srgbClr val="002060"/>
                </a:solidFill>
              </a:rPr>
              <a:t>нутренняя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область угла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Назовите точки, принадлежащие 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600" y="3657600"/>
            <a:ext cx="6019800" cy="228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а) внешней области угла</a:t>
            </a:r>
            <a:br>
              <a:rPr lang="ru-RU" dirty="0" smtClean="0"/>
            </a:br>
            <a:r>
              <a:rPr lang="ru-RU" dirty="0" smtClean="0"/>
              <a:t>б) внутренней области угла</a:t>
            </a:r>
            <a:br>
              <a:rPr lang="ru-RU" dirty="0" smtClean="0"/>
            </a:br>
            <a:r>
              <a:rPr lang="ru-RU" dirty="0" smtClean="0"/>
              <a:t>в) </a:t>
            </a:r>
            <a:r>
              <a:rPr lang="ru-RU" dirty="0" smtClean="0"/>
              <a:t>сторонами угла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 flipV="1">
            <a:off x="1752600" y="1524000"/>
            <a:ext cx="2895600" cy="1066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752600" y="2590800"/>
            <a:ext cx="365760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1752600" y="25146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581400" y="18288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648200" y="29718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886200" y="23622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410200" y="19050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410200" y="27432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029200" y="35052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667000" y="31242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362200" y="17526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438400" y="1447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15240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4876800" y="1371600"/>
            <a:ext cx="76200" cy="76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962400" y="2133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86400" y="2514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486400" y="1752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819400" y="31242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105400" y="3276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800600" y="990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371600" y="2362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Начертите угол </a:t>
            </a:r>
            <a:r>
              <a:rPr lang="en-US" dirty="0" smtClean="0"/>
              <a:t>MNK </a:t>
            </a:r>
            <a:r>
              <a:rPr lang="ru-RU" dirty="0" smtClean="0"/>
              <a:t>и проведите луч </a:t>
            </a:r>
            <a:r>
              <a:rPr lang="en-US" dirty="0" smtClean="0"/>
              <a:t>NE</a:t>
            </a:r>
            <a:r>
              <a:rPr lang="ru-RU" dirty="0" smtClean="0"/>
              <a:t>, исходящий из вершины данного угла и проходящий внутри угла. На сколько углов поделил этот луч данный угол? Сколько всего углов </a:t>
            </a:r>
            <a:r>
              <a:rPr lang="ru-RU" dirty="0" smtClean="0"/>
              <a:t>п</a:t>
            </a:r>
            <a:r>
              <a:rPr lang="ru-RU" dirty="0" smtClean="0"/>
              <a:t>олучилось?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</a:rPr>
              <a:t>Закрепление изученного материала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№ 8, 9, 10, 12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Домашнее задание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algn="ctr"/>
            <a:r>
              <a:rPr lang="ru-RU" sz="4400" dirty="0" smtClean="0"/>
              <a:t>Выучить определения § 2</a:t>
            </a:r>
          </a:p>
          <a:p>
            <a:pPr algn="ctr"/>
            <a:r>
              <a:rPr lang="ru-RU" sz="4400" dirty="0" smtClean="0"/>
              <a:t>№ 11, 13, 14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Выполните чертеж: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75" name="Содержимое 4"/>
          <p:cNvSpPr>
            <a:spLocks noGrp="1"/>
          </p:cNvSpPr>
          <p:nvPr>
            <p:ph idx="1"/>
          </p:nvPr>
        </p:nvSpPr>
        <p:spPr>
          <a:xfrm>
            <a:off x="1981200" y="1905000"/>
            <a:ext cx="6172200" cy="3657600"/>
          </a:xfrm>
          <a:ln>
            <a:solidFill>
              <a:schemeClr val="bg1"/>
            </a:solidFill>
          </a:ln>
        </p:spPr>
        <p:txBody>
          <a:bodyPr/>
          <a:lstStyle/>
          <a:p>
            <a:pPr marL="1143000" indent="-1143000" eaLnBrk="1" hangingPunct="1">
              <a:buAutoNum type="arabicPeriod"/>
            </a:pPr>
            <a:r>
              <a:rPr lang="ru-RU" sz="6600" dirty="0" smtClean="0">
                <a:solidFill>
                  <a:srgbClr val="FF0000"/>
                </a:solidFill>
              </a:rPr>
              <a:t>а</a:t>
            </a:r>
            <a:r>
              <a:rPr lang="ru-RU" sz="6600" dirty="0" smtClean="0">
                <a:solidFill>
                  <a:srgbClr val="FF0000"/>
                </a:solidFill>
              </a:rPr>
              <a:t> </a:t>
            </a:r>
            <a:r>
              <a:rPr lang="ru-RU" sz="6600" dirty="0" smtClean="0"/>
              <a:t>  </a:t>
            </a:r>
            <a:r>
              <a:rPr lang="en-US" sz="6600" dirty="0" smtClean="0">
                <a:solidFill>
                  <a:srgbClr val="002060"/>
                </a:solidFill>
              </a:rPr>
              <a:t>b</a:t>
            </a:r>
            <a:r>
              <a:rPr lang="en-US" sz="6600" dirty="0" smtClean="0"/>
              <a:t> = </a:t>
            </a:r>
            <a:r>
              <a:rPr lang="ru-RU" sz="6600" dirty="0" smtClean="0">
                <a:solidFill>
                  <a:srgbClr val="005C2A"/>
                </a:solidFill>
              </a:rPr>
              <a:t>О</a:t>
            </a:r>
          </a:p>
          <a:p>
            <a:pPr marL="1143000" indent="-1143000" eaLnBrk="1" hangingPunct="1">
              <a:buAutoNum type="arabicPeriod"/>
            </a:pPr>
            <a:r>
              <a:rPr lang="ru-RU" sz="6600" dirty="0" smtClean="0">
                <a:solidFill>
                  <a:srgbClr val="005C2A"/>
                </a:solidFill>
              </a:rPr>
              <a:t> </a:t>
            </a:r>
            <a:r>
              <a:rPr lang="ru-RU" sz="6600" dirty="0" smtClean="0">
                <a:solidFill>
                  <a:srgbClr val="005C2A"/>
                </a:solidFill>
              </a:rPr>
              <a:t>А </a:t>
            </a:r>
            <a:r>
              <a:rPr lang="ru-RU" sz="6600" dirty="0" smtClean="0"/>
              <a:t>С</a:t>
            </a:r>
            <a:r>
              <a:rPr lang="ru-RU" sz="6600" dirty="0" smtClean="0">
                <a:solidFill>
                  <a:srgbClr val="005C2A"/>
                </a:solidFill>
              </a:rPr>
              <a:t> </a:t>
            </a:r>
            <a:r>
              <a:rPr lang="ru-RU" sz="6600" dirty="0" smtClean="0">
                <a:solidFill>
                  <a:schemeClr val="accent1">
                    <a:lumMod val="50000"/>
                  </a:schemeClr>
                </a:solidFill>
              </a:rPr>
              <a:t>с</a:t>
            </a:r>
            <a:r>
              <a:rPr lang="ru-RU" sz="6600" dirty="0" smtClean="0">
                <a:solidFill>
                  <a:srgbClr val="005C2A"/>
                </a:solidFill>
              </a:rPr>
              <a:t>, Р </a:t>
            </a:r>
            <a:r>
              <a:rPr lang="ru-RU" sz="6600" dirty="0" smtClean="0"/>
              <a:t>С</a:t>
            </a:r>
            <a:r>
              <a:rPr lang="ru-RU" sz="6600" dirty="0" smtClean="0">
                <a:solidFill>
                  <a:srgbClr val="005C2A"/>
                </a:solidFill>
              </a:rPr>
              <a:t> </a:t>
            </a:r>
            <a:r>
              <a:rPr lang="ru-RU" sz="6600" dirty="0" smtClean="0">
                <a:solidFill>
                  <a:schemeClr val="accent1">
                    <a:lumMod val="50000"/>
                  </a:schemeClr>
                </a:solidFill>
              </a:rPr>
              <a:t>с</a:t>
            </a:r>
            <a:endParaRPr lang="ru-RU" sz="6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67200" y="373380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553200" y="365760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6324600" y="3505200"/>
            <a:ext cx="76200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3657600" y="1981200"/>
            <a:ext cx="381000" cy="825708"/>
          </a:xfrm>
          <a:custGeom>
            <a:avLst/>
            <a:gdLst>
              <a:gd name="connsiteX0" fmla="*/ 24983 w 764498"/>
              <a:gd name="connsiteY0" fmla="*/ 1546486 h 1673902"/>
              <a:gd name="connsiteX1" fmla="*/ 54964 w 764498"/>
              <a:gd name="connsiteY1" fmla="*/ 422224 h 1673902"/>
              <a:gd name="connsiteX2" fmla="*/ 354767 w 764498"/>
              <a:gd name="connsiteY2" fmla="*/ 17489 h 1673902"/>
              <a:gd name="connsiteX3" fmla="*/ 699541 w 764498"/>
              <a:gd name="connsiteY3" fmla="*/ 317292 h 1673902"/>
              <a:gd name="connsiteX4" fmla="*/ 744511 w 764498"/>
              <a:gd name="connsiteY4" fmla="*/ 1471535 h 1673902"/>
              <a:gd name="connsiteX5" fmla="*/ 759502 w 764498"/>
              <a:gd name="connsiteY5" fmla="*/ 1531496 h 1673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4498" h="1673902">
                <a:moveTo>
                  <a:pt x="24983" y="1546486"/>
                </a:moveTo>
                <a:cubicBezTo>
                  <a:pt x="12491" y="1111771"/>
                  <a:pt x="0" y="677057"/>
                  <a:pt x="54964" y="422224"/>
                </a:cubicBezTo>
                <a:cubicBezTo>
                  <a:pt x="109928" y="167391"/>
                  <a:pt x="247338" y="34978"/>
                  <a:pt x="354767" y="17489"/>
                </a:cubicBezTo>
                <a:cubicBezTo>
                  <a:pt x="462196" y="0"/>
                  <a:pt x="634584" y="74951"/>
                  <a:pt x="699541" y="317292"/>
                </a:cubicBezTo>
                <a:cubicBezTo>
                  <a:pt x="764498" y="559633"/>
                  <a:pt x="734518" y="1269168"/>
                  <a:pt x="744511" y="1471535"/>
                </a:cubicBezTo>
                <a:cubicBezTo>
                  <a:pt x="754505" y="1673902"/>
                  <a:pt x="757003" y="1602699"/>
                  <a:pt x="759502" y="1531496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2057400" y="228600"/>
            <a:ext cx="4879868" cy="2689086"/>
            <a:chOff x="1524000" y="762000"/>
            <a:chExt cx="4879868" cy="2689086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3048000" y="1066800"/>
              <a:ext cx="2971800" cy="1828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Группа 31"/>
            <p:cNvGrpSpPr/>
            <p:nvPr/>
          </p:nvGrpSpPr>
          <p:grpSpPr>
            <a:xfrm>
              <a:off x="1524000" y="1371600"/>
              <a:ext cx="4876800" cy="992188"/>
              <a:chOff x="1524000" y="1371600"/>
              <a:chExt cx="4876800" cy="992188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1524000" y="2362200"/>
                <a:ext cx="4876800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rot="10800000" flipV="1">
                <a:off x="2438400" y="1371600"/>
                <a:ext cx="1143000" cy="990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Овал 15"/>
            <p:cNvSpPr/>
            <p:nvPr/>
          </p:nvSpPr>
          <p:spPr>
            <a:xfrm>
              <a:off x="4267200" y="29718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5200" y="762000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b="1" dirty="0" smtClean="0">
                  <a:solidFill>
                    <a:srgbClr val="005C2A"/>
                  </a:solidFill>
                </a:rPr>
                <a:t>В</a:t>
              </a:r>
              <a:endParaRPr lang="ru-RU" sz="4000" b="1" dirty="0">
                <a:solidFill>
                  <a:srgbClr val="005C2A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33800" y="2743200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b="1" dirty="0">
                  <a:solidFill>
                    <a:srgbClr val="005C2A"/>
                  </a:solidFill>
                </a:rPr>
                <a:t>Е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81200" y="1600200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b="1" dirty="0">
                  <a:solidFill>
                    <a:srgbClr val="005C2A"/>
                  </a:solidFill>
                </a:rPr>
                <a:t>А</a:t>
              </a:r>
              <a:endParaRPr lang="ru-RU" sz="4000" b="1" dirty="0">
                <a:solidFill>
                  <a:srgbClr val="005C2A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53000" y="1524000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005C2A"/>
                  </a:solidFill>
                </a:rPr>
                <a:t>D</a:t>
              </a:r>
              <a:endParaRPr lang="ru-RU" sz="4000" b="1" dirty="0">
                <a:solidFill>
                  <a:srgbClr val="005C2A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91200" y="1676400"/>
              <a:ext cx="6126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005C2A"/>
                  </a:solidFill>
                </a:rPr>
                <a:t>M</a:t>
              </a:r>
              <a:endParaRPr lang="ru-RU" sz="4000" b="1" dirty="0">
                <a:solidFill>
                  <a:srgbClr val="005C2A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10200" y="2667000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5C2A"/>
                  </a:solidFill>
                </a:rPr>
                <a:t>C</a:t>
              </a:r>
              <a:endParaRPr lang="ru-RU" sz="4000" b="1" dirty="0">
                <a:solidFill>
                  <a:srgbClr val="005C2A"/>
                </a:solidFill>
              </a:endParaRPr>
            </a:p>
          </p:txBody>
        </p:sp>
      </p:grpSp>
      <p:sp>
        <p:nvSpPr>
          <p:cNvPr id="11" name="Овал 10"/>
          <p:cNvSpPr/>
          <p:nvPr/>
        </p:nvSpPr>
        <p:spPr>
          <a:xfrm>
            <a:off x="6324600" y="2209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038600" y="83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638800" y="182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553200" y="1752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143000" y="609600"/>
            <a:ext cx="534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0" y="22098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+mn-lt"/>
              </a:rPr>
              <a:t> а) Назовите все отрезки</a:t>
            </a:r>
          </a:p>
          <a:p>
            <a:r>
              <a:rPr lang="ru-RU" sz="2400" i="1" dirty="0" smtClean="0">
                <a:latin typeface="+mn-lt"/>
              </a:rPr>
              <a:t> б) Назовите все прямые</a:t>
            </a:r>
          </a:p>
          <a:p>
            <a:r>
              <a:rPr lang="ru-RU" sz="2400" i="1" dirty="0" smtClean="0">
                <a:latin typeface="+mn-lt"/>
              </a:rPr>
              <a:t> в) Какие точки принадлежат прямой </a:t>
            </a:r>
            <a:r>
              <a:rPr lang="en-US" sz="2400" i="1" dirty="0" smtClean="0">
                <a:latin typeface="+mn-lt"/>
              </a:rPr>
              <a:t>AD</a:t>
            </a:r>
            <a:r>
              <a:rPr lang="ru-RU" sz="2400" i="1" dirty="0" smtClean="0">
                <a:latin typeface="+mn-lt"/>
              </a:rPr>
              <a:t>, а какие не принадлежат? Ответ запишите , используя математические символы.</a:t>
            </a:r>
          </a:p>
        </p:txBody>
      </p:sp>
      <p:sp>
        <p:nvSpPr>
          <p:cNvPr id="15" name="Овал 14"/>
          <p:cNvSpPr/>
          <p:nvPr/>
        </p:nvSpPr>
        <p:spPr>
          <a:xfrm>
            <a:off x="2895600" y="1752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447800" y="4114800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+mn-lt"/>
              </a:rPr>
              <a:t>г</a:t>
            </a:r>
            <a:r>
              <a:rPr lang="ru-RU" sz="2400" i="1" dirty="0">
                <a:latin typeface="+mn-lt"/>
              </a:rPr>
              <a:t>) Какие точки принадлежат отрезку В</a:t>
            </a:r>
            <a:r>
              <a:rPr lang="en-US" sz="2400" i="1" dirty="0">
                <a:latin typeface="+mn-lt"/>
              </a:rPr>
              <a:t>D</a:t>
            </a:r>
            <a:r>
              <a:rPr lang="ru-RU" sz="2400" i="1" dirty="0">
                <a:latin typeface="+mn-lt"/>
              </a:rPr>
              <a:t>, а какие не </a:t>
            </a:r>
            <a:r>
              <a:rPr lang="ru-RU" sz="2400" i="1" dirty="0" smtClean="0">
                <a:latin typeface="+mn-lt"/>
              </a:rPr>
              <a:t> принадлежат</a:t>
            </a:r>
            <a:r>
              <a:rPr lang="ru-RU" sz="2400" i="1" dirty="0">
                <a:latin typeface="+mn-lt"/>
              </a:rPr>
              <a:t>? Ответ запишите, используя математические символы.</a:t>
            </a:r>
          </a:p>
          <a:p>
            <a:r>
              <a:rPr lang="ru-RU" sz="2400" i="1" dirty="0">
                <a:latin typeface="+mn-lt"/>
              </a:rPr>
              <a:t> </a:t>
            </a:r>
            <a:r>
              <a:rPr lang="ru-RU" sz="2400" i="1" dirty="0" err="1" smtClean="0">
                <a:latin typeface="+mn-lt"/>
              </a:rPr>
              <a:t>д</a:t>
            </a:r>
            <a:r>
              <a:rPr lang="ru-RU" sz="2400" i="1" dirty="0">
                <a:latin typeface="+mn-lt"/>
              </a:rPr>
              <a:t>) Укажите такую точку, которая принадлежит и прямой ВС, и прямой АМ.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Изучение нового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Проведем прямую</a:t>
            </a:r>
            <a:r>
              <a:rPr lang="ru-RU" dirty="0" smtClean="0"/>
              <a:t> </a:t>
            </a:r>
            <a:r>
              <a:rPr lang="ru-RU" b="1" i="1" dirty="0" smtClean="0"/>
              <a:t>а </a:t>
            </a:r>
            <a:r>
              <a:rPr lang="ru-RU" sz="2800" dirty="0" smtClean="0"/>
              <a:t>и отметим на ней точку </a:t>
            </a:r>
            <a:r>
              <a:rPr lang="ru-RU" b="1" i="1" dirty="0" smtClean="0"/>
              <a:t>О 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124200" y="2895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1143000" y="2057400"/>
            <a:ext cx="4724400" cy="1592997"/>
            <a:chOff x="1143000" y="2057400"/>
            <a:chExt cx="4724400" cy="1592997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219200" y="2971800"/>
              <a:ext cx="1981200" cy="1588"/>
            </a:xfrm>
            <a:prstGeom prst="line">
              <a:avLst/>
            </a:prstGeom>
            <a:ln w="571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9" name="Группа 18"/>
            <p:cNvGrpSpPr/>
            <p:nvPr/>
          </p:nvGrpSpPr>
          <p:grpSpPr>
            <a:xfrm>
              <a:off x="1143000" y="2057400"/>
              <a:ext cx="4724400" cy="1592997"/>
              <a:chOff x="1143000" y="2057400"/>
              <a:chExt cx="4724400" cy="1592997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3200400" y="2971800"/>
                <a:ext cx="2667000" cy="1588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143000" y="2819400"/>
                <a:ext cx="49244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800" b="1" i="1" dirty="0" smtClean="0">
                    <a:latin typeface="+mn-lt"/>
                  </a:rPr>
                  <a:t>а</a:t>
                </a:r>
                <a:endParaRPr lang="ru-RU" sz="4800" b="1" i="1" dirty="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895600" y="2057400"/>
                <a:ext cx="68480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5400" b="1" i="1" dirty="0" smtClean="0">
                    <a:solidFill>
                      <a:srgbClr val="002060"/>
                    </a:solidFill>
                    <a:latin typeface="+mn-lt"/>
                  </a:rPr>
                  <a:t>О</a:t>
                </a:r>
                <a:endParaRPr lang="ru-RU" sz="5400" b="1" i="1" dirty="0">
                  <a:solidFill>
                    <a:srgbClr val="002060"/>
                  </a:solidFill>
                  <a:latin typeface="+mn-lt"/>
                </a:endParaRPr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914400" y="34290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Луч</a:t>
            </a:r>
            <a:r>
              <a:rPr lang="ru-RU" sz="2400" dirty="0" smtClean="0"/>
              <a:t> – это часть прямой, состоящая из всех точек, лежащих по одну сторону от какой-либо точки.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133600" y="4495800"/>
            <a:ext cx="4645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Как называется точка О?</a:t>
            </a:r>
            <a:endParaRPr lang="ru-RU" sz="36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953000"/>
            <a:ext cx="3314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О</a:t>
            </a:r>
            <a:r>
              <a:rPr lang="ru-RU" sz="3200" dirty="0" smtClean="0">
                <a:solidFill>
                  <a:srgbClr val="FF0000"/>
                </a:solidFill>
              </a:rPr>
              <a:t> – </a:t>
            </a:r>
            <a:r>
              <a:rPr lang="ru-RU" sz="3200" i="1" dirty="0" smtClean="0">
                <a:solidFill>
                  <a:srgbClr val="FF0000"/>
                </a:solidFill>
              </a:rPr>
              <a:t>начало луча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0" y="54102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 луча есть </a:t>
            </a:r>
            <a:r>
              <a:rPr lang="ru-RU" sz="2800" b="1" dirty="0" smtClean="0">
                <a:solidFill>
                  <a:srgbClr val="005C2A"/>
                </a:solidFill>
              </a:rPr>
              <a:t>начало</a:t>
            </a:r>
            <a:r>
              <a:rPr lang="ru-RU" sz="2400" dirty="0" smtClean="0"/>
              <a:t>, но нет </a:t>
            </a:r>
            <a:r>
              <a:rPr lang="ru-RU" sz="2800" b="1" i="1" dirty="0" smtClean="0">
                <a:solidFill>
                  <a:srgbClr val="C00000"/>
                </a:solidFill>
              </a:rPr>
              <a:t>конца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762000"/>
            <a:ext cx="658173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Способы обозначения </a:t>
            </a:r>
            <a:r>
              <a:rPr lang="ru-RU" sz="4000" dirty="0" smtClean="0">
                <a:solidFill>
                  <a:srgbClr val="C00000"/>
                </a:solidFill>
              </a:rPr>
              <a:t>лучей</a:t>
            </a:r>
            <a:r>
              <a:rPr lang="ru-RU" sz="2000" dirty="0" smtClean="0"/>
              <a:t>:</a:t>
            </a:r>
          </a:p>
          <a:p>
            <a:endParaRPr lang="ru-RU" dirty="0" smtClean="0"/>
          </a:p>
          <a:p>
            <a:r>
              <a:rPr lang="ru-RU" sz="2400" dirty="0" smtClean="0"/>
              <a:t>1) </a:t>
            </a:r>
            <a:r>
              <a:rPr lang="ru-RU" sz="2400" dirty="0"/>
              <a:t>м</a:t>
            </a:r>
            <a:r>
              <a:rPr lang="ru-RU" sz="2400" dirty="0" smtClean="0"/>
              <a:t>алой латинской буквой</a:t>
            </a:r>
            <a:endParaRPr lang="ru-RU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2895600" y="2057400"/>
            <a:ext cx="3352800" cy="762000"/>
            <a:chOff x="2895600" y="2362200"/>
            <a:chExt cx="3352800" cy="76200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2971800" y="2590800"/>
              <a:ext cx="3276600" cy="53340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2895600" y="2514600"/>
              <a:ext cx="152400" cy="1524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86400" y="23622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h</a:t>
              </a:r>
              <a:endParaRPr lang="ru-RU" sz="36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676400" y="2514600"/>
            <a:ext cx="1304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+mn-lt"/>
              </a:rPr>
              <a:t>Луч</a:t>
            </a:r>
            <a:r>
              <a:rPr lang="en-US" sz="3200" b="1" i="1" dirty="0" smtClean="0">
                <a:solidFill>
                  <a:srgbClr val="002060"/>
                </a:solidFill>
                <a:latin typeface="+mn-lt"/>
              </a:rPr>
              <a:t> h</a:t>
            </a:r>
            <a:r>
              <a:rPr lang="ru-RU" sz="3200" b="1" i="1" dirty="0" smtClean="0">
                <a:solidFill>
                  <a:srgbClr val="002060"/>
                </a:solidFill>
                <a:latin typeface="+mn-lt"/>
              </a:rPr>
              <a:t> </a:t>
            </a:r>
            <a:endParaRPr lang="ru-RU" sz="3200" b="1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3124200"/>
            <a:ext cx="6523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2) </a:t>
            </a:r>
            <a:r>
              <a:rPr lang="ru-RU" sz="2400" dirty="0" smtClean="0"/>
              <a:t>Двумя латинскими буквами, первая из которых обозначает начало луча, а вторая какую-нибудь точку на луче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286000" y="4953000"/>
            <a:ext cx="4191000" cy="762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1600200" y="4267200"/>
            <a:ext cx="3228372" cy="1074241"/>
            <a:chOff x="1600200" y="4267200"/>
            <a:chExt cx="3228372" cy="1074241"/>
          </a:xfrm>
        </p:grpSpPr>
        <p:sp>
          <p:nvSpPr>
            <p:cNvPr id="14" name="Овал 13"/>
            <p:cNvSpPr/>
            <p:nvPr/>
          </p:nvSpPr>
          <p:spPr>
            <a:xfrm>
              <a:off x="4191000" y="4876800"/>
              <a:ext cx="152400" cy="1524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209800" y="4876800"/>
              <a:ext cx="152400" cy="1524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00200" y="4572000"/>
              <a:ext cx="59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b="1" i="1" dirty="0" smtClean="0">
                  <a:latin typeface="+mn-lt"/>
                </a:rPr>
                <a:t>О</a:t>
              </a:r>
              <a:endParaRPr lang="ru-RU" sz="4400" b="1" i="1" dirty="0">
                <a:latin typeface="+mn-lt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267200" y="4267200"/>
              <a:ext cx="56137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400" b="1" i="1" dirty="0" smtClean="0">
                  <a:latin typeface="+mn-lt"/>
                </a:rPr>
                <a:t>А</a:t>
              </a:r>
              <a:endParaRPr lang="ru-RU" sz="4400" b="1" i="1" dirty="0">
                <a:latin typeface="+mn-lt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828800" y="5257800"/>
            <a:ext cx="1628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+mn-lt"/>
              </a:rPr>
              <a:t>Луч</a:t>
            </a:r>
            <a:r>
              <a:rPr lang="en-US" sz="3200" b="1" i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+mn-lt"/>
              </a:rPr>
              <a:t>ОА </a:t>
            </a:r>
            <a:endParaRPr lang="ru-RU" sz="3200" b="1" i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Как называется фигура, изображенная на рисунке:</a:t>
            </a:r>
            <a:endParaRPr lang="ru-RU" sz="24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066800" y="1066800"/>
            <a:ext cx="3962400" cy="1850886"/>
            <a:chOff x="1371600" y="1066800"/>
            <a:chExt cx="3962400" cy="1850886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flipV="1">
              <a:off x="1905000" y="1219200"/>
              <a:ext cx="33528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828800" y="2133600"/>
              <a:ext cx="3505200" cy="228600"/>
            </a:xfrm>
            <a:prstGeom prst="line">
              <a:avLst/>
            </a:prstGeom>
            <a:ln w="57150">
              <a:solidFill>
                <a:srgbClr val="005C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1828800" y="2057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1600" y="1371600"/>
              <a:ext cx="5838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О</a:t>
              </a:r>
              <a:endParaRPr lang="ru-RU" sz="4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76600" y="10668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/>
                <a:t>А</a:t>
              </a:r>
              <a:endParaRPr lang="ru-RU" sz="4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29000" y="2209800"/>
              <a:ext cx="5838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/>
                <a:t>В</a:t>
              </a:r>
              <a:endParaRPr lang="ru-RU" sz="4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34000" y="1524000"/>
            <a:ext cx="1191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угол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90600" y="2819400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Из каких геометрических фигур состоит угол?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9400" y="3505200"/>
            <a:ext cx="3599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5C2A"/>
                </a:solidFill>
              </a:rPr>
              <a:t>Два луча и точка</a:t>
            </a:r>
            <a:endParaRPr lang="ru-RU" sz="3200" b="1" dirty="0">
              <a:solidFill>
                <a:srgbClr val="005C2A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47800" y="41910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Угол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– это геометрическая фигура, которая состоит из точки и двух лучей, исходящих из этой точки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514600" y="3276600"/>
            <a:ext cx="3962400" cy="1850886"/>
            <a:chOff x="1371600" y="1066800"/>
            <a:chExt cx="3962400" cy="1850886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flipV="1">
              <a:off x="1905000" y="1219200"/>
              <a:ext cx="33528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828800" y="2133600"/>
              <a:ext cx="3505200" cy="228600"/>
            </a:xfrm>
            <a:prstGeom prst="line">
              <a:avLst/>
            </a:prstGeom>
            <a:ln w="57150">
              <a:solidFill>
                <a:srgbClr val="005C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1828800" y="2057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71600" y="1371600"/>
              <a:ext cx="5838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/>
                <a:t>О</a:t>
              </a:r>
              <a:endParaRPr lang="ru-RU" sz="4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76600" y="10668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/>
                <a:t>А</a:t>
              </a:r>
              <a:endParaRPr lang="ru-RU" sz="4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9000" y="2209800"/>
              <a:ext cx="5838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/>
                <a:t>В</a:t>
              </a:r>
              <a:endParaRPr lang="ru-RU" sz="40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71600" y="4648200"/>
            <a:ext cx="2525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Вершина угла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4572000"/>
            <a:ext cx="2338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сторона угла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3200400"/>
            <a:ext cx="2338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сторона угла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19200" y="1219200"/>
            <a:ext cx="670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Лучи называются </a:t>
            </a:r>
            <a:r>
              <a:rPr lang="ru-RU" sz="2800" b="1" dirty="0">
                <a:solidFill>
                  <a:srgbClr val="C00000"/>
                </a:solidFill>
              </a:rPr>
              <a:t>сторонами угла</a:t>
            </a:r>
            <a:r>
              <a:rPr lang="ru-RU" sz="2800" dirty="0"/>
              <a:t>, а их общее начало – </a:t>
            </a:r>
            <a:r>
              <a:rPr lang="ru-RU" sz="2800" b="1" dirty="0">
                <a:solidFill>
                  <a:srgbClr val="C00000"/>
                </a:solidFill>
              </a:rPr>
              <a:t>вершиной угла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Обозначение угла: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1676400" y="1295400"/>
            <a:ext cx="4784546" cy="2750641"/>
            <a:chOff x="1676400" y="1295400"/>
            <a:chExt cx="4784546" cy="2750641"/>
          </a:xfrm>
        </p:grpSpPr>
        <p:sp>
          <p:nvSpPr>
            <p:cNvPr id="8" name="Овал 7"/>
            <p:cNvSpPr/>
            <p:nvPr/>
          </p:nvSpPr>
          <p:spPr>
            <a:xfrm>
              <a:off x="2286000" y="3048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14800" y="1295400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i="1" dirty="0" smtClean="0"/>
                <a:t>В</a:t>
              </a:r>
              <a:endParaRPr lang="ru-RU" sz="4400" i="1" dirty="0"/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1676400" y="1295400"/>
              <a:ext cx="4784546" cy="2750641"/>
              <a:chOff x="1524000" y="1828800"/>
              <a:chExt cx="4784546" cy="2750641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 flipV="1">
                <a:off x="2209800" y="1981200"/>
                <a:ext cx="3581400" cy="16764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2209800" y="3657600"/>
                <a:ext cx="3810000" cy="762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Овал 9"/>
              <p:cNvSpPr/>
              <p:nvPr/>
            </p:nvSpPr>
            <p:spPr>
              <a:xfrm>
                <a:off x="4267200" y="2514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4495800" y="3581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524000" y="3048000"/>
                <a:ext cx="62388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i="1" dirty="0" smtClean="0"/>
                  <a:t>О</a:t>
                </a:r>
                <a:endParaRPr lang="ru-RU" sz="4400" i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572000" y="3810000"/>
                <a:ext cx="56137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i="1" dirty="0"/>
                  <a:t>А</a:t>
                </a:r>
                <a:endParaRPr lang="ru-RU" sz="4400" i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15000" y="18288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/>
                  <a:t>k</a:t>
                </a:r>
                <a:endParaRPr lang="ru-RU" sz="3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867400" y="3048000"/>
                <a:ext cx="4411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h</a:t>
                </a:r>
                <a:endParaRPr lang="ru-RU" sz="3600" dirty="0"/>
              </a:p>
            </p:txBody>
          </p:sp>
        </p:grpSp>
      </p:grp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3810000"/>
            <a:ext cx="381000" cy="76200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429000" y="37338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hk</a:t>
            </a:r>
            <a:endParaRPr lang="ru-RU" sz="4000" dirty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4419600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2. 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2209800" y="3810000"/>
            <a:ext cx="590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1.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419600"/>
            <a:ext cx="381000" cy="7620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3505200" y="4419600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AOB</a:t>
            </a:r>
            <a:endParaRPr lang="ru-RU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2209800" y="5334000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3.</a:t>
            </a:r>
            <a:endParaRPr lang="ru-RU" sz="3200" dirty="0"/>
          </a:p>
        </p:txBody>
      </p:sp>
      <p:pic>
        <p:nvPicPr>
          <p:cNvPr id="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5334000"/>
            <a:ext cx="381000" cy="7620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3429000" y="5334000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</a:t>
            </a:r>
            <a:endParaRPr lang="ru-RU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1752600" y="4953000"/>
            <a:ext cx="5428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О</a:t>
            </a:r>
            <a:r>
              <a:rPr lang="ru-RU" sz="2400" dirty="0" smtClean="0">
                <a:solidFill>
                  <a:srgbClr val="0070C0"/>
                </a:solidFill>
              </a:rPr>
              <a:t> – вершина угла  - в центре записи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1143000"/>
          </a:xfrm>
        </p:spPr>
        <p:txBody>
          <a:bodyPr/>
          <a:lstStyle/>
          <a:p>
            <a:pPr algn="just"/>
            <a:r>
              <a:rPr lang="ru-RU" sz="3200" dirty="0" smtClean="0"/>
              <a:t>Угол называется </a:t>
            </a:r>
            <a:r>
              <a:rPr lang="ru-RU" sz="3200" b="1" i="1" dirty="0" smtClean="0">
                <a:solidFill>
                  <a:srgbClr val="C00000"/>
                </a:solidFill>
              </a:rPr>
              <a:t>развернутым</a:t>
            </a:r>
            <a:r>
              <a:rPr lang="ru-RU" sz="3200" dirty="0" smtClean="0"/>
              <a:t>, если обе его стороны лежат на одной прямой</a:t>
            </a:r>
            <a:endParaRPr lang="ru-RU" sz="32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2133600" y="2667000"/>
            <a:ext cx="4784546" cy="1143000"/>
            <a:chOff x="1143000" y="1905000"/>
            <a:chExt cx="4784546" cy="1143000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1219200" y="2971800"/>
              <a:ext cx="1981200" cy="1588"/>
            </a:xfrm>
            <a:prstGeom prst="line">
              <a:avLst/>
            </a:prstGeom>
            <a:ln w="571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3200400" y="2971800"/>
              <a:ext cx="26670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971800" y="1905000"/>
              <a:ext cx="68480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i="1" dirty="0" smtClean="0">
                  <a:solidFill>
                    <a:srgbClr val="002060"/>
                  </a:solidFill>
                  <a:latin typeface="+mn-lt"/>
                </a:rPr>
                <a:t>О</a:t>
              </a:r>
              <a:endParaRPr lang="ru-RU" sz="5400" b="1" i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3124200" y="28956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43000" y="22098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p</a:t>
              </a:r>
              <a:endParaRPr lang="ru-RU" sz="3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86400" y="22098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q</a:t>
              </a:r>
              <a:endParaRPr lang="ru-RU" sz="3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кола">
  <a:themeElements>
    <a:clrScheme name="Другая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4D160F"/>
      </a:hlink>
      <a:folHlink>
        <a:srgbClr val="96A9A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Школа</Template>
  <TotalTime>166</TotalTime>
  <Words>412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Calibri</vt:lpstr>
      <vt:lpstr>Школа</vt:lpstr>
      <vt:lpstr>Луч и угол</vt:lpstr>
      <vt:lpstr>Выполните чертеж:</vt:lpstr>
      <vt:lpstr>Слайд 3</vt:lpstr>
      <vt:lpstr>Изучение нового материала</vt:lpstr>
      <vt:lpstr>Слайд 5</vt:lpstr>
      <vt:lpstr>Как называется фигура, изображенная на рисунке:</vt:lpstr>
      <vt:lpstr>Слайд 7</vt:lpstr>
      <vt:lpstr>Обозначение угла:</vt:lpstr>
      <vt:lpstr>Угол называется развернутым, если обе его стороны лежат на одной прямой</vt:lpstr>
      <vt:lpstr>Любой угол разделяет плоскость на две части. Если угол неразвернутый, то одна из частей называется внутренней, а другая – внешней областью этого угла.</vt:lpstr>
      <vt:lpstr>Назовите точки, принадлежащие : </vt:lpstr>
      <vt:lpstr>Слайд 12</vt:lpstr>
      <vt:lpstr>Закрепление изученного материала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DL</dc:creator>
  <cp:lastModifiedBy>DL</cp:lastModifiedBy>
  <cp:revision>22</cp:revision>
  <dcterms:created xsi:type="dcterms:W3CDTF">2011-07-14T10:16:19Z</dcterms:created>
  <dcterms:modified xsi:type="dcterms:W3CDTF">2018-09-05T21:25:59Z</dcterms:modified>
</cp:coreProperties>
</file>