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58" r:id="rId4"/>
    <p:sldId id="257" r:id="rId5"/>
    <p:sldId id="267" r:id="rId6"/>
    <p:sldId id="260" r:id="rId7"/>
    <p:sldId id="268" r:id="rId8"/>
    <p:sldId id="266" r:id="rId9"/>
    <p:sldId id="271" r:id="rId10"/>
    <p:sldId id="262" r:id="rId11"/>
    <p:sldId id="265" r:id="rId12"/>
    <p:sldId id="270" r:id="rId13"/>
    <p:sldId id="269" r:id="rId14"/>
    <p:sldId id="264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C80"/>
    <a:srgbClr val="FFD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6" autoAdjust="0"/>
    <p:restoredTop sz="93820" autoAdjust="0"/>
  </p:normalViewPr>
  <p:slideViewPr>
    <p:cSldViewPr>
      <p:cViewPr>
        <p:scale>
          <a:sx n="50" d="100"/>
          <a:sy n="50" d="100"/>
        </p:scale>
        <p:origin x="-187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C7B96A-AD40-4F91-8B0C-E2388C529E7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2024B3-74C2-47CB-B548-D7A31A796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10" Type="http://schemas.openxmlformats.org/officeDocument/2006/relationships/image" Target="../media/image9.png"/><Relationship Id="rId4" Type="http://schemas.openxmlformats.org/officeDocument/2006/relationships/slide" Target="slide16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slide" Target="slide8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0607107_slid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267" t="65626" r="55567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357298"/>
            <a:ext cx="6357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10-11 класса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«Подготовка к ЕГЭ. Теория вероятностей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0,88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0,65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0,12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596" y="214290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Игральную кость бросили два раза. Известно, что шесть очков не выпало ни разу. Найдите при этом условии вероятность события «сумма очков равна 8».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flyclipart.com/thumbs/dice-game-11442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yt3.googleusercontent.com/YiqiNMNc_PhMvfjbfKLrU6HPO5yZkCSOOo6e0pGXcodH4miJUbSK83VnTr4C8yJeswp4NoRh=s900-c-k-c0x00ffffff-no-rj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928670"/>
            <a:ext cx="3143272" cy="3143272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7715272" y="3143248"/>
            <a:ext cx="714380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7500958" y="3000372"/>
            <a:ext cx="1143008" cy="71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Блок-схема: альтернативный процесс 24">
            <a:hlinkClick r:id="rId8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0,22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Блок-схема: альтернативный процесс 29">
            <a:hlinkClick r:id="rId3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0,125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5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0,5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0,75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643182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рисунке изображён лабиринт. Жук заползает в лабиринт в точке «Вход». Развернуться и ползти назад жук 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может, поэтому на каждом разветвлении жук выбирает один из путей, по которому ещё не полз. Считая, что выбор дальнейшего пути чисто случайный, определите, с какой вероятностью жук придёт к выходу Е.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50000"/>
          </a:blip>
          <a:srcRect l="33492" t="38086" r="33565" b="23828"/>
          <a:stretch>
            <a:fillRect/>
          </a:stretch>
        </p:blipFill>
        <p:spPr bwMode="auto">
          <a:xfrm>
            <a:off x="2428860" y="0"/>
            <a:ext cx="428628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Блок-схема: альтернативный процесс 8">
            <a:hlinkClick r:id="rId8" action="ppaction://hlinksldjump"/>
          </p:cNvPr>
          <p:cNvSpPr/>
          <p:nvPr/>
        </p:nvSpPr>
        <p:spPr>
          <a:xfrm>
            <a:off x="42859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0,25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6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0,125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7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0,8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643438" y="5929330"/>
            <a:ext cx="3929090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0,08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webstockreview.net/images/clean-clipart-dining-table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00166" y="1071546"/>
            <a:ext cx="4306611" cy="4000528"/>
          </a:xfrm>
          <a:prstGeom prst="rect">
            <a:avLst/>
          </a:prstGeom>
          <a:noFill/>
        </p:spPr>
      </p:pic>
      <p:pic>
        <p:nvPicPr>
          <p:cNvPr id="9222" name="Picture 6" descr="https://forum.materinstvo.ru/uploads/1383693529/post-366550-138374425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44"/>
          <a:stretch>
            <a:fillRect/>
          </a:stretch>
        </p:blipFill>
        <p:spPr bwMode="auto">
          <a:xfrm>
            <a:off x="5857884" y="2000240"/>
            <a:ext cx="2903669" cy="278608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классе 16 мальчиков и 9 девочек.  Для подготовки классной комнаты к занятиям случайным образом выбирают двух дежурных. Найдите вероятность того, что дежурить будут два мальчика.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0,25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6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7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0,125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0,75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85794"/>
            <a:ext cx="9215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Найдите вероятность того, что при бросании трёх кубиков на каждом выпадет более трёх очков</a:t>
            </a:r>
            <a:r>
              <a:rPr lang="ru-RU" sz="40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neg.top/uploads/posts/2023-04/1682380612_sneg-top-p-igralnii-kubik-kartinka-krasivo-6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643182"/>
            <a:ext cx="3786214" cy="24539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42859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0,5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6" action="ppaction://hlinksldjump"/>
          </p:cNvPr>
          <p:cNvSpPr/>
          <p:nvPr/>
        </p:nvSpPr>
        <p:spPr>
          <a:xfrm>
            <a:off x="428596" y="5857893"/>
            <a:ext cx="3929063" cy="642942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0,75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8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0,25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0,65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00042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В случайном эксперименте симметричную монету бросают дважды</a:t>
            </a:r>
            <a:r>
              <a:rPr lang="en-US" sz="40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Найдите вероятность того, что орёл выпадет       ровно один раз.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aeol.su/sites/default/files/img_1532_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500306"/>
            <a:ext cx="2292552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20607107_slide1.jpg"/>
          <p:cNvPicPr>
            <a:picLocks noChangeAspect="1"/>
          </p:cNvPicPr>
          <p:nvPr/>
        </p:nvPicPr>
        <p:blipFill>
          <a:blip r:embed="rId2"/>
          <a:srcRect l="15267" t="65626" r="55567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000924" cy="38779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Ваша оценка </a:t>
            </a:r>
          </a:p>
          <a:p>
            <a:pPr algn="ctr"/>
            <a:r>
              <a:rPr lang="ru-RU" sz="1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«2»</a:t>
            </a:r>
            <a:endParaRPr lang="ru-RU" sz="1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20607107_slide1.jpg"/>
          <p:cNvPicPr>
            <a:picLocks noChangeAspect="1"/>
          </p:cNvPicPr>
          <p:nvPr/>
        </p:nvPicPr>
        <p:blipFill>
          <a:blip r:embed="rId2"/>
          <a:srcRect l="15267" t="65626" r="55567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000924" cy="38779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Ваша оценка </a:t>
            </a:r>
          </a:p>
          <a:p>
            <a:pPr algn="ctr"/>
            <a:r>
              <a:rPr lang="ru-RU" sz="1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«3»</a:t>
            </a:r>
            <a:endParaRPr lang="ru-RU" sz="1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20607107_slide1.jpg"/>
          <p:cNvPicPr>
            <a:picLocks noChangeAspect="1"/>
          </p:cNvPicPr>
          <p:nvPr/>
        </p:nvPicPr>
        <p:blipFill>
          <a:blip r:embed="rId2"/>
          <a:srcRect l="15267" t="65626" r="55567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000924" cy="38779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Ваша оценка </a:t>
            </a:r>
          </a:p>
          <a:p>
            <a:pPr algn="ctr"/>
            <a:r>
              <a:rPr lang="ru-RU" sz="1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«4»</a:t>
            </a:r>
            <a:endParaRPr lang="ru-RU" sz="1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20607107_slide1.jpg"/>
          <p:cNvPicPr>
            <a:picLocks noChangeAspect="1"/>
          </p:cNvPicPr>
          <p:nvPr/>
        </p:nvPicPr>
        <p:blipFill>
          <a:blip r:embed="rId2"/>
          <a:srcRect l="15267" t="65626" r="55567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000924" cy="38779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Ваша оценка </a:t>
            </a:r>
          </a:p>
          <a:p>
            <a:pPr algn="ctr"/>
            <a:r>
              <a:rPr lang="ru-RU" sz="1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«5»</a:t>
            </a:r>
            <a:endParaRPr lang="ru-RU" sz="1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20607107_slide1.jpg"/>
          <p:cNvPicPr>
            <a:picLocks noChangeAspect="1"/>
          </p:cNvPicPr>
          <p:nvPr/>
        </p:nvPicPr>
        <p:blipFill>
          <a:blip r:embed="rId2"/>
          <a:srcRect l="15267" t="65626" r="55567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142984"/>
            <a:ext cx="61436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Правильный ответ: 0,5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Ваша </a:t>
            </a: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оценка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«5»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0, 05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0,2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6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0,25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84" y="1000108"/>
            <a:ext cx="628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соревнованиях по толканию ядра участвуют 3 спортсмена из Дании, 6 из Швеции, 4 из Норвегии и 7 из Финляндии. Порядок в котором выступают спортсмены определяется жребием. Найдите вероятность того, что спортсмен, который выступает последним окажется из Норвегии?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png.pngtree.com/png-clipart/20230805/original/pngtree-shot-put-track-and-field-athlete-cartoon-man-throw-male-vector-picture-image_97333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214422"/>
            <a:ext cx="1714512" cy="2707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42859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0,97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0,03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4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0,87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0,13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1142984"/>
            <a:ext cx="5500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среднем из 900 садовых насосов, поступивших в продажу, 27 подтекают.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reefcentral.ru/forum/uploads/monthly_02_2019/post-454-0-35812900-154963909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14290"/>
            <a:ext cx="4408746" cy="30279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071810"/>
            <a:ext cx="857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вероятность того, что один случайно выбранный для контроля насос не подтекает?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0,125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0,166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6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0,625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mbria Math"/>
                <a:cs typeface="Times New Roman" pitchFamily="18" charset="0"/>
                <a:hlinkClick r:id="rId7" action="ppaction://hlinksldjump"/>
              </a:rPr>
              <a:t>0,75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avatars.mds.yandex.net/i?id=2570b325bfb4eb4765e36fc2c9351a61d14c97bc-8715693-images-thumbs&amp;n=13"/>
          <p:cNvPicPr>
            <a:picLocks noChangeAspect="1" noChangeArrowheads="1"/>
          </p:cNvPicPr>
          <p:nvPr/>
        </p:nvPicPr>
        <p:blipFill>
          <a:blip r:embed="rId8"/>
          <a:srcRect l="30992" r="2835" b="7216"/>
          <a:stretch>
            <a:fillRect/>
          </a:stretch>
        </p:blipFill>
        <p:spPr bwMode="auto">
          <a:xfrm>
            <a:off x="1285852" y="2928934"/>
            <a:ext cx="63579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844" y="0"/>
            <a:ext cx="9001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группе туристов 8 человек. С помощью жребия они выбирают шестерых человек, которые должны идти в село в магазин за продуктами. Какова вероятность того, что турист Д., входящий в состав группы, пойдёт в магазин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0,05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0,0625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6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0,8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0,35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00042"/>
            <a:ext cx="5357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сборнике билетов по математике всего 20 билетов, в 16 из них встречается вопрос по логарифмам. Найдите вероятность того, что в случайно выбранном на экзамене билете школьнику достанется вопрос по логарифмам?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3636" y="2000240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6-21.userapi.com/s/v1/ig2/pTzOLB33Af_DNkIikZjPElIQrhMRj2JcWeXqUzlnlFQTqrFRRNqJfdnxoX4aMXDVUYuxLXkAA3UX_LPft8JoXfPS.jpg?size=1476x1644&amp;quality=95&amp;crop=195,75,1476,1644&amp;ava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714356"/>
            <a:ext cx="3357554" cy="420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Выноска-облако 50"/>
          <p:cNvSpPr/>
          <p:nvPr/>
        </p:nvSpPr>
        <p:spPr>
          <a:xfrm flipH="1">
            <a:off x="5357818" y="571480"/>
            <a:ext cx="1500198" cy="1143008"/>
          </a:xfrm>
          <a:prstGeom prst="cloudCallout">
            <a:avLst>
              <a:gd name="adj1" fmla="val -31589"/>
              <a:gd name="adj2" fmla="val 131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fpga-systems.ru/_pu/1/30961048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714356"/>
            <a:ext cx="1284770" cy="642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42859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0,5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6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0,25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7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0,3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0,4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1071546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клавиатуре телефона 10 цифр – от 0 до 9. Какова вероятность того, что случайно нажатая цифра будет нечётной и меньше 8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versiya.info/uploads/posts/2018-11/1542807123_193273-panasonic-kx-tu150-black-1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24" t="1351" r="24324"/>
          <a:stretch>
            <a:fillRect/>
          </a:stretch>
        </p:blipFill>
        <p:spPr bwMode="auto">
          <a:xfrm>
            <a:off x="6572264" y="357166"/>
            <a:ext cx="2268389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0,488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0,8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7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0,512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428604"/>
            <a:ext cx="642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Помещение освещается тремя лампами. Вероятность перегорания каждой лампы в течение года равна 0,8. Лампы перегорают независимо друг от друга. Найдите вероятность того, что в течение года хотя бы одна лампа не перегорит.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gas-kvas.com/uploads/posts/2023-01/1673525059_gas-kvas-com-p-lampochka-risunok-detskii-4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1387" y="2285992"/>
            <a:ext cx="2512613" cy="2534474"/>
          </a:xfrm>
          <a:prstGeom prst="rect">
            <a:avLst/>
          </a:prstGeom>
          <a:noFill/>
        </p:spPr>
      </p:pic>
      <p:pic>
        <p:nvPicPr>
          <p:cNvPr id="13316" name="Picture 4" descr="https://gas-kvas.com/uploads/posts/2023-01/1673525064_gas-kvas-com-p-lampochka-risunok-detskii-5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2" b="13793"/>
          <a:stretch>
            <a:fillRect/>
          </a:stretch>
        </p:blipFill>
        <p:spPr bwMode="auto">
          <a:xfrm>
            <a:off x="6500794" y="214290"/>
            <a:ext cx="2643206" cy="1785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0,009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42859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0,0009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7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0,001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4643438" y="5929330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0,0001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8572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Стрелок стреляет по одному разу в каждую из четырех мишеней. Вероятность попадания в мишень при каждом отдельном выстреле равна 0,9. Найдите вероятность того, что стрелок попадёт в первую мишень и не попадёт в три последние.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apik.pro/uploads/posts/2023-01/1674253037_papik-pro-p-mishen-risunok-3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-1460"/>
          <a:stretch>
            <a:fillRect/>
          </a:stretch>
        </p:blipFill>
        <p:spPr bwMode="auto">
          <a:xfrm>
            <a:off x="1285852" y="3286124"/>
            <a:ext cx="4714908" cy="1643074"/>
          </a:xfrm>
          <a:prstGeom prst="rect">
            <a:avLst/>
          </a:prstGeom>
          <a:noFill/>
        </p:spPr>
      </p:pic>
      <p:pic>
        <p:nvPicPr>
          <p:cNvPr id="22" name="Picture 2" descr="https://papik.pro/uploads/posts/2023-01/1674253037_papik-pro-p-mishen-risunok-3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826" r="66180"/>
          <a:stretch>
            <a:fillRect/>
          </a:stretch>
        </p:blipFill>
        <p:spPr bwMode="auto">
          <a:xfrm>
            <a:off x="5857884" y="3214686"/>
            <a:ext cx="1571636" cy="1714512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000364" y="3500438"/>
            <a:ext cx="1214446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6143636" y="3500438"/>
            <a:ext cx="1214446" cy="114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6000760" y="3429000"/>
            <a:ext cx="1214446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429124" y="3357562"/>
            <a:ext cx="1214446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4500562" y="3429000"/>
            <a:ext cx="1214446" cy="114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3000364" y="3500438"/>
            <a:ext cx="1214446" cy="114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20607107_slide1.jpg"/>
          <p:cNvPicPr>
            <a:picLocks noChangeAspect="1"/>
          </p:cNvPicPr>
          <p:nvPr/>
        </p:nvPicPr>
        <p:blipFill>
          <a:blip r:embed="rId2"/>
          <a:srcRect r="65626" b="65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Блок-схема: альтернативный процесс 27">
            <a:hlinkClick r:id="rId3" action="ppaction://hlinksldjump"/>
          </p:cNvPr>
          <p:cNvSpPr/>
          <p:nvPr/>
        </p:nvSpPr>
        <p:spPr>
          <a:xfrm>
            <a:off x="357158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0,22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357158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0,015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rId7" action="ppaction://hlinksldjump"/>
          </p:cNvPr>
          <p:cNvSpPr/>
          <p:nvPr/>
        </p:nvSpPr>
        <p:spPr>
          <a:xfrm>
            <a:off x="4714876" y="5000636"/>
            <a:ext cx="3929062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0,25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57166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коробке 11 синих, 6 красных и 8 зелёных фломастеров. Случайным образом выбирают два фломастера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Найдите вероятность того, что окажутся выбраны один синий и один красный фломастеры.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papik.pro/uploads/posts/2023-01/1675018490_papik-pro-p-risunki-sinim-flomasterom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285992"/>
            <a:ext cx="1586343" cy="2487915"/>
          </a:xfrm>
          <a:prstGeom prst="rect">
            <a:avLst/>
          </a:prstGeom>
          <a:noFill/>
        </p:spPr>
      </p:pic>
      <p:pic>
        <p:nvPicPr>
          <p:cNvPr id="11268" name="Picture 4" descr="https://papik.pro/uploads/posts/2023-01/1674954804_papik-pro-p-marker-risunok-vsplivaet-2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2857496"/>
            <a:ext cx="2786083" cy="2171299"/>
          </a:xfrm>
          <a:prstGeom prst="rect">
            <a:avLst/>
          </a:prstGeom>
          <a:noFill/>
        </p:spPr>
      </p:pic>
      <p:sp>
        <p:nvSpPr>
          <p:cNvPr id="26" name="Блок-схема: альтернативный процесс 25">
            <a:hlinkClick r:id="" action="ppaction://noaction"/>
          </p:cNvPr>
          <p:cNvSpPr/>
          <p:nvPr/>
        </p:nvSpPr>
        <p:spPr>
          <a:xfrm>
            <a:off x="4714876" y="5857892"/>
            <a:ext cx="3929063" cy="71437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0,08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1388</TotalTime>
  <Words>633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DL</dc:creator>
  <cp:lastModifiedBy>Оля</cp:lastModifiedBy>
  <cp:revision>135</cp:revision>
  <dcterms:created xsi:type="dcterms:W3CDTF">2018-12-31T03:42:19Z</dcterms:created>
  <dcterms:modified xsi:type="dcterms:W3CDTF">2024-02-07T17:37:21Z</dcterms:modified>
</cp:coreProperties>
</file>