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notesMasterIdLst>
    <p:notesMasterId r:id="rId60"/>
  </p:notesMasterIdLst>
  <p:sldIdLst>
    <p:sldId id="256" r:id="rId2"/>
    <p:sldId id="344" r:id="rId3"/>
    <p:sldId id="332" r:id="rId4"/>
    <p:sldId id="387" r:id="rId5"/>
    <p:sldId id="389" r:id="rId6"/>
    <p:sldId id="378" r:id="rId7"/>
    <p:sldId id="379" r:id="rId8"/>
    <p:sldId id="347" r:id="rId9"/>
    <p:sldId id="388" r:id="rId10"/>
    <p:sldId id="390" r:id="rId11"/>
    <p:sldId id="318" r:id="rId12"/>
    <p:sldId id="345" r:id="rId13"/>
    <p:sldId id="384" r:id="rId14"/>
    <p:sldId id="381" r:id="rId15"/>
    <p:sldId id="382" r:id="rId16"/>
    <p:sldId id="383" r:id="rId17"/>
    <p:sldId id="335" r:id="rId18"/>
    <p:sldId id="346" r:id="rId19"/>
    <p:sldId id="391" r:id="rId20"/>
    <p:sldId id="392" r:id="rId21"/>
    <p:sldId id="322" r:id="rId22"/>
    <p:sldId id="348" r:id="rId23"/>
    <p:sldId id="333" r:id="rId24"/>
    <p:sldId id="334" r:id="rId25"/>
    <p:sldId id="326" r:id="rId26"/>
    <p:sldId id="349" r:id="rId27"/>
    <p:sldId id="386" r:id="rId28"/>
    <p:sldId id="385" r:id="rId29"/>
    <p:sldId id="350" r:id="rId30"/>
    <p:sldId id="351" r:id="rId31"/>
    <p:sldId id="352" r:id="rId32"/>
    <p:sldId id="353" r:id="rId33"/>
    <p:sldId id="356" r:id="rId34"/>
    <p:sldId id="393" r:id="rId35"/>
    <p:sldId id="354" r:id="rId36"/>
    <p:sldId id="357" r:id="rId37"/>
    <p:sldId id="358" r:id="rId38"/>
    <p:sldId id="363" r:id="rId39"/>
    <p:sldId id="366" r:id="rId40"/>
    <p:sldId id="367" r:id="rId41"/>
    <p:sldId id="364" r:id="rId42"/>
    <p:sldId id="368" r:id="rId43"/>
    <p:sldId id="359" r:id="rId44"/>
    <p:sldId id="360" r:id="rId45"/>
    <p:sldId id="361" r:id="rId46"/>
    <p:sldId id="365" r:id="rId47"/>
    <p:sldId id="369" r:id="rId48"/>
    <p:sldId id="370" r:id="rId49"/>
    <p:sldId id="362" r:id="rId50"/>
    <p:sldId id="372" r:id="rId51"/>
    <p:sldId id="373" r:id="rId52"/>
    <p:sldId id="371" r:id="rId53"/>
    <p:sldId id="374" r:id="rId54"/>
    <p:sldId id="375" r:id="rId55"/>
    <p:sldId id="376" r:id="rId56"/>
    <p:sldId id="377" r:id="rId57"/>
    <p:sldId id="394" r:id="rId58"/>
    <p:sldId id="395" r:id="rId5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2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2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2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2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2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2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2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2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2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3333FF"/>
    <a:srgbClr val="323232"/>
    <a:srgbClr val="A098C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62" autoAdjust="0"/>
  </p:normalViewPr>
  <p:slideViewPr>
    <p:cSldViewPr>
      <p:cViewPr varScale="1">
        <p:scale>
          <a:sx n="69" d="100"/>
          <a:sy n="69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936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3A96C84-0D1E-4574-9092-896142AEB386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4239554-1259-4BFC-9F77-DED71D45E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phere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0063" y="0"/>
            <a:ext cx="2293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0"/>
            <a:ext cx="2819400" cy="127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5088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16E8469-CF56-4BE3-A17E-F0E1027FB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025"/>
            <a:ext cx="2820988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AC2B-0FCC-47E8-87EB-C230B3A30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7F10-E40D-4E50-AACC-47EBE1FAD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5E027-B5ED-4CC0-A7F1-D9738670A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phere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0" y="0"/>
            <a:ext cx="2293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>
          <a:xfrm>
            <a:off x="839788" y="6426200"/>
            <a:ext cx="2819400" cy="127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5"/>
          </p:nvPr>
        </p:nvSpPr>
        <p:spPr>
          <a:xfrm>
            <a:off x="4116388" y="6400800"/>
            <a:ext cx="533400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63130-EDD1-4A3A-9D14-26562451E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>
          <a:xfrm>
            <a:off x="838200" y="6296025"/>
            <a:ext cx="2820988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E0084-0AF4-4214-8823-A353BFEE4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60EF5-3CDB-45B4-B8D7-86B58B493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1C99D-2AC0-4DC5-9826-A997C6145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42E09-28E2-42D2-A760-1DEB6BA43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/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694B7-86D7-40EF-B73A-C7DFBD4F6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/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D1972-D473-4C08-90E0-99FB71660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sphere2.pn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823325" y="0"/>
            <a:ext cx="32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457200"/>
            <a:ext cx="3657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B212E48-1483-4EC7-89BA-8E9DF6D62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0" y="6426200"/>
            <a:ext cx="2819400" cy="127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025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68" r:id="rId2"/>
    <p:sldLayoutId id="214748407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593725" indent="-182563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776288" indent="-182563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958850" indent="-182563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6"/>
          <p:cNvSpPr>
            <a:spLocks noChangeArrowheads="1" noChangeShapeType="1" noTextEdit="1"/>
          </p:cNvSpPr>
          <p:nvPr/>
        </p:nvSpPr>
        <p:spPr bwMode="auto">
          <a:xfrm>
            <a:off x="990600" y="3276600"/>
            <a:ext cx="70104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endParaRPr lang="ru-RU" sz="4000" kern="10">
              <a:ln w="9525">
                <a:round/>
                <a:headEnd/>
                <a:tailEnd/>
              </a:ln>
              <a:solidFill>
                <a:srgbClr val="9C9C9C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75" y="4103688"/>
            <a:ext cx="6689725" cy="1927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kern="10" dirty="0" smtClean="0">
                <a:ln w="9525"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МАТЕМАТИЧЕСКОЕ ПУТЕШЕСТВИЕ</a:t>
            </a:r>
            <a:endParaRPr lang="ru-RU" sz="48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AutoShape 6" descr="Республика Башкортостан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4101" name="AutoShape 8" descr="Республика Башкортостан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4102" name="Picture 4" descr="J:\мероприятие\republic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1625" y="312738"/>
            <a:ext cx="48768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906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100+1+100+3+3+7+5+3+100+100=422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/>
              <a:t>Задача:</a:t>
            </a:r>
            <a:r>
              <a:rPr lang="ru-RU" sz="3200" dirty="0"/>
              <a:t> </a:t>
            </a:r>
            <a:r>
              <a:rPr lang="ru-RU" sz="3200" dirty="0" smtClean="0"/>
              <a:t> Железнодорожный </a:t>
            </a:r>
            <a:r>
              <a:rPr lang="ru-RU" sz="3200" dirty="0"/>
              <a:t>билет на электричку для взрослого стоит </a:t>
            </a:r>
            <a:r>
              <a:rPr lang="ru-RU" sz="3200" dirty="0" smtClean="0"/>
              <a:t>430  </a:t>
            </a:r>
            <a:r>
              <a:rPr lang="ru-RU" sz="3200" dirty="0"/>
              <a:t>рублей. Стоимость билета школьника составляет 50% от стоимости билета для взрослого. Группа состоит из </a:t>
            </a:r>
            <a:r>
              <a:rPr lang="ru-RU" sz="3200" dirty="0" smtClean="0"/>
              <a:t> 12   </a:t>
            </a:r>
            <a:r>
              <a:rPr lang="ru-RU" sz="3200" dirty="0"/>
              <a:t>школьников и 1 взрослого. Какова стоимость билетов на всю группу?</a:t>
            </a:r>
          </a:p>
        </p:txBody>
      </p:sp>
      <p:pic>
        <p:nvPicPr>
          <p:cNvPr id="5123" name="Picture 2" descr="https://cdn.freelance.ru/img/portfolio/pics/00/21/CB/2214874.jpg?mt=d6083c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3048000"/>
            <a:ext cx="64293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62344 0.5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" y="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6781800" cy="4495800"/>
          </a:xfrm>
        </p:spPr>
        <p:txBody>
          <a:bodyPr/>
          <a:lstStyle/>
          <a:p>
            <a:r>
              <a:rPr lang="ru-RU" b="1" dirty="0" smtClean="0"/>
              <a:t>430х12=5160 </a:t>
            </a:r>
            <a:r>
              <a:rPr lang="ru-RU" b="1" dirty="0" err="1" smtClean="0"/>
              <a:t>рублей-стоимость</a:t>
            </a:r>
            <a:r>
              <a:rPr lang="ru-RU" b="1" dirty="0" smtClean="0"/>
              <a:t> 12 билетов без скидки</a:t>
            </a:r>
            <a:br>
              <a:rPr lang="ru-RU" b="1" dirty="0" smtClean="0"/>
            </a:br>
            <a:r>
              <a:rPr lang="ru-RU" b="1" dirty="0" smtClean="0"/>
              <a:t>5160:100х50=2580 рублей –стоимость 12  детских билетов со скидкой</a:t>
            </a:r>
            <a:br>
              <a:rPr lang="ru-RU" b="1" dirty="0" smtClean="0"/>
            </a:br>
            <a:r>
              <a:rPr lang="ru-RU" b="1" dirty="0" smtClean="0"/>
              <a:t>2580+ 430 =3010 </a:t>
            </a:r>
            <a:r>
              <a:rPr lang="ru-RU" b="1" dirty="0" err="1" smtClean="0"/>
              <a:t>рублей.-стоимость</a:t>
            </a:r>
            <a:r>
              <a:rPr lang="ru-RU" b="1" dirty="0" smtClean="0"/>
              <a:t> билета для группы из 12 детей и одного взрослого</a:t>
            </a:r>
            <a:br>
              <a:rPr lang="ru-RU" b="1" dirty="0" smtClean="0"/>
            </a:br>
            <a:r>
              <a:rPr lang="ru-RU" b="1" dirty="0" smtClean="0"/>
              <a:t>Ответ :</a:t>
            </a:r>
            <a:r>
              <a:rPr lang="ru-RU" b="1" dirty="0" smtClean="0">
                <a:solidFill>
                  <a:srgbClr val="FF0000"/>
                </a:solidFill>
              </a:rPr>
              <a:t>3010 рублей.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71600"/>
            <a:ext cx="8763000" cy="30469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Станция           Ребусная 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/>
          <p:cNvPicPr>
            <a:picLocks/>
          </p:cNvPicPr>
          <p:nvPr/>
        </p:nvPicPr>
        <p:blipFill>
          <a:blip r:embed="rId2"/>
          <a:srcRect l="3252" t="5729" r="4268" b="8333"/>
          <a:stretch>
            <a:fillRect/>
          </a:stretch>
        </p:blipFill>
        <p:spPr>
          <a:xfrm>
            <a:off x="714375" y="1371600"/>
            <a:ext cx="7286625" cy="45577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214313" y="1357313"/>
            <a:ext cx="8472487" cy="4359275"/>
            <a:chOff x="214282" y="1357298"/>
            <a:chExt cx="8586838" cy="4359275"/>
          </a:xfrm>
        </p:grpSpPr>
        <p:pic>
          <p:nvPicPr>
            <p:cNvPr id="3" name="Рисунок 6" descr="happy-cartoon-cat-illustration-ginger-isolated-white-background-37081597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952"/>
            <a:stretch>
              <a:fillRect/>
            </a:stretch>
          </p:blipFill>
          <p:spPr bwMode="auto">
            <a:xfrm>
              <a:off x="214282" y="1928802"/>
              <a:ext cx="2883416" cy="360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6" descr="9e3061dc978ab36e94a183631796554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8992" y="1357298"/>
              <a:ext cx="3554413" cy="40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792" y="4938698"/>
              <a:ext cx="304800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28"/>
            <p:cNvSpPr txBox="1">
              <a:spLocks noChangeArrowheads="1"/>
            </p:cNvSpPr>
            <p:nvPr/>
          </p:nvSpPr>
          <p:spPr bwMode="auto">
            <a:xfrm>
              <a:off x="4571995" y="5014898"/>
              <a:ext cx="1314458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4000" b="1" dirty="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3,2,1</a:t>
              </a:r>
            </a:p>
          </p:txBody>
        </p: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6019792" y="1585898"/>
              <a:ext cx="1244600" cy="447675"/>
              <a:chOff x="3504" y="384"/>
              <a:chExt cx="784" cy="282"/>
            </a:xfrm>
          </p:grpSpPr>
          <p:pic>
            <p:nvPicPr>
              <p:cNvPr id="9" name="Picture 20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04" y="384"/>
                <a:ext cx="192" cy="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1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12" y="384"/>
                <a:ext cx="192" cy="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2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904" y="384"/>
                <a:ext cx="192" cy="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96" y="384"/>
                <a:ext cx="192" cy="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Text Box 37"/>
            <p:cNvSpPr txBox="1">
              <a:spLocks noChangeArrowheads="1"/>
            </p:cNvSpPr>
            <p:nvPr/>
          </p:nvSpPr>
          <p:spPr bwMode="auto">
            <a:xfrm>
              <a:off x="7429512" y="4143360"/>
              <a:ext cx="1371608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60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ОК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maxresdefaul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81175"/>
            <a:ext cx="586740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77000" y="3352800"/>
            <a:ext cx="205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ИР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3505200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b="1" i="1" dirty="0"/>
              <a:t>Задача:</a:t>
            </a:r>
            <a:r>
              <a:rPr lang="ru-RU" dirty="0"/>
              <a:t> </a:t>
            </a:r>
            <a:r>
              <a:rPr lang="ru-RU" i="1" dirty="0"/>
              <a:t>Расстояние от г. Стерлитамак до горы </a:t>
            </a:r>
            <a:r>
              <a:rPr lang="ru-RU" i="1" dirty="0" err="1" smtClean="0"/>
              <a:t>Шахтау</a:t>
            </a:r>
            <a:r>
              <a:rPr lang="ru-RU" i="1" dirty="0" smtClean="0"/>
              <a:t> </a:t>
            </a:r>
            <a:r>
              <a:rPr lang="ru-RU" i="1" dirty="0"/>
              <a:t>12,9 км </a:t>
            </a:r>
            <a:r>
              <a:rPr lang="ru-RU" i="1" dirty="0" smtClean="0"/>
              <a:t>.</a:t>
            </a:r>
            <a:r>
              <a:rPr lang="ru-RU" i="1" dirty="0"/>
              <a:t> </a:t>
            </a:r>
            <a:r>
              <a:rPr lang="ru-RU" i="1" dirty="0" smtClean="0"/>
              <a:t>0,75  </a:t>
            </a:r>
            <a:r>
              <a:rPr lang="ru-RU" i="1" dirty="0"/>
              <a:t>часть  нашего путешествия мы проедем, а остальное время мы будем путешествовать </a:t>
            </a:r>
            <a:r>
              <a:rPr lang="ru-RU" i="1" dirty="0" smtClean="0"/>
              <a:t>пешком.  </a:t>
            </a:r>
            <a:r>
              <a:rPr lang="ru-RU" i="1" dirty="0"/>
              <a:t>Вычислить какое расстояние нам нужно пройти </a:t>
            </a:r>
            <a:r>
              <a:rPr lang="ru-RU" i="1" dirty="0" smtClean="0"/>
              <a:t>пешком?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429000"/>
            <a:ext cx="6400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1000" y="3581400"/>
            <a:ext cx="7848600" cy="2133600"/>
          </a:xfrm>
        </p:spPr>
        <p:txBody>
          <a:bodyPr>
            <a:normAutofit/>
          </a:bodyPr>
          <a:lstStyle/>
          <a:p>
            <a:pPr algn="l"/>
            <a:r>
              <a:rPr lang="ru-RU" sz="6600" dirty="0" smtClean="0">
                <a:solidFill>
                  <a:schemeClr val="tx1"/>
                </a:solidFill>
              </a:rPr>
              <a:t>12-9.48=2,54 км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1524000"/>
            <a:ext cx="6248400" cy="21336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12х0.79=9.48 </a:t>
            </a:r>
            <a:r>
              <a:rPr lang="ru-RU" sz="6000" dirty="0" err="1" smtClean="0"/>
              <a:t>км=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9 км 480 м </a:t>
            </a:r>
            <a:endParaRPr lang="ru-RU" sz="6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76800" y="457200"/>
            <a:ext cx="3810000" cy="5715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Натуральные числа”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/>
              <a:t>По горизонтали: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2.</a:t>
            </a:r>
            <a:r>
              <a:rPr lang="ru-RU" sz="2200" dirty="0" smtClean="0"/>
              <a:t> наибольшее однозначное число.   </a:t>
            </a:r>
            <a:r>
              <a:rPr lang="ru-RU" sz="2200" b="1" dirty="0" smtClean="0"/>
              <a:t>4.</a:t>
            </a:r>
            <a:r>
              <a:rPr lang="ru-RU" sz="2200" dirty="0" smtClean="0"/>
              <a:t> знак в виде крестика.   </a:t>
            </a:r>
            <a:r>
              <a:rPr lang="ru-RU" sz="2200" b="1" dirty="0" smtClean="0"/>
              <a:t>7.</a:t>
            </a:r>
            <a:r>
              <a:rPr lang="ru-RU" sz="2200" dirty="0" smtClean="0"/>
              <a:t> результат арифметического действия.   </a:t>
            </a:r>
            <a:r>
              <a:rPr lang="ru-RU" sz="2200" b="1" dirty="0" smtClean="0"/>
              <a:t>8.</a:t>
            </a:r>
            <a:r>
              <a:rPr lang="ru-RU" sz="2200" dirty="0" smtClean="0"/>
              <a:t> знак, который используют для записи чисел.   </a:t>
            </a:r>
            <a:r>
              <a:rPr lang="ru-RU" sz="2200" b="1" dirty="0" smtClean="0"/>
              <a:t>9.</a:t>
            </a:r>
            <a:r>
              <a:rPr lang="ru-RU" sz="2200" dirty="0" smtClean="0"/>
              <a:t> штрихи на линейке.  </a:t>
            </a:r>
            <a:br>
              <a:rPr lang="ru-RU" sz="2200" dirty="0" smtClean="0"/>
            </a:br>
            <a:r>
              <a:rPr lang="ru-RU" sz="2200" b="1" dirty="0" smtClean="0"/>
              <a:t>По вертикали: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1.</a:t>
            </a:r>
            <a:r>
              <a:rPr lang="ru-RU" sz="2200" dirty="0" smtClean="0"/>
              <a:t> наименьшее однозначное число.   </a:t>
            </a:r>
            <a:r>
              <a:rPr lang="ru-RU" sz="2200" b="1" dirty="0" smtClean="0"/>
              <a:t>3.</a:t>
            </a:r>
            <a:r>
              <a:rPr lang="ru-RU" sz="2200" dirty="0" smtClean="0"/>
              <a:t> наименьшее четырехзначное число.   </a:t>
            </a:r>
            <a:r>
              <a:rPr lang="ru-RU" sz="2200" b="1" dirty="0" smtClean="0"/>
              <a:t>5.</a:t>
            </a:r>
            <a:r>
              <a:rPr lang="ru-RU" sz="2200" dirty="0" smtClean="0"/>
              <a:t> самое маленькое натуральное число.  </a:t>
            </a:r>
            <a:r>
              <a:rPr lang="ru-RU" sz="2200" b="1" dirty="0" smtClean="0"/>
              <a:t>6.</a:t>
            </a:r>
            <a:r>
              <a:rPr lang="ru-RU" sz="2200" dirty="0" smtClean="0"/>
              <a:t> произведение всех натуральных чисел до заданного включительно</a:t>
            </a:r>
            <a:r>
              <a:rPr lang="ru-RU" dirty="0" smtClean="0"/>
              <a:t>. 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Содержимое 3" descr="C:\Users\Семья\Desktop\Безымянный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40386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924800" cy="54864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«Функционально грамотный человек способен использовать все постоянно приобретаемые в течение жизни знания, умения и навыки для решения максимально широкого диапазона жизненных задач в различных сферах деятельности, общения и социальных отношений». </a:t>
            </a:r>
            <a:r>
              <a:rPr lang="ru-RU" sz="2000" i="1" dirty="0" smtClean="0"/>
              <a:t>Алексей Алексеевич Леонтьев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95800" y="457200"/>
            <a:ext cx="3733800" cy="5715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C:\Users\Семья\Desktop\Безымянный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0866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066800" y="5638800"/>
            <a:ext cx="6858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СТЕРЛИТАМАКСКИЕ ШИХАНЫ</a:t>
            </a:r>
            <a:r>
              <a:rPr lang="ru-RU" sz="4000" dirty="0" smtClean="0"/>
              <a:t> </a:t>
            </a:r>
            <a:endParaRPr lang="ru-RU" altLang="ru-RU" sz="4000" i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276600" y="228600"/>
            <a:ext cx="25317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4800" b="0" i="0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ТОРАТАУ</a:t>
            </a:r>
            <a:r>
              <a:rPr lang="ru-RU" sz="4800" b="0" i="0" dirty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 </a:t>
            </a:r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7613"/>
            <a:ext cx="7443788" cy="4181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010400" cy="5715000"/>
          </a:xfrm>
        </p:spPr>
        <p:txBody>
          <a:bodyPr/>
          <a:lstStyle/>
          <a:p>
            <a:pPr algn="l"/>
            <a:r>
              <a:rPr lang="ru-RU" dirty="0" smtClean="0"/>
              <a:t>Другой шихан – </a:t>
            </a:r>
            <a:r>
              <a:rPr lang="ru-RU" b="1" dirty="0" err="1" smtClean="0"/>
              <a:t>Куштау</a:t>
            </a:r>
            <a:r>
              <a:rPr lang="ru-RU" dirty="0" smtClean="0"/>
              <a:t> – самый большой по площади. Он имеет форму вытянутого хребта с тремя вершинами. С башкирского </a:t>
            </a:r>
            <a:r>
              <a:rPr lang="ru-RU" dirty="0" err="1" smtClean="0"/>
              <a:t>Куштау</a:t>
            </a:r>
            <a:r>
              <a:rPr lang="ru-RU" dirty="0" smtClean="0"/>
              <a:t> переводится, как Двойная гора. По другой версии, Птица-гора. Со стороны западного и южного склонов гору огибает река Белая.. На </a:t>
            </a:r>
            <a:r>
              <a:rPr lang="ru-RU" b="1" dirty="0" smtClean="0"/>
              <a:t>шихане </a:t>
            </a:r>
            <a:r>
              <a:rPr lang="ru-RU" b="1" dirty="0" err="1" smtClean="0"/>
              <a:t>Куштау</a:t>
            </a:r>
            <a:r>
              <a:rPr lang="ru-RU" dirty="0" smtClean="0"/>
              <a:t> (357 метров) зимой работает горнолыжная трасса. Так что в холодное время года можно не только насладиться видом красивых гор, но и прокатиться по ним на лыжах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78486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КУШТАУ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9600" y="1066800"/>
            <a:ext cx="7585075" cy="42672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04800" y="5638800"/>
            <a:ext cx="8534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 сентября 2020 года гора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Куштау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получила статус особо охраняемой природной территории — памятника природы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28600"/>
            <a:ext cx="9067800" cy="762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ЮРАКТАУ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371600"/>
            <a:ext cx="806450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14400" y="2971800"/>
          <a:ext cx="6781800" cy="2859088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28600"/>
                <a:gridCol w="2569360"/>
                <a:gridCol w="1541928"/>
                <a:gridCol w="2441912"/>
              </a:tblGrid>
              <a:tr h="771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№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8" marR="64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Наименование товаров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8" marR="64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«Пятёрочка»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8" marR="64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«Магнит»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8" marR="64138" marT="0" marB="0"/>
                </a:tc>
              </a:tr>
              <a:tr h="417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8" marR="64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Батон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8" marR="64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30 рублей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8" marR="64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33 рублей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8" marR="64138" marT="0" marB="0"/>
                </a:tc>
              </a:tr>
              <a:tr h="417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8" marR="64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Буханка черного хлеба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8" marR="64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27 рублей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8" marR="64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28 рублей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8" marR="64138" marT="0" marB="0"/>
                </a:tc>
              </a:tr>
              <a:tr h="417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8" marR="64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Пакт кефира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8" marR="64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33 рубля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8" marR="64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39 рублей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8" marR="64138" marT="0" marB="0"/>
                </a:tc>
              </a:tr>
              <a:tr h="417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8" marR="64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800" b="1" dirty="0" smtClean="0"/>
                        <a:t>Упаковка сосисок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8" marR="64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283 </a:t>
                      </a:r>
                      <a:r>
                        <a:rPr lang="ru-RU" sz="1800" b="1" dirty="0">
                          <a:effectLst/>
                        </a:rPr>
                        <a:t>рублей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8" marR="64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275 </a:t>
                      </a:r>
                      <a:r>
                        <a:rPr lang="ru-RU" sz="1800" b="1" dirty="0">
                          <a:effectLst/>
                        </a:rPr>
                        <a:t>рублей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8" marR="64138" marT="0" marB="0"/>
                </a:tc>
              </a:tr>
              <a:tr h="417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8" marR="64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Пряники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8" marR="64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56 рублей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8" marR="641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59 рублей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138" marR="64138" marT="0" marB="0"/>
                </a:tc>
              </a:tr>
            </a:tbl>
          </a:graphicData>
        </a:graphic>
      </p:graphicFrame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400" b="1" i="1" dirty="0"/>
              <a:t>Задача</a:t>
            </a:r>
            <a:r>
              <a:rPr lang="ru-RU" sz="2400" b="1" i="1" dirty="0" smtClean="0"/>
              <a:t>:</a:t>
            </a:r>
            <a:r>
              <a:rPr lang="ru-RU" altLang="ru-RU" sz="2400" dirty="0" smtClean="0"/>
              <a:t>.  В нашей копилке 700 руб. Мы решили купить: батон, буханку черного хлеба, пакет кефира, упаковку сосисок, пряники. Поблизости находятся магазины со следующими ценами на интересующий товар. Давайте выберем, в какой же магазин нам отправиться за самой выгодной покупкой?</a:t>
            </a:r>
            <a:br>
              <a:rPr lang="ru-RU" altLang="ru-RU" sz="2400" dirty="0" smtClean="0"/>
            </a:br>
            <a:endParaRPr lang="ru-RU" altLang="ru-RU" sz="2200" dirty="0" smtClean="0"/>
          </a:p>
        </p:txBody>
      </p:sp>
      <p:pic>
        <p:nvPicPr>
          <p:cNvPr id="12328" name="Picture 2" descr="https://www.orangevoenastroenie.ru/wp-content/uploads/2017/10/logo_collect-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62400" y="2819400"/>
            <a:ext cx="11430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9" name="Picture 4" descr="https://horoshie-ludi.ru/upload/iblock/b9f/magi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2813050"/>
            <a:ext cx="1598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5715000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/>
              <a:t>Решение: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i="1" dirty="0" smtClean="0"/>
              <a:t>30+27+53+283+56 =  449 (</a:t>
            </a:r>
            <a:r>
              <a:rPr lang="ru-RU" sz="3600" b="1" i="1" dirty="0" err="1" smtClean="0"/>
              <a:t>р</a:t>
            </a:r>
            <a:r>
              <a:rPr lang="ru-RU" sz="3600" b="1" i="1" dirty="0" smtClean="0"/>
              <a:t>) стоимость покупки в Пятерочке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i="1" dirty="0" smtClean="0"/>
              <a:t>33+28+59+275+59  =454(</a:t>
            </a:r>
            <a:r>
              <a:rPr lang="ru-RU" sz="3600" b="1" i="1" dirty="0" err="1" smtClean="0"/>
              <a:t>р</a:t>
            </a:r>
            <a:r>
              <a:rPr lang="ru-RU" sz="3600" b="1" i="1" dirty="0" smtClean="0"/>
              <a:t>) стоимость покупки в Магните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i="1" dirty="0" smtClean="0"/>
              <a:t>Ответ: самая выгодная покупка в магазине Пятерочка  руб.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19200"/>
            <a:ext cx="8534400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00B0F0"/>
                </a:solidFill>
              </a:rPr>
              <a:t>Горнолыжная трасса </a:t>
            </a:r>
            <a:endParaRPr lang="ru-RU" sz="9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KBUaxTPBdbk/maxresdefault.jpg?sqp=-oaymwEmCIAKENAF8quKqQMa8AEB-AH-CYAC0AWKAgwIABABGEggUihyMA8=&amp;rs=AOn4CLCZ4Pj5GyAmulo044XZVnaWyuGu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001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6934200" cy="5105400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 smtClean="0">
                <a:solidFill>
                  <a:srgbClr val="FF0000"/>
                </a:solidFill>
              </a:rPr>
              <a:t>Канатная дорога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 детская 800 рублей в день</a:t>
            </a:r>
            <a:br>
              <a:rPr lang="ru-RU" sz="5400" b="1" dirty="0" smtClean="0"/>
            </a:br>
            <a:r>
              <a:rPr lang="ru-RU" sz="5400" b="1" dirty="0" smtClean="0"/>
              <a:t>взрослый билет 1200 рублей </a:t>
            </a:r>
            <a:endParaRPr lang="ru-RU" sz="5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J:\мероприятие\republi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290513"/>
            <a:ext cx="9048750" cy="709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2286000" y="2733675"/>
            <a:ext cx="533400" cy="923925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971800" y="2803525"/>
            <a:ext cx="304800" cy="392113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276600" y="3195638"/>
            <a:ext cx="1524000" cy="2698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800600" y="3238500"/>
            <a:ext cx="685800" cy="1952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647950" y="3392488"/>
            <a:ext cx="2781300" cy="10096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5715000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 smtClean="0"/>
              <a:t>Решение:</a:t>
            </a:r>
            <a:br>
              <a:rPr lang="ru-RU" sz="5400" b="1" dirty="0" smtClean="0"/>
            </a:br>
            <a:r>
              <a:rPr lang="ru-RU" sz="5400" b="1" dirty="0" smtClean="0"/>
              <a:t>800 </a:t>
            </a:r>
            <a:r>
              <a:rPr lang="ru-RU" sz="5400" b="1" dirty="0" err="1" smtClean="0"/>
              <a:t>х</a:t>
            </a:r>
            <a:r>
              <a:rPr lang="ru-RU" sz="5400" b="1" dirty="0" smtClean="0"/>
              <a:t> 12=9600 рублей</a:t>
            </a:r>
            <a:br>
              <a:rPr lang="ru-RU" sz="5400" b="1" dirty="0" smtClean="0"/>
            </a:br>
            <a:r>
              <a:rPr lang="ru-RU" sz="5400" b="1" dirty="0" smtClean="0"/>
              <a:t>9600 +1200=10800 рублей</a:t>
            </a:r>
            <a:endParaRPr lang="ru-RU" sz="54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924800" cy="5715000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 smtClean="0"/>
              <a:t>Прокат лыж:</a:t>
            </a:r>
            <a:br>
              <a:rPr lang="ru-RU" sz="5400" b="1" dirty="0" smtClean="0"/>
            </a:br>
            <a:r>
              <a:rPr lang="ru-RU" sz="5400" b="1" dirty="0" smtClean="0"/>
              <a:t>комплект лыжный –</a:t>
            </a:r>
            <a:br>
              <a:rPr lang="ru-RU" sz="5400" b="1" dirty="0" smtClean="0"/>
            </a:br>
            <a:r>
              <a:rPr lang="ru-RU" sz="5400" b="1" dirty="0" smtClean="0"/>
              <a:t>1000 рублей в день</a:t>
            </a:r>
            <a:br>
              <a:rPr lang="ru-RU" sz="5400" b="1" dirty="0" smtClean="0"/>
            </a:br>
            <a:r>
              <a:rPr lang="ru-RU" sz="5400" b="1" dirty="0" smtClean="0"/>
              <a:t>комплект лыж  взрослый -1200 рублей</a:t>
            </a:r>
            <a:endParaRPr lang="ru-RU" sz="54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467600" cy="5715000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 smtClean="0"/>
              <a:t>Решение      1000х12=12000 рулей</a:t>
            </a:r>
            <a:br>
              <a:rPr lang="ru-RU" sz="5400" b="1" dirty="0" smtClean="0"/>
            </a:br>
            <a:r>
              <a:rPr lang="ru-RU" sz="5400" b="1" dirty="0" smtClean="0"/>
              <a:t>12000  + 1200=13200 </a:t>
            </a:r>
            <a:r>
              <a:rPr lang="ru-RU" sz="4000" b="1" dirty="0" smtClean="0"/>
              <a:t>рублей</a:t>
            </a:r>
            <a:endParaRPr lang="ru-RU" sz="40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tourister.ru/files/2/3/1/1/8/8/3/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381000"/>
            <a:ext cx="8610601" cy="59435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9600" y="5638800"/>
            <a:ext cx="3048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Гора </a:t>
            </a:r>
            <a:r>
              <a:rPr lang="ru-RU" dirty="0" err="1" smtClean="0">
                <a:solidFill>
                  <a:srgbClr val="FF0000"/>
                </a:solidFill>
              </a:rPr>
              <a:t>Иремель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63d52dd5096d9cbe0db66740fbb1f1cc0dff964c-9555580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086600" cy="5715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Иремель</a:t>
            </a:r>
            <a:r>
              <a:rPr lang="ru-RU" dirty="0" smtClean="0"/>
              <a:t> (</a:t>
            </a:r>
            <a:r>
              <a:rPr lang="ru-RU" dirty="0" err="1" smtClean="0"/>
              <a:t>башк</a:t>
            </a:r>
            <a:r>
              <a:rPr lang="ru-RU" dirty="0" smtClean="0"/>
              <a:t>. </a:t>
            </a:r>
            <a:r>
              <a:rPr lang="ru-RU" dirty="0" err="1" smtClean="0"/>
              <a:t>Ирәмәл</a:t>
            </a:r>
            <a:r>
              <a:rPr lang="ru-RU" dirty="0" smtClean="0"/>
              <a:t>) — вторая по высоте вершина Южного Урала, </a:t>
            </a:r>
            <a:r>
              <a:rPr lang="ru-RU" b="1" dirty="0" smtClean="0"/>
              <a:t>расположена на северо-востоке </a:t>
            </a:r>
            <a:r>
              <a:rPr lang="ru-RU" b="1" dirty="0" err="1" smtClean="0"/>
              <a:t>Белорецкого</a:t>
            </a:r>
            <a:r>
              <a:rPr lang="ru-RU" b="1" dirty="0" smtClean="0"/>
              <a:t> района Башкортостана, северо-западные склоны находятся в границах </a:t>
            </a:r>
            <a:r>
              <a:rPr lang="ru-RU" b="1" dirty="0" err="1" smtClean="0"/>
              <a:t>Катав-Ивановского</a:t>
            </a:r>
            <a:r>
              <a:rPr lang="ru-RU" b="1" dirty="0" smtClean="0"/>
              <a:t> района Челябинской области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Гора представляет собой двухвершинный массив, в состав которого входят: Большой </a:t>
            </a:r>
            <a:r>
              <a:rPr lang="ru-RU" dirty="0" err="1" smtClean="0"/>
              <a:t>Иремель</a:t>
            </a:r>
            <a:r>
              <a:rPr lang="ru-RU" dirty="0" smtClean="0"/>
              <a:t> с платообразной вершиной Кабан (</a:t>
            </a:r>
            <a:r>
              <a:rPr lang="ru-RU" dirty="0" err="1" smtClean="0"/>
              <a:t>башк</a:t>
            </a:r>
            <a:r>
              <a:rPr lang="ru-RU" dirty="0" smtClean="0"/>
              <a:t>. — стог), высота 1582,3 м; Малый </a:t>
            </a:r>
            <a:r>
              <a:rPr lang="ru-RU" dirty="0" err="1" smtClean="0"/>
              <a:t>Иремель</a:t>
            </a:r>
            <a:r>
              <a:rPr lang="ru-RU" dirty="0" smtClean="0"/>
              <a:t>, высота 1449,4 м.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533400"/>
            <a:ext cx="762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0" dirty="0" smtClean="0">
                <a:solidFill>
                  <a:schemeClr val="tx1"/>
                </a:solidFill>
              </a:rPr>
              <a:t>Расстояния от горы </a:t>
            </a:r>
            <a:r>
              <a:rPr lang="ru-RU" sz="3600" i="0" dirty="0" err="1" smtClean="0">
                <a:solidFill>
                  <a:schemeClr val="tx1"/>
                </a:solidFill>
              </a:rPr>
              <a:t>Иремель</a:t>
            </a:r>
            <a:r>
              <a:rPr lang="ru-RU" sz="3600" i="0" dirty="0" smtClean="0">
                <a:solidFill>
                  <a:schemeClr val="tx1"/>
                </a:solidFill>
              </a:rPr>
              <a:t> до ключевых населенных пунктов:</a:t>
            </a:r>
          </a:p>
          <a:p>
            <a:r>
              <a:rPr lang="ru-RU" sz="3600" i="0" dirty="0" smtClean="0">
                <a:solidFill>
                  <a:schemeClr val="tx1"/>
                </a:solidFill>
              </a:rPr>
              <a:t>Уфы — через Белорецк  1020:3 км, через Усть-Катав  586-276 км;</a:t>
            </a:r>
          </a:p>
          <a:p>
            <a:r>
              <a:rPr lang="ru-RU" sz="3600" i="0" dirty="0" smtClean="0">
                <a:solidFill>
                  <a:schemeClr val="tx1"/>
                </a:solidFill>
              </a:rPr>
              <a:t>Челябинска —   88+ 172км;</a:t>
            </a:r>
          </a:p>
          <a:p>
            <a:r>
              <a:rPr lang="ru-RU" sz="3600" i="0" dirty="0" smtClean="0">
                <a:solidFill>
                  <a:schemeClr val="tx1"/>
                </a:solidFill>
              </a:rPr>
              <a:t>Белорецка —  16х5 км;</a:t>
            </a:r>
          </a:p>
          <a:p>
            <a:r>
              <a:rPr lang="ru-RU" sz="3600" i="0" dirty="0" smtClean="0">
                <a:solidFill>
                  <a:schemeClr val="tx1"/>
                </a:solidFill>
              </a:rPr>
              <a:t>Учалов —  4х4х4+1 км;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762000"/>
            <a:ext cx="7543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0" dirty="0" smtClean="0">
                <a:solidFill>
                  <a:schemeClr val="tx1"/>
                </a:solidFill>
              </a:rPr>
              <a:t>Расстояния от горы </a:t>
            </a:r>
            <a:r>
              <a:rPr lang="ru-RU" sz="3600" i="0" dirty="0" err="1" smtClean="0">
                <a:solidFill>
                  <a:schemeClr val="tx1"/>
                </a:solidFill>
              </a:rPr>
              <a:t>Иремель</a:t>
            </a:r>
            <a:r>
              <a:rPr lang="ru-RU" sz="3600" i="0" dirty="0" smtClean="0">
                <a:solidFill>
                  <a:schemeClr val="tx1"/>
                </a:solidFill>
              </a:rPr>
              <a:t> до ключевых населенных пунктов:</a:t>
            </a:r>
          </a:p>
          <a:p>
            <a:r>
              <a:rPr lang="ru-RU" sz="3600" i="0" dirty="0" smtClean="0">
                <a:solidFill>
                  <a:schemeClr val="tx1"/>
                </a:solidFill>
              </a:rPr>
              <a:t>Уфы — через Белорецк 310 км, через Усть-Катав 270 км;</a:t>
            </a:r>
          </a:p>
          <a:p>
            <a:r>
              <a:rPr lang="ru-RU" sz="3600" i="0" dirty="0" smtClean="0">
                <a:solidFill>
                  <a:schemeClr val="tx1"/>
                </a:solidFill>
              </a:rPr>
              <a:t>Челябинска — 260 км;</a:t>
            </a:r>
          </a:p>
          <a:p>
            <a:r>
              <a:rPr lang="ru-RU" sz="3600" i="0" dirty="0" smtClean="0">
                <a:solidFill>
                  <a:schemeClr val="tx1"/>
                </a:solidFill>
              </a:rPr>
              <a:t>Белорецка — 80 км;</a:t>
            </a:r>
          </a:p>
          <a:p>
            <a:r>
              <a:rPr lang="ru-RU" sz="3600" i="0" dirty="0" smtClean="0">
                <a:solidFill>
                  <a:schemeClr val="tx1"/>
                </a:solidFill>
              </a:rPr>
              <a:t>Учалов — 65 км;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trekkingmania.ru/assets/images/tickets/938/d9e34902e4e05f34c450b7d5c519f302784d89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8686800" cy="5410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62000" y="5257800"/>
            <a:ext cx="2819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НовоХусаиново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6629400" cy="5715000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 smtClean="0">
                <a:solidFill>
                  <a:srgbClr val="FF0000"/>
                </a:solidFill>
              </a:rPr>
              <a:t>Стоимость поездки 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детский-2500 рублей на человека</a:t>
            </a:r>
            <a:br>
              <a:rPr lang="ru-RU" sz="5400" b="1" dirty="0" smtClean="0"/>
            </a:br>
            <a:r>
              <a:rPr lang="ru-RU" sz="5400" b="1" dirty="0" smtClean="0"/>
              <a:t>взрослый -3000  рублей 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858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Анаграммы 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514600"/>
            <a:ext cx="701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5400" dirty="0" err="1" smtClean="0">
                <a:solidFill>
                  <a:srgbClr val="00B050"/>
                </a:solidFill>
              </a:rPr>
              <a:t>уакемкал</a:t>
            </a:r>
            <a:endParaRPr lang="ru-RU" sz="5400" dirty="0" smtClean="0">
              <a:solidFill>
                <a:srgbClr val="00B050"/>
              </a:solidFill>
            </a:endParaRPr>
          </a:p>
          <a:p>
            <a:r>
              <a:rPr lang="ru-RU" sz="5400" dirty="0" err="1" smtClean="0">
                <a:solidFill>
                  <a:srgbClr val="00B050"/>
                </a:solidFill>
              </a:rPr>
              <a:t>убрауж</a:t>
            </a:r>
            <a:endParaRPr lang="ru-RU" sz="5400" dirty="0" smtClean="0">
              <a:solidFill>
                <a:srgbClr val="00B050"/>
              </a:solidFill>
            </a:endParaRPr>
          </a:p>
          <a:p>
            <a:r>
              <a:rPr lang="ru-RU" sz="5400" dirty="0" err="1" smtClean="0">
                <a:solidFill>
                  <a:srgbClr val="00B050"/>
                </a:solidFill>
              </a:rPr>
              <a:t>осьзобьозсраителнт</a:t>
            </a:r>
            <a:endParaRPr lang="ru-RU" sz="5400" dirty="0" smtClean="0">
              <a:solidFill>
                <a:srgbClr val="00B050"/>
              </a:solidFill>
            </a:endParaRPr>
          </a:p>
          <a:p>
            <a:r>
              <a:rPr lang="ru-RU" sz="5400" dirty="0" smtClean="0">
                <a:solidFill>
                  <a:srgbClr val="00B050"/>
                </a:solidFill>
              </a:rPr>
              <a:t> </a:t>
            </a:r>
            <a:endParaRPr lang="ru-RU" sz="5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162800" cy="5715000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/>
              <a:t>Решение :</a:t>
            </a:r>
            <a:br>
              <a:rPr lang="ru-RU" sz="4800" b="1" dirty="0" smtClean="0"/>
            </a:br>
            <a:r>
              <a:rPr lang="ru-RU" sz="4800" b="1" dirty="0" smtClean="0"/>
              <a:t>2500х12=30000 </a:t>
            </a:r>
            <a:r>
              <a:rPr lang="ru-RU" sz="4800" b="1" dirty="0" err="1" smtClean="0"/>
              <a:t>рублей-стомость</a:t>
            </a:r>
            <a:r>
              <a:rPr lang="ru-RU" sz="4800" b="1" dirty="0" smtClean="0"/>
              <a:t> детского билета </a:t>
            </a:r>
            <a:br>
              <a:rPr lang="ru-RU" sz="4800" b="1" dirty="0" smtClean="0"/>
            </a:br>
            <a:r>
              <a:rPr lang="ru-RU" sz="4800" b="1" dirty="0" smtClean="0"/>
              <a:t>30000+3000=33000 рублей</a:t>
            </a:r>
            <a:br>
              <a:rPr lang="ru-RU" sz="4800" b="1" dirty="0" smtClean="0"/>
            </a:br>
            <a:r>
              <a:rPr lang="ru-RU" sz="4800" b="1" dirty="0" smtClean="0"/>
              <a:t>Ответ:33000 рублей.</a:t>
            </a:r>
            <a:endParaRPr lang="ru-RU" sz="4800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trekkingmania.ru/assets/images/tickets/938/cff82d229ef4e7222e817b68567b647987671e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382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trekkingmania.ru/assets/images/tickets/938/dd6219f21d11ab739b7515d315b9d378299cac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89154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1295400"/>
            <a:ext cx="6705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0" dirty="0" err="1" smtClean="0">
                <a:solidFill>
                  <a:schemeClr val="tx1"/>
                </a:solidFill>
              </a:rPr>
              <a:t>Новохусаиново</a:t>
            </a:r>
            <a:r>
              <a:rPr lang="ru-RU" sz="4400" i="0" dirty="0" smtClean="0">
                <a:solidFill>
                  <a:schemeClr val="tx1"/>
                </a:solidFill>
              </a:rPr>
              <a:t> — 18 км;</a:t>
            </a:r>
          </a:p>
          <a:p>
            <a:r>
              <a:rPr lang="ru-RU" sz="4400" i="0" dirty="0" err="1" smtClean="0">
                <a:solidFill>
                  <a:schemeClr val="tx1"/>
                </a:solidFill>
              </a:rPr>
              <a:t>Байсакалово</a:t>
            </a:r>
            <a:r>
              <a:rPr lang="ru-RU" sz="4400" i="0" dirty="0" smtClean="0">
                <a:solidFill>
                  <a:schemeClr val="tx1"/>
                </a:solidFill>
              </a:rPr>
              <a:t> — 14 км;</a:t>
            </a:r>
          </a:p>
          <a:p>
            <a:r>
              <a:rPr lang="ru-RU" sz="4400" i="0" dirty="0" err="1" smtClean="0">
                <a:solidFill>
                  <a:schemeClr val="tx1"/>
                </a:solidFill>
              </a:rPr>
              <a:t>Тюлюка</a:t>
            </a:r>
            <a:r>
              <a:rPr lang="ru-RU" sz="4400" i="0" dirty="0" smtClean="0">
                <a:solidFill>
                  <a:schemeClr val="tx1"/>
                </a:solidFill>
              </a:rPr>
              <a:t> — 10 км.</a:t>
            </a:r>
            <a:endParaRPr lang="ru-RU" sz="440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6858000" cy="5715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Сколько времени </a:t>
            </a:r>
            <a:r>
              <a:rPr lang="ru-RU" sz="3600" b="1" dirty="0" err="1" smtClean="0"/>
              <a:t>необходимо,чтоб</a:t>
            </a:r>
            <a:r>
              <a:rPr lang="ru-RU" sz="3600" b="1" dirty="0" smtClean="0"/>
              <a:t> добраться от </a:t>
            </a:r>
            <a:r>
              <a:rPr lang="ru-RU" sz="3600" b="1" dirty="0" err="1" smtClean="0"/>
              <a:t>Новохусаиново</a:t>
            </a:r>
            <a:r>
              <a:rPr lang="ru-RU" sz="3600" b="1" dirty="0" smtClean="0"/>
              <a:t>  до  подножия горы </a:t>
            </a:r>
            <a:r>
              <a:rPr lang="ru-RU" sz="3600" b="1" dirty="0" err="1" smtClean="0"/>
              <a:t>Иремель,если</a:t>
            </a:r>
            <a:r>
              <a:rPr lang="ru-RU" sz="3600" b="1" dirty="0" smtClean="0"/>
              <a:t> скорость равна 4,5 км/ч</a:t>
            </a:r>
            <a:endParaRPr lang="ru-RU" sz="36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20000" cy="5715000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/>
              <a:t>Решение :</a:t>
            </a:r>
            <a:br>
              <a:rPr lang="ru-RU" sz="7200" b="1" dirty="0" smtClean="0"/>
            </a:br>
            <a:r>
              <a:rPr lang="ru-RU" sz="7200" b="1" dirty="0" smtClean="0"/>
              <a:t>18:4,5= 4 часа </a:t>
            </a:r>
            <a:endParaRPr lang="ru-RU" sz="7200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trekkingmania.ru/assets/images/tickets/938/70c82e164a90cff08182b7d132f38d9911559e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152400"/>
            <a:ext cx="8839200" cy="6934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62484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Река Белая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trekkingmania.ru/assets/images/tickets/938/bbd19256c9c8b68dedc533dac057bd9108a57a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448800" cy="7086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90600" y="6019800"/>
            <a:ext cx="2819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Вершина хребта </a:t>
            </a:r>
            <a:r>
              <a:rPr lang="ru-RU" dirty="0" err="1" smtClean="0">
                <a:solidFill>
                  <a:srgbClr val="FF0000"/>
                </a:solidFill>
              </a:rPr>
              <a:t>Аваляк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trekkingmania.ru/assets/images/tickets/938/472c766958afdb7700c90db041e0010f23300e6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001000" cy="6248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71600" y="5410200"/>
            <a:ext cx="2971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Каменная река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trekkingmania.ru/assets/images/tickets/938/e7acc5ece7ea4ca32b02c0f1ed80e95fee25b6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571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90600" y="5105400"/>
            <a:ext cx="2286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Подножие горы </a:t>
            </a:r>
            <a:r>
              <a:rPr lang="ru-RU" dirty="0" err="1" smtClean="0">
                <a:solidFill>
                  <a:srgbClr val="FF0000"/>
                </a:solidFill>
              </a:rPr>
              <a:t>Иремель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00200"/>
            <a:ext cx="693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смекалка</a:t>
            </a:r>
          </a:p>
          <a:p>
            <a:r>
              <a:rPr lang="ru-RU" sz="6000" dirty="0" smtClean="0">
                <a:solidFill>
                  <a:srgbClr val="00B050"/>
                </a:solidFill>
              </a:rPr>
              <a:t>дружба</a:t>
            </a:r>
          </a:p>
          <a:p>
            <a:r>
              <a:rPr lang="ru-RU" sz="6000" dirty="0" smtClean="0">
                <a:solidFill>
                  <a:srgbClr val="00B050"/>
                </a:solidFill>
              </a:rPr>
              <a:t>сообразительность</a:t>
            </a:r>
            <a:endParaRPr lang="ru-RU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001000" cy="41148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Сколько   минут будете  подниматься на  гору </a:t>
            </a:r>
            <a:r>
              <a:rPr lang="ru-RU" sz="5400" b="1" dirty="0" err="1" smtClean="0"/>
              <a:t>Иремель,если</a:t>
            </a:r>
            <a:r>
              <a:rPr lang="ru-RU" sz="5400" b="1" dirty="0" smtClean="0"/>
              <a:t> высота равна 1582 </a:t>
            </a:r>
            <a:r>
              <a:rPr lang="ru-RU" sz="5400" b="1" dirty="0" err="1" smtClean="0"/>
              <a:t>м,а</a:t>
            </a:r>
            <a:r>
              <a:rPr lang="ru-RU" sz="5400" b="1" dirty="0" smtClean="0"/>
              <a:t> скорость равна</a:t>
            </a:r>
            <a:br>
              <a:rPr lang="ru-RU" sz="5400" b="1" dirty="0" smtClean="0"/>
            </a:br>
            <a:r>
              <a:rPr lang="ru-RU" sz="5400" b="1" dirty="0" smtClean="0"/>
              <a:t> 1000м/ч </a:t>
            </a:r>
            <a:endParaRPr lang="ru-RU" sz="5400" b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467600" cy="5715000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Решение:</a:t>
            </a:r>
            <a:br>
              <a:rPr lang="ru-RU" sz="6600" b="1" dirty="0" smtClean="0"/>
            </a:br>
            <a:r>
              <a:rPr lang="ru-RU" sz="6600" b="1" dirty="0" smtClean="0"/>
              <a:t>1582:1000Х60=94,92 минут</a:t>
            </a:r>
            <a:endParaRPr lang="ru-RU" sz="6600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trekkingmania.ru/assets/images/tickets/938/30d8f6fe1d03087f66ed03997cab9869d69557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8382000" cy="5867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3000" y="5181600"/>
            <a:ext cx="2895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Гора </a:t>
            </a:r>
            <a:r>
              <a:rPr lang="ru-RU" dirty="0" err="1" smtClean="0">
                <a:solidFill>
                  <a:srgbClr val="FF0000"/>
                </a:solidFill>
              </a:rPr>
              <a:t>Иремель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848600" cy="571500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Сколько времени </a:t>
            </a:r>
            <a:r>
              <a:rPr lang="ru-RU" sz="4800" b="1" dirty="0" err="1" smtClean="0"/>
              <a:t>времени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нужно,чтоб</a:t>
            </a:r>
            <a:r>
              <a:rPr lang="ru-RU" sz="4800" b="1" dirty="0" smtClean="0"/>
              <a:t> возвратиться обратно на базу ,если на  вершине горы будете 30 минут и будете спускаться 1 час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162800" cy="5715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Решение :</a:t>
            </a:r>
            <a:br>
              <a:rPr lang="ru-RU" sz="3200" b="1" dirty="0" smtClean="0"/>
            </a:br>
            <a:r>
              <a:rPr lang="ru-RU" sz="3200" b="1" dirty="0" smtClean="0"/>
              <a:t>От базы до подножия горы-270 минут</a:t>
            </a:r>
            <a:br>
              <a:rPr lang="ru-RU" sz="3200" b="1" dirty="0" smtClean="0"/>
            </a:br>
            <a:r>
              <a:rPr lang="ru-RU" sz="3200" b="1" dirty="0" smtClean="0"/>
              <a:t>Поднятие на гору-94,92 минуты</a:t>
            </a:r>
            <a:br>
              <a:rPr lang="ru-RU" sz="3200" b="1" dirty="0" smtClean="0"/>
            </a:br>
            <a:r>
              <a:rPr lang="ru-RU" sz="3200" b="1" dirty="0" smtClean="0"/>
              <a:t>На вершине -30 минут</a:t>
            </a:r>
            <a:br>
              <a:rPr lang="ru-RU" sz="3200" b="1" dirty="0" smtClean="0"/>
            </a:br>
            <a:r>
              <a:rPr lang="ru-RU" sz="3200" b="1" dirty="0" smtClean="0"/>
              <a:t>Спуск с горы -60 минут</a:t>
            </a:r>
            <a:br>
              <a:rPr lang="ru-RU" sz="3200" b="1" dirty="0" smtClean="0"/>
            </a:br>
            <a:r>
              <a:rPr lang="ru-RU" sz="3200" b="1" dirty="0" smtClean="0"/>
              <a:t>От подножия горы до баз-270 минут часа</a:t>
            </a:r>
            <a:br>
              <a:rPr lang="ru-RU" sz="3200" b="1" dirty="0" smtClean="0"/>
            </a:br>
            <a:r>
              <a:rPr lang="ru-RU" sz="3200" b="1" dirty="0" smtClean="0"/>
              <a:t>270+94,92+30+60+270 минут=724,92 минут</a:t>
            </a:r>
            <a:br>
              <a:rPr lang="ru-RU" sz="3200" b="1" dirty="0" smtClean="0"/>
            </a:br>
            <a:r>
              <a:rPr lang="ru-RU" sz="3200" b="1" dirty="0" smtClean="0"/>
              <a:t>12 ,082 часов</a:t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Ответ: приблизительно 12 часов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077200" cy="5715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b="1" dirty="0" smtClean="0"/>
              <a:t>Человек при  ходьбе  с весом  65 кг сжигает на </a:t>
            </a:r>
            <a:br>
              <a:rPr lang="ru-RU" sz="6000" b="1" dirty="0" smtClean="0"/>
            </a:br>
            <a:r>
              <a:rPr lang="ru-RU" sz="6000" b="1" dirty="0" smtClean="0"/>
              <a:t>1 км 46  ккал</a:t>
            </a:r>
            <a:br>
              <a:rPr lang="ru-RU" sz="6000" b="1" dirty="0" smtClean="0"/>
            </a:br>
            <a:r>
              <a:rPr lang="ru-RU" sz="6000" b="1" dirty="0" smtClean="0"/>
              <a:t>Считая примерно расстояние  38 км .Подсчитать сожженные ккал</a:t>
            </a:r>
            <a:endParaRPr lang="ru-RU" sz="6000" b="1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91400" cy="5715000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 smtClean="0"/>
              <a:t>Решение:</a:t>
            </a:r>
            <a:br>
              <a:rPr lang="ru-RU" sz="5400" b="1" dirty="0" smtClean="0"/>
            </a:br>
            <a:r>
              <a:rPr lang="ru-RU" sz="5400" b="1" dirty="0" smtClean="0"/>
              <a:t>38х46=1748  ккал</a:t>
            </a:r>
            <a:endParaRPr lang="ru-RU" sz="5400" b="1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534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752600"/>
            <a:ext cx="5791200" cy="2800767"/>
          </a:xfrm>
          <a:prstGeom prst="rect">
            <a:avLst/>
          </a:prstGeom>
          <a:solidFill>
            <a:schemeClr val="accent3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До новых встреч!</a:t>
            </a:r>
            <a:endParaRPr lang="ru-RU" sz="8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467600" cy="25908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1 задание</a:t>
            </a:r>
            <a:r>
              <a:rPr lang="ru-RU" dirty="0" smtClean="0"/>
              <a:t>. Семья Ивановых  выбирает поездку на неделю. У Димы начинаются каникулы после экзаменов, с 25 июня. У мамы отпуск две недели с 20 июня, а у папы отпуск с 27 июня по 10 июля. Необходимо выбрать время поездки исходя из дат отпусков и каникул.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8100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3657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429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4327" t="35062" r="49359" b="13627"/>
          <a:stretch/>
        </p:blipFill>
        <p:spPr bwMode="auto">
          <a:xfrm>
            <a:off x="611560" y="2924944"/>
            <a:ext cx="3816424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05400" y="3733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4327" t="35918" r="48558" b="12772"/>
          <a:stretch/>
        </p:blipFill>
        <p:spPr bwMode="auto">
          <a:xfrm>
            <a:off x="4834702" y="2924944"/>
            <a:ext cx="3841754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4343400" cy="3124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4327" t="35062" r="49359" b="13627"/>
          <a:stretch/>
        </p:blipFill>
        <p:spPr bwMode="auto">
          <a:xfrm>
            <a:off x="611560" y="914400"/>
            <a:ext cx="3816424" cy="297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600" y="13716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4327" t="35918" r="48558" b="12772"/>
          <a:stretch/>
        </p:blipFill>
        <p:spPr bwMode="auto">
          <a:xfrm>
            <a:off x="4876800" y="685800"/>
            <a:ext cx="3841754" cy="3276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43434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Правильный ответ: с 27 июня по 3 июля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48600" cy="5715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Самый высокий шихан – </a:t>
            </a:r>
            <a:r>
              <a:rPr lang="ru-RU" sz="3600" b="1" dirty="0" err="1" smtClean="0"/>
              <a:t>Тратау</a:t>
            </a:r>
            <a:r>
              <a:rPr lang="ru-RU" sz="3600" dirty="0" smtClean="0"/>
              <a:t> (или </a:t>
            </a:r>
            <a:r>
              <a:rPr lang="ru-RU" sz="3600" b="1" dirty="0" err="1" smtClean="0"/>
              <a:t>Торатау</a:t>
            </a:r>
            <a:r>
              <a:rPr lang="ru-RU" sz="3600" dirty="0" smtClean="0"/>
              <a:t>). Его высота – 402 метра над уровнем моря, а относительная – 280 метров. </a:t>
            </a:r>
            <a:r>
              <a:rPr lang="ru-RU" sz="3600" b="1" dirty="0" err="1" smtClean="0"/>
              <a:t>Торатау</a:t>
            </a:r>
            <a:r>
              <a:rPr lang="ru-RU" sz="3600" dirty="0" smtClean="0"/>
              <a:t> — самый южный из шиханов.</a:t>
            </a:r>
            <a:r>
              <a:rPr lang="ru-RU" sz="3600" b="1" dirty="0" smtClean="0"/>
              <a:t> Шихан </a:t>
            </a:r>
            <a:r>
              <a:rPr lang="ru-RU" sz="3600" b="1" dirty="0" err="1" smtClean="0"/>
              <a:t>Тратау</a:t>
            </a:r>
            <a:r>
              <a:rPr lang="ru-RU" sz="3600" dirty="0" smtClean="0"/>
              <a:t> красуется на гербе </a:t>
            </a:r>
            <a:r>
              <a:rPr lang="ru-RU" sz="3600" b="1" dirty="0" smtClean="0"/>
              <a:t>города Ишимбай</a:t>
            </a:r>
            <a:r>
              <a:rPr lang="ru-RU" sz="3600" dirty="0" smtClean="0"/>
              <a:t>, является символом </a:t>
            </a:r>
            <a:r>
              <a:rPr lang="ru-RU" sz="3600" dirty="0" err="1" smtClean="0"/>
              <a:t>Ишимбайского</a:t>
            </a:r>
            <a:r>
              <a:rPr lang="ru-RU" sz="3600" dirty="0" smtClean="0"/>
              <a:t> района Башкирии</a:t>
            </a:r>
            <a:endParaRPr lang="ru-RU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447800"/>
            <a:ext cx="7086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За правду стой горой.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2. Любишь смородину, люби и оскомину.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3. Пустой мешок стоять не будет.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4. Брито, нет стрижено.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5. Как не хитри, а от правды не уйти.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6. В семье не без урода.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7. Остался заряд, не пяться назад.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8. Синичка – воробью сестричка.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9. Новая метла чисто метет.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10. Чистота – залог здоровья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4572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</a:rPr>
              <a:t>Найди сумму чисел</a:t>
            </a:r>
            <a:endParaRPr lang="ru-RU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2572</TotalTime>
  <Words>414</Words>
  <Application>Microsoft Office PowerPoint</Application>
  <PresentationFormat>Экран (4:3)</PresentationFormat>
  <Paragraphs>107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Составная</vt:lpstr>
      <vt:lpstr>МАТЕМАТИЧЕСКОЕ ПУТЕШЕСТВИЕ</vt:lpstr>
      <vt:lpstr>«Функционально грамотный человек способен использовать все постоянно приобретаемые в течение жизни знания, умения и навыки для решения максимально широкого диапазона жизненных задач в различных сферах деятельности, общения и социальных отношений». Алексей Алексеевич Леонтьев.</vt:lpstr>
      <vt:lpstr>Слайд 3</vt:lpstr>
      <vt:lpstr>Слайд 4</vt:lpstr>
      <vt:lpstr>Слайд 5</vt:lpstr>
      <vt:lpstr>1 задание. Семья Ивановых  выбирает поездку на неделю. У Димы начинаются каникулы после экзаменов, с 25 июня. У мамы отпуск две недели с 20 июня, а у папы отпуск с 27 июня по 10 июля. Необходимо выбрать время поездки исходя из дат отпусков и каникул.</vt:lpstr>
      <vt:lpstr>Слайд 7</vt:lpstr>
      <vt:lpstr>Самый высокий шихан – Тратау (или Торатау). Его высота – 402 метра над уровнем моря, а относительная – 280 метров. Торатау — самый южный из шиханов. Шихан Тратау красуется на гербе города Ишимбай, является символом Ишимбайского района Башкирии</vt:lpstr>
      <vt:lpstr>Слайд 9</vt:lpstr>
      <vt:lpstr>Слайд 10</vt:lpstr>
      <vt:lpstr> Задача:  Железнодорожный билет на электричку для взрослого стоит 430  рублей. Стоимость билета школьника составляет 50% от стоимости билета для взрослого. Группа состоит из  12   школьников и 1 взрослого. Какова стоимость билетов на всю группу?</vt:lpstr>
      <vt:lpstr>430х12=5160 рублей-стоимость 12 билетов без скидки 5160:100х50=2580 рублей –стоимость 12  детских билетов со скидкой 2580+ 430 =3010 рублей.-стоимость билета для группы из 12 детей и одного взрослого Ответ :3010 рублей.</vt:lpstr>
      <vt:lpstr>Слайд 13</vt:lpstr>
      <vt:lpstr>Слайд 14</vt:lpstr>
      <vt:lpstr>Слайд 15</vt:lpstr>
      <vt:lpstr>Слайд 16</vt:lpstr>
      <vt:lpstr>Задача: Расстояние от г. Стерлитамак до горы Шахтау 12,9 км . 0,75  часть  нашего путешествия мы проедем, а остальное время мы будем путешествовать пешком.  Вычислить какое расстояние нам нужно пройти пешком? </vt:lpstr>
      <vt:lpstr>12х0.79=9.48 км= 9 км 480 м </vt:lpstr>
      <vt:lpstr>Натуральные числа”       По горизонтали: 2. наибольшее однозначное число.   4. знак в виде крестика.   7. результат арифметического действия.   8. знак, который используют для записи чисел.   9. штрихи на линейке.   По вертикали: 1. наименьшее однозначное число.   3. наименьшее четырехзначное число.   5. самое маленькое натуральное число.  6. произведение всех натуральных чисел до заданного включительно.            </vt:lpstr>
      <vt:lpstr> </vt:lpstr>
      <vt:lpstr>СТЕРЛИТАМАКСКИЕ ШИХАНЫ </vt:lpstr>
      <vt:lpstr>Другой шихан – Куштау – самый большой по площади. Он имеет форму вытянутого хребта с тремя вершинами. С башкирского Куштау переводится, как Двойная гора. По другой версии, Птица-гора. Со стороны западного и южного склонов гору огибает река Белая.. На шихане Куштау (357 метров) зимой работает горнолыжная трасса. Так что в холодное время года можно не только насладиться видом красивых гор, но и прокатиться по ним на лыжах</vt:lpstr>
      <vt:lpstr>КУШТАУ</vt:lpstr>
      <vt:lpstr>ЮРАКТАУ</vt:lpstr>
      <vt:lpstr>Задача:.  В нашей копилке 700 руб. Мы решили купить: батон, буханку черного хлеба, пакет кефира, упаковку сосисок, пряники. Поблизости находятся магазины со следующими ценами на интересующий товар. Давайте выберем, в какой же магазин нам отправиться за самой выгодной покупкой? </vt:lpstr>
      <vt:lpstr>Решение: 30+27+53+283+56 =  449 (р) стоимость покупки в Пятерочке 33+28+59+275+59  =454(р) стоимость покупки в Магните Ответ: самая выгодная покупка в магазине Пятерочка  руб. </vt:lpstr>
      <vt:lpstr>Слайд 27</vt:lpstr>
      <vt:lpstr>Слайд 28</vt:lpstr>
      <vt:lpstr>Канатная дорога  детская 800 рублей в день взрослый билет 1200 рублей </vt:lpstr>
      <vt:lpstr>Решение: 800 х 12=9600 рублей 9600 +1200=10800 рублей</vt:lpstr>
      <vt:lpstr>Прокат лыж: комплект лыжный – 1000 рублей в день комплект лыж  взрослый -1200 рублей</vt:lpstr>
      <vt:lpstr>Решение      1000х12=12000 рулей 12000  + 1200=13200 рублей</vt:lpstr>
      <vt:lpstr>Слайд 33</vt:lpstr>
      <vt:lpstr>Слайд 34</vt:lpstr>
      <vt:lpstr>Иремель (башк. Ирәмәл) — вторая по высоте вершина Южного Урала, расположена на северо-востоке Белорецкого района Башкортостана, северо-западные склоны находятся в границах Катав-Ивановского района Челябинской области. Гора представляет собой двухвершинный массив, в состав которого входят: Большой Иремель с платообразной вершиной Кабан (башк. — стог), высота 1582,3 м; Малый Иремель, высота 1449,4 м. </vt:lpstr>
      <vt:lpstr>Слайд 36</vt:lpstr>
      <vt:lpstr>Слайд 37</vt:lpstr>
      <vt:lpstr>Слайд 38</vt:lpstr>
      <vt:lpstr>Стоимость поездки  детский-2500 рублей на человека взрослый -3000  рублей </vt:lpstr>
      <vt:lpstr>Решение : 2500х12=30000 рублей-стомость детского билета  30000+3000=33000 рублей Ответ:33000 рублей.</vt:lpstr>
      <vt:lpstr>Слайд 41</vt:lpstr>
      <vt:lpstr>Слайд 42</vt:lpstr>
      <vt:lpstr>Слайд 43</vt:lpstr>
      <vt:lpstr>Сколько времени необходимо,чтоб добраться от Новохусаиново  до  подножия горы Иремель,если скорость равна 4,5 км/ч</vt:lpstr>
      <vt:lpstr>Решение : 18:4,5= 4 часа </vt:lpstr>
      <vt:lpstr>Слайд 46</vt:lpstr>
      <vt:lpstr>Слайд 47</vt:lpstr>
      <vt:lpstr>Слайд 48</vt:lpstr>
      <vt:lpstr>Слайд 49</vt:lpstr>
      <vt:lpstr>Сколько   минут будете  подниматься на  гору Иремель,если высота равна 1582 м,а скорость равна  1000м/ч </vt:lpstr>
      <vt:lpstr>Решение: 1582:1000Х60=94,92 минут</vt:lpstr>
      <vt:lpstr>Слайд 52</vt:lpstr>
      <vt:lpstr>Сколько времени времени нужно,чтоб возвратиться обратно на базу ,если на  вершине горы будете 30 минут и будете спускаться 1 час.</vt:lpstr>
      <vt:lpstr>Решение : От базы до подножия горы-270 минут Поднятие на гору-94,92 минуты На вершине -30 минут Спуск с горы -60 минут От подножия горы до баз-270 минут часа 270+94,92+30+60+270 минут=724,92 минут 12 ,082 часов Ответ: приблизительно 12 часов</vt:lpstr>
      <vt:lpstr>Человек при  ходьбе  с весом  65 кг сжигает на  1 км 46  ккал Считая примерно расстояние  38 км .Подсчитать сожженные ккал</vt:lpstr>
      <vt:lpstr>Решение: 38х46=1748  ккал</vt:lpstr>
      <vt:lpstr>Слайд 57</vt:lpstr>
      <vt:lpstr>Слайд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Алёна Филатова</dc:creator>
  <cp:lastModifiedBy>USER</cp:lastModifiedBy>
  <cp:revision>111</cp:revision>
  <cp:lastPrinted>1601-01-01T00:00:00Z</cp:lastPrinted>
  <dcterms:created xsi:type="dcterms:W3CDTF">1601-01-01T00:00:00Z</dcterms:created>
  <dcterms:modified xsi:type="dcterms:W3CDTF">2024-02-05T07:05:42Z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