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2" r:id="rId4"/>
    <p:sldId id="271" r:id="rId5"/>
    <p:sldId id="273" r:id="rId6"/>
    <p:sldId id="274" r:id="rId7"/>
    <p:sldId id="275" r:id="rId8"/>
    <p:sldId id="278" r:id="rId9"/>
    <p:sldId id="277" r:id="rId10"/>
    <p:sldId id="279" r:id="rId11"/>
    <p:sldId id="281" r:id="rId12"/>
    <p:sldId id="280" r:id="rId13"/>
    <p:sldId id="285" r:id="rId14"/>
    <p:sldId id="284" r:id="rId15"/>
    <p:sldId id="282" r:id="rId16"/>
    <p:sldId id="283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0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9D3E-A834-4442-BDC4-2AF228804247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910D5-C850-45D1-A361-79CAA7EBC0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LTrcMQEs7JcKD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isk.yandex.ru/d/hAbBABb_wkDts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hyperlink" Target="https://disk.yandex.ru/d/EqcUjwLrZFmff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disk.yandex.ru/i/VJhNnA2plbQuMg" TargetMode="External"/><Relationship Id="rId4" Type="http://schemas.openxmlformats.org/officeDocument/2006/relationships/hyperlink" Target="https://disk.yandex.ru/i/UJBFuzMcD2NTL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XHq3bxvPSP_Eag" TargetMode="External"/><Relationship Id="rId5" Type="http://schemas.openxmlformats.org/officeDocument/2006/relationships/hyperlink" Target="https://disk.yandex.ru/i/lqpI1CFxGQOgHQ" TargetMode="External"/><Relationship Id="rId4" Type="http://schemas.openxmlformats.org/officeDocument/2006/relationships/hyperlink" Target="https://disk.yandex.ru/i/Vb599GOaOq3UF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tEuscwTg_rbRN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tEuscwTg_rbRN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pSHFtE7dA4knkw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2uZwnjcG24U48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PEaQD77oFQsxF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tYMEPROVW4jyDQ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disk.yandex.ru/i/VWINYWuWNIHgn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creofoto.ru/wp-content/uploads/2023/09/fon-dlia-logoped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creofoto.ru/wp-content/uploads/2023/09/fon-dlia-logoped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creofoto.ru/wp-content/uploads/2023/09/fon-dlia-logoped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2" name="Picture 8" descr="https://pickimage.ru/wp-content/uploads/images/detskie/logopedistscorner/ugoloklogoped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185" y="0"/>
            <a:ext cx="9441713" cy="6858000"/>
          </a:xfrm>
          <a:prstGeom prst="rect">
            <a:avLst/>
          </a:prstGeom>
          <a:noFill/>
        </p:spPr>
      </p:pic>
      <p:sp>
        <p:nvSpPr>
          <p:cNvPr id="9" name="Облако 8"/>
          <p:cNvSpPr/>
          <p:nvPr/>
        </p:nvSpPr>
        <p:spPr>
          <a:xfrm>
            <a:off x="1547664" y="0"/>
            <a:ext cx="7308304" cy="15567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4860032" y="260648"/>
            <a:ext cx="4499992" cy="15567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476672"/>
            <a:ext cx="7092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Семинар для воспитателей: «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Логотека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Segoe Script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445224"/>
            <a:ext cx="7092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Подготовила:</a:t>
            </a:r>
          </a:p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учитель-логопед</a:t>
            </a:r>
          </a:p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МА ДОУ № 44 г. Белорецк</a:t>
            </a:r>
          </a:p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Алексеева А.В.</a:t>
            </a:r>
          </a:p>
          <a:p>
            <a:pPr algn="r"/>
            <a:endParaRPr lang="ru-RU" b="1" dirty="0">
              <a:solidFill>
                <a:schemeClr val="accent6">
                  <a:lumMod val="75000"/>
                </a:schemeClr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4482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Предлагаю Вашему вниманию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подборки мимической гимнастики:</a:t>
            </a:r>
          </a:p>
          <a:p>
            <a:pPr algn="ctr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2800" dirty="0" smtClean="0">
                <a:hlinkClick r:id="rId3"/>
              </a:rPr>
              <a:t>https://disk.yandex.ru/i/LTrcMQEs7JcKDw</a:t>
            </a:r>
            <a:endParaRPr lang="ru-RU" sz="28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en-US" sz="2800" dirty="0" smtClean="0">
                <a:hlinkClick r:id="rId4"/>
              </a:rPr>
              <a:t>https://disk.yandex.ru/d/hAbBABb_wkDtsw</a:t>
            </a:r>
            <a:endParaRPr lang="ru-RU" sz="2800" dirty="0" smtClean="0"/>
          </a:p>
        </p:txBody>
      </p:sp>
      <p:pic>
        <p:nvPicPr>
          <p:cNvPr id="6" name="Рисунок 5" descr="Мимическая гимнастика для детей в картинках"/>
          <p:cNvPicPr/>
          <p:nvPr/>
        </p:nvPicPr>
        <p:blipFill>
          <a:blip r:embed="rId5" cstate="print"/>
          <a:srcRect l="33499" t="12523" r="32073" b="40691"/>
          <a:stretch>
            <a:fillRect/>
          </a:stretch>
        </p:blipFill>
        <p:spPr bwMode="auto">
          <a:xfrm>
            <a:off x="179512" y="188640"/>
            <a:ext cx="1728192" cy="1710952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268760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Третий вопрос 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нашего семинара: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Как называется способность человека слышать и различать отдельные фонемы, или звуки в слове?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69269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Фонематический слух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тонкий систематизированный слух,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это - способность человека слышать и различать отдельные фонемы, или звуки в слове.</a:t>
            </a:r>
          </a:p>
        </p:txBody>
      </p:sp>
      <p:pic>
        <p:nvPicPr>
          <p:cNvPr id="36866" name="Picture 2" descr="https://zharptitca.ru/public/users/993/JPG/111220201442.png"/>
          <p:cNvPicPr>
            <a:picLocks noChangeAspect="1" noChangeArrowheads="1"/>
          </p:cNvPicPr>
          <p:nvPr/>
        </p:nvPicPr>
        <p:blipFill>
          <a:blip r:embed="rId3" cstate="print"/>
          <a:srcRect t="24751" r="48172" b="11310"/>
          <a:stretch>
            <a:fillRect/>
          </a:stretch>
        </p:blipFill>
        <p:spPr bwMode="auto">
          <a:xfrm>
            <a:off x="0" y="0"/>
            <a:ext cx="2123728" cy="1755945"/>
          </a:xfrm>
          <a:prstGeom prst="ellipse">
            <a:avLst/>
          </a:prstGeom>
          <a:noFill/>
        </p:spPr>
      </p:pic>
      <p:pic>
        <p:nvPicPr>
          <p:cNvPr id="7" name="Picture 2" descr="https://zharptitca.ru/public/users/993/JPG/111220201442.png"/>
          <p:cNvPicPr>
            <a:picLocks noChangeAspect="1" noChangeArrowheads="1"/>
          </p:cNvPicPr>
          <p:nvPr/>
        </p:nvPicPr>
        <p:blipFill>
          <a:blip r:embed="rId3" cstate="print"/>
          <a:srcRect l="45690" t="-472" r="1592" b="32299"/>
          <a:stretch>
            <a:fillRect/>
          </a:stretch>
        </p:blipFill>
        <p:spPr bwMode="auto">
          <a:xfrm>
            <a:off x="6588224" y="4437112"/>
            <a:ext cx="2160240" cy="1872208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2924944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Фонематический слух является основой для понимания смысла сказанного.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Ведь, заменив даже один звук в слове, мы можем получить совершенно иное слово: "коза-коса", "дом-том", "бочка-почка". 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И вот уже козой косят луг, коса щиплет травку, а Мишина машина превращается в мыши на машине.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C:\Users\user\Downloads\c6905adb665c8a4dbe4932c7cee94f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016224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979712" y="1412776"/>
            <a:ext cx="44280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для развития фонематического слуха 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https</a:t>
            </a:r>
            <a:r>
              <a:rPr lang="en-US" dirty="0" smtClean="0">
                <a:hlinkClick r:id="rId4"/>
              </a:rPr>
              <a:t>://disk.yandex.ru/i/UJBFuzMcD2NTLQ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54868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Предлагаю Вашему вниманию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ссылки на игры: </a:t>
            </a:r>
          </a:p>
          <a:p>
            <a:pPr algn="ctr">
              <a:buNone/>
            </a:pPr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357301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для развитие слухового внимания</a:t>
            </a:r>
          </a:p>
          <a:p>
            <a:pPr algn="ctr"/>
            <a:r>
              <a:rPr lang="en-US" sz="2000" dirty="0" smtClean="0">
                <a:hlinkClick r:id="rId5"/>
              </a:rPr>
              <a:t>https</a:t>
            </a:r>
            <a:r>
              <a:rPr lang="en-US" dirty="0" smtClean="0">
                <a:hlinkClick r:id="rId5"/>
              </a:rPr>
              <a:t>://disk.yandex.ru/i/VJhNnA2plbQuMg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Матыкина И.А. Логопедическая игра Что за сту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365104"/>
            <a:ext cx="2857500" cy="2019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467544" y="2420888"/>
            <a:ext cx="575055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для формирование фонематического восприятия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hlinkClick r:id="rId7"/>
              </a:rPr>
              <a:t>https://disk.yandex.ru/d/EqcUjwLrZFmffw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6" name="Рисунок 15" descr="https://oki7.vkusercdn.ru/i?r=BDHElZJBPNKGuFyY-akIDfgnGRaP5JP6V5lmHtuQoRAjehBryf9WdqH1XqeLe2iqUG4&amp;fn=w_6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284984"/>
            <a:ext cx="2952329" cy="179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844824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Четвертый вопрос 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нашего семинара: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Квазиомонимы – что это такое?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s://sun9-6.userapi.com/impg/_33KhZ8OhlDhDOAy5XMkceHl3x8j1Bh7F9G3UA/zh-moLDd1JM.jpg?size=807x571&amp;quality=95&amp;sign=e3a5952f376fb8a7a6edc0230c90f8d7&amp;c_uniq_tag=DvyYLJjH9O1PwkUyLMJe_QYmfK2jxM0MD-SU_uABJ5U&amp;type=album"/>
          <p:cNvPicPr>
            <a:picLocks noChangeAspect="1" noChangeArrowheads="1"/>
          </p:cNvPicPr>
          <p:nvPr/>
        </p:nvPicPr>
        <p:blipFill>
          <a:blip r:embed="rId3" cstate="print"/>
          <a:srcRect t="5296" r="1637" b="5998"/>
          <a:stretch>
            <a:fillRect/>
          </a:stretch>
        </p:blipFill>
        <p:spPr bwMode="auto">
          <a:xfrm>
            <a:off x="4644008" y="3573016"/>
            <a:ext cx="4050718" cy="25847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54868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Квазиомонимы </a:t>
            </a:r>
            <a:r>
              <a:rPr lang="ru-RU" sz="2400" b="1" dirty="0" smtClean="0">
                <a:solidFill>
                  <a:srgbClr val="002060"/>
                </a:solidFill>
              </a:rPr>
              <a:t>- это похожие по звучанию слова или в этих словах разный лишь один звук.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772816"/>
            <a:ext cx="69127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Чаще всего эти слова используют для того, чтобы усилить фонематический слух ребёнка.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7809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Предлагаю Вашему вниманию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ссылки на подборки </a:t>
            </a:r>
            <a:r>
              <a:rPr lang="ru-RU" b="1" i="1" dirty="0" err="1" smtClean="0">
                <a:solidFill>
                  <a:srgbClr val="002060"/>
                </a:solidFill>
              </a:rPr>
              <a:t>квазиомонимов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 картинках: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hlinkClick r:id="rId4"/>
              </a:rPr>
              <a:t>https://disk.yandex.ru/i/Vb599GOaOq3UFw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https://disk.yandex.ru/i/lqpI1CFxGQOgHQ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6"/>
              </a:rPr>
              <a:t>https://disk.yandex.ru/i/XHq3bxvPSP_Eag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582341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Предлагаю также познакомить детей с понятием «картинки перевертыши».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Это уникальные изображения, которые создаются с помощью оптических иллюзий, и когда их переворачиваешь, они превращаются в совершенно другие картинки!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Играя с картинками-перевертышами у детей развивается зрительное восприятие, память.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Данная игра способствует активизации речи и мышления.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https://disk.yandex.ru/d/tEuscwTg_rbRNw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268760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Пятый вопрос 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нашего семинара: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Что такое «картинки-перевертыши?»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836712"/>
            <a:ext cx="6768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«Картинки перевертыши»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это уникальные изображения, которые создаются с помощью оптических иллюзий, и когда их переворачиваешь, они превращаются в совершенно другие картинки!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Предлагаю Вам познакомить детей с понятием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«Картинки перевертыши» 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Играя с картинками-перевертышами у детей развивается зрительное восприятие, память. Данная игра способствует активизации речи и мышления.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2000" dirty="0" smtClean="0">
                <a:hlinkClick r:id="rId3"/>
              </a:rPr>
              <a:t>https://disk.yandex.ru/d/tEuscwTg_rbRNw</a:t>
            </a:r>
            <a:endParaRPr lang="ru-RU" sz="2000" dirty="0"/>
          </a:p>
        </p:txBody>
      </p:sp>
      <p:pic>
        <p:nvPicPr>
          <p:cNvPr id="8" name="Рисунок 7" descr="Картинка-перевертыш - Дядя в шляпе и ко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226">
            <a:off x="107728" y="112878"/>
            <a:ext cx="2016000" cy="1800000"/>
          </a:xfrm>
          <a:prstGeom prst="ellipse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9" name="Рисунок 8" descr="Картинка-перевертыш - Дядя в шляпе и ко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9652">
            <a:off x="6732240" y="4509120"/>
            <a:ext cx="2016000" cy="1800000"/>
          </a:xfrm>
          <a:prstGeom prst="ellipse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83671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Шестой вопрос 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нашего семинара: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Какие упражнения замечательно тренируют произношение определённых звуков, закрепляют уже четко поставленные звуки и слоги?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75048" y="476672"/>
            <a:ext cx="856895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064463" y="526123"/>
            <a:ext cx="66109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нашей работе главная цель - развитие речи детей,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ногу со временем следуем ей!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628800"/>
            <a:ext cx="882047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Цель семинара:</a:t>
            </a:r>
            <a:r>
              <a:rPr lang="ru-RU" sz="2300" dirty="0" smtClean="0">
                <a:solidFill>
                  <a:srgbClr val="002060"/>
                </a:solidFill>
              </a:rPr>
              <a:t> оказание помощи воспитателям в организации коррекционной работы по речевому развитию на занятиях.</a:t>
            </a:r>
          </a:p>
          <a:p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  <a:endParaRPr lang="ru-RU" sz="23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2060"/>
                </a:solidFill>
              </a:rPr>
              <a:t>Обеспечивать качество образования коррекционной работы с воспитанниками с нарушением зрения, имеющими речевые нарушения.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2060"/>
                </a:solidFill>
              </a:rPr>
              <a:t>Создавать благоприятные условия для познавательно-речевого развития, формировать фонематическую готовность к исправлению трудных звуков у дошкольников.</a:t>
            </a:r>
          </a:p>
          <a:p>
            <a:pPr lv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300" dirty="0" smtClean="0">
                <a:solidFill>
                  <a:srgbClr val="002060"/>
                </a:solidFill>
              </a:rPr>
              <a:t>Совершенствовать педагогическую компетентность воспитателей</a:t>
            </a:r>
          </a:p>
          <a:p>
            <a:pPr lvl="0">
              <a:buClr>
                <a:schemeClr val="accent2">
                  <a:lumMod val="75000"/>
                </a:schemeClr>
              </a:buClr>
            </a:pPr>
            <a:r>
              <a:rPr lang="ru-RU" sz="2300" dirty="0" smtClean="0">
                <a:solidFill>
                  <a:srgbClr val="002060"/>
                </a:solidFill>
              </a:rPr>
              <a:t>по проблемам речевого развития дошкольников.</a:t>
            </a:r>
          </a:p>
          <a:p>
            <a:pPr lvl="0">
              <a:buClr>
                <a:schemeClr val="accent2">
                  <a:lumMod val="75000"/>
                </a:schemeClr>
              </a:buClr>
            </a:pPr>
            <a:r>
              <a:rPr lang="ru-RU" sz="2300" dirty="0" smtClean="0">
                <a:solidFill>
                  <a:srgbClr val="002060"/>
                </a:solidFill>
              </a:rPr>
              <a:t>Активизировать обмен информацией и практическими знаниями между учителем-логопедом и педагогами ДОУ.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69269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Стихи для развития речи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https://sun95-1.userapi.com/impg/yW4Y-s74Gk7C0AMvw74oIYCfajXzkILc4aT6sQ/KqlcOxKyBcA.jpg?size=1280x909&amp;quality=96&amp;sign=027d79b2b1e2cbd6ecc3ed6b9a481e18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62646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67744" y="5805264"/>
            <a:ext cx="4579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4"/>
              </a:rPr>
              <a:t>https://disk.yandex.ru/i/pSHFtE7dA4knkw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268760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Седьмой вопрос 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нашего семинара: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Как называются  рифмованные фразы, в которой часто повторяется какой-либо звук? </a:t>
            </a:r>
          </a:p>
          <a:p>
            <a:pPr lvl="0" indent="-342900" algn="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(2 ответа)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27176" y="332656"/>
            <a:ext cx="716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Чистоговорка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служит для отработки звукопроизношения, развития силы голоса, темпа речи, чувства рифмы, речевого дыхания, а также для коррекции лексико-грамматической и фонетико-фонематической стороны речи.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492896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Для чего нужны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чистоговорки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Ритмичные </a:t>
            </a:r>
            <a:r>
              <a:rPr lang="ru-RU" sz="2000" dirty="0" err="1" smtClean="0">
                <a:solidFill>
                  <a:srgbClr val="002060"/>
                </a:solidFill>
              </a:rPr>
              <a:t>чистоговорки</a:t>
            </a:r>
            <a:r>
              <a:rPr lang="ru-RU" sz="2000" dirty="0" smtClean="0">
                <a:solidFill>
                  <a:srgbClr val="002060"/>
                </a:solidFill>
              </a:rPr>
              <a:t> для детей предназначены для устранения речевых дефектов. Они учат чёткому произношению отдельных звуков, сочетающихся в предложения.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Согласные и гласные рифмуются в фразу, приобретая особенную мелодичность.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7890" name="Picture 2" descr="https://storage.yandexcloud.net/def-pro-library/assets/library/library/20%D0%AF/Page_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21088"/>
            <a:ext cx="2736304" cy="193444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67944" y="5949280"/>
            <a:ext cx="4159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https://disk.yandex.ru/i/2uZwnjcG24U48A</a:t>
            </a: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332656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Скороговорка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короткая, синтаксически правильная фраза на любом языке с искусственно усложнённой артикуляцией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98884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Скороговорки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–	</a:t>
            </a:r>
            <a:r>
              <a:rPr lang="ru-RU" sz="2000" dirty="0" smtClean="0">
                <a:solidFill>
                  <a:srgbClr val="002060"/>
                </a:solidFill>
              </a:rPr>
              <a:t>самый весёлый способ исправить  ребёнку произношение «неподдающихся» звуков.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Педагогическая ценность скороговорок очевидна.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Они улучшают работу артикуляционного аппарата и помогают преодолевать косноязычие, способствуют выработке ясной четкой дикции, тренируют фонематический слух.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Скороговорки традиционно используются при автоматизации поставленных звуков у воспитанников.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65313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a typeface="+mj-ea"/>
                <a:cs typeface="+mj-cs"/>
              </a:rPr>
              <a:t>Предлагаю Вашему вниманию ссылку на картотеку скороговорок</a:t>
            </a:r>
            <a:r>
              <a:rPr lang="ru-RU" sz="2000" dirty="0" smtClean="0">
                <a:solidFill>
                  <a:srgbClr val="002060"/>
                </a:solidFill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+mj-ea"/>
                <a:cs typeface="+mj-cs"/>
              </a:rPr>
              <a:t>для отработки «трудных» звуков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: </a:t>
            </a:r>
            <a:r>
              <a:rPr lang="en-US" sz="2000" dirty="0" smtClean="0">
                <a:hlinkClick r:id="rId3"/>
              </a:rPr>
              <a:t>https://disk.yandex.ru/i/PEaQD77oFQsxFA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creofoto.ru/wp-content/uploads/2023/09/fon-dlia-logoped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creofoto.ru/wp-content/uploads/2023/09/fon-dlia-logoped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s://creofoto.ru/wp-content/uploads/2023/09/fon-dlia-logopeda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2" name="Picture 8" descr="https://pickimage.ru/wp-content/uploads/images/detskie/logopedistscorner/ugoloklogoped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7185" y="0"/>
            <a:ext cx="9441713" cy="6858000"/>
          </a:xfrm>
          <a:prstGeom prst="rect">
            <a:avLst/>
          </a:prstGeom>
          <a:noFill/>
        </p:spPr>
      </p:pic>
      <p:sp>
        <p:nvSpPr>
          <p:cNvPr id="9" name="Облако 8"/>
          <p:cNvSpPr/>
          <p:nvPr/>
        </p:nvSpPr>
        <p:spPr>
          <a:xfrm>
            <a:off x="1547664" y="0"/>
            <a:ext cx="7308304" cy="15567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4860032" y="260648"/>
            <a:ext cx="4499992" cy="15567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476672"/>
            <a:ext cx="7092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Буду рада, если данный материал Вам пригодится в нашей совместной работе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Segoe Script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445224"/>
            <a:ext cx="70922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Пусть ваша ежедневная </a:t>
            </a:r>
          </a:p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педагогическая доблесть </a:t>
            </a:r>
          </a:p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вливает в Вас новые силы,</a:t>
            </a:r>
          </a:p>
          <a:p>
            <a:pPr algn="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66" charset="0"/>
              </a:rPr>
              <a:t> энергию и вдохновение!</a:t>
            </a:r>
          </a:p>
          <a:p>
            <a:pPr algn="r"/>
            <a:endParaRPr lang="ru-RU" b="1" dirty="0">
              <a:solidFill>
                <a:schemeClr val="accent6">
                  <a:lumMod val="75000"/>
                </a:schemeClr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844824"/>
            <a:ext cx="856895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defRPr/>
            </a:pPr>
            <a:r>
              <a:rPr lang="ru-RU" sz="2300" dirty="0" smtClean="0">
                <a:solidFill>
                  <a:srgbClr val="002060"/>
                </a:solidFill>
              </a:rPr>
              <a:t>Произношение звуков речи – это сложный двигательный навык. </a:t>
            </a:r>
          </a:p>
          <a:p>
            <a:pPr lvl="0" indent="-342900" algn="ctr">
              <a:defRPr/>
            </a:pPr>
            <a:r>
              <a:rPr lang="ru-RU" sz="2300" dirty="0" smtClean="0">
                <a:solidFill>
                  <a:srgbClr val="002060"/>
                </a:solidFill>
              </a:rPr>
              <a:t>Вы только задумайтесь, при разговоре необходимо согласовать взаимодействие языка, губ, гортани, легких. </a:t>
            </a:r>
          </a:p>
          <a:p>
            <a:pPr lvl="0" indent="-342900" algn="ctr">
              <a:defRPr/>
            </a:pPr>
            <a:r>
              <a:rPr lang="ru-RU" sz="2300" dirty="0" smtClean="0">
                <a:solidFill>
                  <a:srgbClr val="002060"/>
                </a:solidFill>
              </a:rPr>
              <a:t>Уже с младенчества ребенок проделывает массу разнообразных </a:t>
            </a:r>
            <a:r>
              <a:rPr lang="ru-RU" sz="2300" dirty="0" err="1" smtClean="0">
                <a:solidFill>
                  <a:srgbClr val="002060"/>
                </a:solidFill>
              </a:rPr>
              <a:t>артикуляторно-мимических</a:t>
            </a:r>
            <a:r>
              <a:rPr lang="ru-RU" sz="2300" dirty="0" smtClean="0">
                <a:solidFill>
                  <a:srgbClr val="002060"/>
                </a:solidFill>
              </a:rPr>
              <a:t> движений</a:t>
            </a:r>
          </a:p>
          <a:p>
            <a:pPr lvl="0" indent="-342900" algn="ctr">
              <a:defRPr/>
            </a:pPr>
            <a:r>
              <a:rPr lang="ru-RU" sz="2300" dirty="0" smtClean="0">
                <a:solidFill>
                  <a:srgbClr val="002060"/>
                </a:solidFill>
              </a:rPr>
              <a:t> языком, губами, челюстью. </a:t>
            </a:r>
          </a:p>
          <a:p>
            <a:pPr lvl="0" indent="-342900" algn="ctr">
              <a:defRPr/>
            </a:pPr>
            <a:r>
              <a:rPr lang="ru-RU" sz="2300" dirty="0" smtClean="0">
                <a:solidFill>
                  <a:srgbClr val="002060"/>
                </a:solidFill>
              </a:rPr>
              <a:t>Такие движения являются первым этапом в развитии речи ребенка и играют роль гимнастики органов речи в естественных условиях жизни. </a:t>
            </a:r>
            <a:endParaRPr lang="ru-RU" sz="2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5048" y="1844824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Первый вопрос 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нашего семинара: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Как называется гимнастика 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для языка? 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s://sun9-11.userapi.com/impg/lj7dKGhXalDU1iN56RHvtteHKFH68ZtL9Lutiw/r7K_9XZIUqY.jpg?size=604x603&amp;quality=96&amp;sign=f406c44d9aa1a2edb106714424cba6d6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3768" cy="23762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1720" y="1196752"/>
            <a:ext cx="67687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Артикуляционная гимнастика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– 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400" dirty="0" err="1" smtClean="0">
                <a:solidFill>
                  <a:srgbClr val="002060"/>
                </a:solidFill>
              </a:rPr>
              <a:t>дифференцированности</a:t>
            </a:r>
            <a:r>
              <a:rPr lang="ru-RU" sz="2400" dirty="0" smtClean="0">
                <a:solidFill>
                  <a:srgbClr val="002060"/>
                </a:solidFill>
              </a:rPr>
              <a:t> движений органов, участвующих в речевом процессе. Внятность и четкость речи зависят от развития мышц языка, челюсти, состояния зубов и носоглотки. Наиболее активно участвует в образовании слов язык. От его положения, от того, какую форму он принимает, зависит правильное произношение большинства звуков русского языка.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s://sun9-11.userapi.com/impg/lj7dKGhXalDU1iN56RHvtteHKFH68ZtL9Lutiw/r7K_9XZIUqY.jpg?size=604x603&amp;quality=96&amp;sign=f406c44d9aa1a2edb106714424cba6d6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39752" cy="22768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51112" y="1124744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    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Артикуляционные упражнения </a:t>
            </a:r>
          </a:p>
          <a:p>
            <a:pPr algn="ctr"/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для детей с нарушениями звукопроизношения – это необходимость</a:t>
            </a:r>
          </a:p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Они подготавливают речевой </a:t>
            </a:r>
          </a:p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аппарат ребенка к постановке звуков. Выработка подвижности речевого аппарата – это посильная работа </a:t>
            </a:r>
          </a:p>
          <a:p>
            <a:pPr algn="ctr"/>
            <a:r>
              <a:rPr lang="ru-RU" sz="3500" dirty="0" smtClean="0">
                <a:solidFill>
                  <a:srgbClr val="002060"/>
                </a:solidFill>
              </a:rPr>
              <a:t>для каждого педагога!</a:t>
            </a:r>
            <a:endParaRPr lang="ru-RU" sz="3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9064" y="90872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Предлагаю Вашему вниманию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артикуляционную гимнастику </a:t>
            </a:r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2060"/>
                </a:solidFill>
              </a:rPr>
              <a:t>для девочек:</a:t>
            </a:r>
          </a:p>
          <a:p>
            <a:pPr algn="ctr"/>
            <a:r>
              <a:rPr lang="ru-RU" sz="2800" dirty="0" smtClean="0"/>
              <a:t> </a:t>
            </a:r>
            <a:r>
              <a:rPr lang="en-US" sz="2800" dirty="0" smtClean="0">
                <a:hlinkClick r:id="rId3"/>
              </a:rPr>
              <a:t>https://disk.yandex.ru/i/tYMEPROVW4jyDQ</a:t>
            </a:r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 мальчиков: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4"/>
              </a:rPr>
              <a:t> https://disk.yandex.ru/i/VWINYWuWNIHgnA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9700" name="Picture 4" descr="https://school592.ru/wp-content/uploads/a/0/0/a00445c69f8bf192ce0179d2fc84b6fa.jpeg"/>
          <p:cNvPicPr>
            <a:picLocks noChangeAspect="1" noChangeArrowheads="1"/>
          </p:cNvPicPr>
          <p:nvPr/>
        </p:nvPicPr>
        <p:blipFill>
          <a:blip r:embed="rId5" cstate="print"/>
          <a:srcRect l="30995" t="35650" r="50105" b="41282"/>
          <a:stretch>
            <a:fillRect/>
          </a:stretch>
        </p:blipFill>
        <p:spPr bwMode="auto">
          <a:xfrm>
            <a:off x="0" y="0"/>
            <a:ext cx="1907704" cy="1678780"/>
          </a:xfrm>
          <a:prstGeom prst="ellipse">
            <a:avLst/>
          </a:prstGeom>
          <a:noFill/>
        </p:spPr>
      </p:pic>
      <p:pic>
        <p:nvPicPr>
          <p:cNvPr id="10" name="Picture 4" descr="https://school592.ru/wp-content/uploads/a/0/0/a00445c69f8bf192ce0179d2fc84b6fa.jpeg"/>
          <p:cNvPicPr>
            <a:picLocks noChangeAspect="1" noChangeArrowheads="1"/>
          </p:cNvPicPr>
          <p:nvPr/>
        </p:nvPicPr>
        <p:blipFill>
          <a:blip r:embed="rId5" cstate="print"/>
          <a:srcRect l="51683" t="34660" r="30482" b="41282"/>
          <a:stretch>
            <a:fillRect/>
          </a:stretch>
        </p:blipFill>
        <p:spPr bwMode="auto">
          <a:xfrm>
            <a:off x="6948264" y="4509120"/>
            <a:ext cx="1800200" cy="1750788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124744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Второй вопрос 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нашего семинара:</a:t>
            </a:r>
          </a:p>
          <a:p>
            <a:pPr lvl="0" indent="-342900" algn="ctr">
              <a:defRPr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Как называются выразительные движения мышц лица, являющиеся одной из форм проявления тех или иных чувств, настроений человека?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Мимическая гимнастика для детей в картинках"/>
          <p:cNvPicPr/>
          <p:nvPr/>
        </p:nvPicPr>
        <p:blipFill>
          <a:blip r:embed="rId3" cstate="print"/>
          <a:srcRect l="33499" t="12523" r="32073" b="40691"/>
          <a:stretch>
            <a:fillRect/>
          </a:stretch>
        </p:blipFill>
        <p:spPr bwMode="auto">
          <a:xfrm>
            <a:off x="179512" y="188640"/>
            <a:ext cx="1728192" cy="1710952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fonoteka.top/uploads/posts/2021-04/1619257632_43-phonoteka_org-p-fon-dlya-sportivnoi-prezentatsii-v-detskom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332656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Мимика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– движения мышц лица, являющиеся непроизвольным или намеренным выражением чувств.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Мимика</a:t>
            </a:r>
            <a:r>
              <a:rPr lang="ru-RU" sz="2400" b="1" dirty="0" smtClean="0">
                <a:solidFill>
                  <a:srgbClr val="002060"/>
                </a:solidFill>
              </a:rPr>
              <a:t> является одним из средств общения между людьми, формой выражения их эмоционального состояния.</a:t>
            </a:r>
          </a:p>
        </p:txBody>
      </p:sp>
      <p:pic>
        <p:nvPicPr>
          <p:cNvPr id="10" name="Рисунок 9" descr="Мимическая гимнастика для детей в картинках"/>
          <p:cNvPicPr/>
          <p:nvPr/>
        </p:nvPicPr>
        <p:blipFill>
          <a:blip r:embed="rId3" cstate="print"/>
          <a:srcRect l="33499" t="12523" r="32073" b="40691"/>
          <a:stretch>
            <a:fillRect/>
          </a:stretch>
        </p:blipFill>
        <p:spPr bwMode="auto">
          <a:xfrm>
            <a:off x="179512" y="188640"/>
            <a:ext cx="1728192" cy="1710952"/>
          </a:xfrm>
          <a:prstGeom prst="ellipse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7544" y="2179796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2000" dirty="0" smtClean="0">
                <a:solidFill>
                  <a:srgbClr val="002060"/>
                </a:solidFill>
              </a:rPr>
              <a:t>У детей с нарушением зрения наблюдается слабый тонус лицевых  мышц, напряженность в создании и удержании мимических поз, выполнение движений только с одной стороны, невозможность выполнения определенного движения. Часто у детей вызывает затруднение изолированное надувание одной щеки, втягивание щек в рот, </a:t>
            </a:r>
            <a:r>
              <a:rPr lang="ru-RU" sz="2000" dirty="0" err="1" smtClean="0">
                <a:solidFill>
                  <a:srgbClr val="002060"/>
                </a:solidFill>
              </a:rPr>
              <a:t>нахмуривание</a:t>
            </a:r>
            <a:r>
              <a:rPr lang="ru-RU" sz="2000" dirty="0" smtClean="0">
                <a:solidFill>
                  <a:srgbClr val="002060"/>
                </a:solidFill>
              </a:rPr>
              <a:t> лба, изолированное закрытие одного глаза. Дети не могут выразить мимикой лица удивление, грусть, испуг, сердитое лицо , в результате чего страдает звукопроизношение.  </a:t>
            </a:r>
          </a:p>
          <a:p>
            <a:pPr indent="269875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Упражнения на развитие мимической мускулатуры помогают уточнению кинестетических ощущений от движений определенных мышц, способствуют развитию подвижности лицевой мускулатуры, возможности выражать свое эмоциональное состояние, способствуют развитию и совершенствованию основных психологических процессов: внимания, памяти, способности к переключению.  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895</Words>
  <Application>Microsoft Office PowerPoint</Application>
  <PresentationFormat>Экран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Учетная запись Майкрософт</cp:lastModifiedBy>
  <cp:revision>72</cp:revision>
  <dcterms:created xsi:type="dcterms:W3CDTF">2023-12-11T07:27:22Z</dcterms:created>
  <dcterms:modified xsi:type="dcterms:W3CDTF">2024-01-16T08:32:44Z</dcterms:modified>
</cp:coreProperties>
</file>