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m45zuMmvdbwIJruYe/e4VntDS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9c238b5c9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9c238b5c9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9c238b5c9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19c238b5c9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9c238b5c9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9c238b5c9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9c238b5c9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9c238b5c9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9c238b5c9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9c238b5c9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9c238b5c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19c238b5c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9c238b5c9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9c238b5c9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9c238b5c9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9c238b5c9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1626320687_51-kartinkin-com-p-salatnii-fon-krasivo-5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395536" y="188640"/>
            <a:ext cx="83529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Муниципальное бюджетное дошкольное образовательное учреждение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«Детский сад №5 «Аленушка» города Армянска Республики Крым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 descr="analiz-finansov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602" y="2360206"/>
            <a:ext cx="5966792" cy="28659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78967" y="1547842"/>
            <a:ext cx="870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«По ступенькам к финансовой грамотности</a:t>
            </a:r>
            <a:r>
              <a:rPr lang="ru-RU" sz="32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3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475656" y="5301208"/>
            <a:ext cx="621933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Подготовила: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Старший воспитатель: Назарь Т.В.</a:t>
            </a:r>
            <a:endParaRPr sz="32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19c238b5c95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925"/>
            <a:ext cx="9144000" cy="680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19c238b5c95_0_53"/>
          <p:cNvPicPr preferRelativeResize="0"/>
          <p:nvPr/>
        </p:nvPicPr>
        <p:blipFill rotWithShape="1">
          <a:blip r:embed="rId4">
            <a:alphaModFix/>
          </a:blip>
          <a:srcRect r="3175" b="4260"/>
          <a:stretch/>
        </p:blipFill>
        <p:spPr>
          <a:xfrm>
            <a:off x="520975" y="4151725"/>
            <a:ext cx="3463725" cy="25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9c238b5c95_0_53"/>
          <p:cNvPicPr preferRelativeResize="0"/>
          <p:nvPr/>
        </p:nvPicPr>
        <p:blipFill rotWithShape="1">
          <a:blip r:embed="rId5">
            <a:alphaModFix/>
          </a:blip>
          <a:srcRect t="6473" r="4489" b="4732"/>
          <a:stretch/>
        </p:blipFill>
        <p:spPr>
          <a:xfrm>
            <a:off x="4572000" y="981437"/>
            <a:ext cx="4290975" cy="29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19c238b5c95_0_53"/>
          <p:cNvPicPr preferRelativeResize="0"/>
          <p:nvPr/>
        </p:nvPicPr>
        <p:blipFill rotWithShape="1">
          <a:blip r:embed="rId6">
            <a:alphaModFix/>
          </a:blip>
          <a:srcRect l="8453" t="3732" r="5546" b="4339"/>
          <a:stretch/>
        </p:blipFill>
        <p:spPr>
          <a:xfrm>
            <a:off x="265225" y="921849"/>
            <a:ext cx="3806570" cy="30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9c238b5c95_0_53"/>
          <p:cNvPicPr preferRelativeResize="0"/>
          <p:nvPr/>
        </p:nvPicPr>
        <p:blipFill rotWithShape="1">
          <a:blip r:embed="rId7">
            <a:alphaModFix/>
          </a:blip>
          <a:srcRect b="5320"/>
          <a:stretch/>
        </p:blipFill>
        <p:spPr>
          <a:xfrm>
            <a:off x="4407425" y="4189623"/>
            <a:ext cx="3617290" cy="25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9c238b5c95_0_53"/>
          <p:cNvSpPr txBox="1"/>
          <p:nvPr/>
        </p:nvSpPr>
        <p:spPr>
          <a:xfrm>
            <a:off x="2071275" y="277850"/>
            <a:ext cx="536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u="sng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Дидактические игры</a:t>
            </a:r>
            <a:endParaRPr sz="2600" b="1" u="sng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19c238b5c95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925"/>
            <a:ext cx="9144000" cy="68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19c238b5c95_0_77"/>
          <p:cNvSpPr txBox="1"/>
          <p:nvPr/>
        </p:nvSpPr>
        <p:spPr>
          <a:xfrm>
            <a:off x="1266150" y="230475"/>
            <a:ext cx="6346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Благодаря регулярным познавательным беседам ребята нашего детского сада знают и умеют:</a:t>
            </a:r>
            <a:endParaRPr sz="20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g19c238b5c95_0_77"/>
          <p:cNvSpPr txBox="1"/>
          <p:nvPr/>
        </p:nvSpPr>
        <p:spPr>
          <a:xfrm>
            <a:off x="206100" y="893575"/>
            <a:ext cx="8731800" cy="60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18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Активно использовать в игровой деятельности основные экономические понятия и категории, которым было уделено внимание </a:t>
            </a:r>
            <a:r>
              <a:rPr lang="ru-RU" sz="1800" b="1" i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(деньги, цена, товар, семейный бюджет и пр.)</a:t>
            </a: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Осознавать и соизмерять свои потребности и возможности.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Получить представления о том, что зарплата – это оплата за количество и качество труда.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Понимать, что расходы семьи не должны быть расточительными и что ребенок может, будучи экономным, их уменьшить.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Осознавать, что сбережения семьи – это денежные средства, которые могут остаться, если разумно расходовать свои доходы, и могут быть использованы для отдыха всей семьей или приобретения необходимых, вещей.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Контролировать ответственность за свои поступки, которые могут положительно или отрицательно сказаться на экономическом положении семьи и его самого.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Понимать, что реклама может помочь, если она правдива, и напротив, навредить, бюджету семьи и здоровью человека.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Культура общения с деньгами — это часть общей культуры человека. 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999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Она заключается в здоровом отношении человека к деньгам, должна воспитываться с детства и быть основой отношений, в которых, так или иначе, используются деньги, между людьми.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19c238b5c95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925"/>
            <a:ext cx="9144000" cy="68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9c238b5c95_0_81"/>
          <p:cNvSpPr txBox="1"/>
          <p:nvPr/>
        </p:nvSpPr>
        <p:spPr>
          <a:xfrm>
            <a:off x="1938650" y="786325"/>
            <a:ext cx="49005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</a:t>
            </a:r>
            <a:endParaRPr sz="44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за </a:t>
            </a:r>
            <a:endParaRPr sz="44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внимание!!!</a:t>
            </a:r>
            <a:endParaRPr sz="44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g19c238b5c95_0_81"/>
          <p:cNvPicPr preferRelativeResize="0"/>
          <p:nvPr/>
        </p:nvPicPr>
        <p:blipFill rotWithShape="1">
          <a:blip r:embed="rId4">
            <a:alphaModFix/>
          </a:blip>
          <a:srcRect t="16027" b="12451"/>
          <a:stretch/>
        </p:blipFill>
        <p:spPr>
          <a:xfrm>
            <a:off x="603075" y="3337425"/>
            <a:ext cx="7682099" cy="333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1626320687_51-kartinkin-com-p-salatnii-fon-krasivo-5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2699792" y="260648"/>
            <a:ext cx="41044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Актуальность</a:t>
            </a:r>
            <a:endParaRPr sz="32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25695" y="883313"/>
            <a:ext cx="8892600" cy="5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ru-RU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Воспитание финансовой грамотности детей дошкольного возраста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 настоящее время актуально и востребовано особенно остро.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Ведь финансовая грамотность является глобальной социальной проблемой,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Неотделимой от ребенка с ранних лет его жизни.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В современном мире ребенок поневоле встречается с экономикой, даже если его не учат этому. Он узнает, что такое «моё», «твоё», «наше», «обмен», «деньги», «цена», и прочее. Дети – это зеркало мамы и папы, поэтому в плане экономии и планирования финансов они стараются подражать родителям. Если родители сами не умеют правильно планировать финансы, то и ребенок вырастет финансово неграмотным человеком. Если у ребенка не сформировать правильное представление о деньгах, то у него появится собственное, зачастую неверное мнение.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 Дети должны осознавать, что денежные средства зарабатываются собственным трудом. Ребенку нужно помочь в освоении финансовой</a:t>
            </a:r>
            <a:endParaRPr sz="1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грамотности,о не делать всё за него. Обучение экономической </a:t>
            </a:r>
            <a:endParaRPr sz="1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культуре не сводится к тому, чтобы учить зарабатывать деньги.</a:t>
            </a:r>
            <a:endParaRPr sz="1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На первый план ставится формирование нравственных понятий:</a:t>
            </a:r>
            <a:endParaRPr sz="1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честность, обязательность,</a:t>
            </a:r>
            <a:r>
              <a:rPr lang="ru-RU"/>
              <a:t> </a:t>
            </a:r>
            <a:r>
              <a:rPr lang="ru-RU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умение подчинять свои желания </a:t>
            </a:r>
            <a:endParaRPr sz="1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возможностям, законопослушность, взаимопомощь и прочие.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 descr="евушка-банка-ержа-немногую-piggy-6343419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2700" y="4171000"/>
            <a:ext cx="1714375" cy="259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164850" y="98875"/>
            <a:ext cx="88143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Целью является формирование первичных основ финансовой грамотности у детей старшего дошкольного возраста.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знакомить детей с элементарными экономическими понятиями;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научить детей правильному отношению к деньгам, способам их зарабатывания и разумному их использованию;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развивать интерес у детей к профессиональной деятельности взрослых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u="sng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объяснить взаимосвязь между экономическими и этическими категориями</a:t>
            </a: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труд, товар, деньги, цена, стоимость - с одной стороны и нравственными понятиями, такими, как бережливость, честность, экономность, щедрость и т. д. ;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научить детей правильно вести себя в реальных жизненных ситуациях, носящих экономический характер (покупка в магазине, плата за проезд в транспорте и т. д.)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2F2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l="18153" t="23011" b="4419"/>
          <a:stretch/>
        </p:blipFill>
        <p:spPr>
          <a:xfrm>
            <a:off x="1327875" y="3692625"/>
            <a:ext cx="6684401" cy="30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19c238b5c95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925"/>
            <a:ext cx="9144000" cy="68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19c238b5c95_0_9"/>
          <p:cNvSpPr txBox="1"/>
          <p:nvPr/>
        </p:nvSpPr>
        <p:spPr>
          <a:xfrm>
            <a:off x="224175" y="142675"/>
            <a:ext cx="8553600" cy="1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5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нашем саду уделяется особое внимание финансовой грамотности дошкольников, в старших и подготовительных группах созданы уголки по финансовой грамотности: 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540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5400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3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g19c238b5c95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250" y="1234550"/>
            <a:ext cx="4145752" cy="290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19c238b5c95_0_9"/>
          <p:cNvPicPr preferRelativeResize="0"/>
          <p:nvPr/>
        </p:nvPicPr>
        <p:blipFill rotWithShape="1">
          <a:blip r:embed="rId5">
            <a:alphaModFix/>
          </a:blip>
          <a:srcRect l="4077" t="8334" r="19702" b="6442"/>
          <a:stretch/>
        </p:blipFill>
        <p:spPr>
          <a:xfrm>
            <a:off x="4931975" y="1632400"/>
            <a:ext cx="3900900" cy="432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19c238b5c95_0_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25" y="4242275"/>
            <a:ext cx="4728624" cy="22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19c238b5c95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925"/>
            <a:ext cx="9144000" cy="68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9c238b5c95_0_1"/>
          <p:cNvSpPr txBox="1"/>
          <p:nvPr/>
        </p:nvSpPr>
        <p:spPr>
          <a:xfrm>
            <a:off x="432575" y="221025"/>
            <a:ext cx="73221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 мини-музей “Копилка”</a:t>
            </a:r>
            <a:endParaRPr sz="24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 b="1">
                <a:solidFill>
                  <a:srgbClr val="980000"/>
                </a:solidFill>
              </a:rPr>
              <a:t>Дети дошкольного возраста с любопытством изучают окружающий мир, и это отличное время, чтобы привить им хорошие финансовые привычки. Ребенка необходимо обучить так, чтобы он не только знал цену деньгам и труду, но и умел копить. В этом случае на помощь приходит копилка. Копилки учат ребенка ставить цели, стремится к исполнению мечты и бережно относиться к деньгам.</a:t>
            </a:r>
            <a:endParaRPr sz="15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g19c238b5c95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763" y="2106025"/>
            <a:ext cx="8270324" cy="461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19c238b5c9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25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19c238b5c95_0_5"/>
          <p:cNvSpPr txBox="1"/>
          <p:nvPr/>
        </p:nvSpPr>
        <p:spPr>
          <a:xfrm>
            <a:off x="-38275" y="163475"/>
            <a:ext cx="8830800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с лэпбуками "Что такое деньги?"</a:t>
            </a:r>
            <a:endParaRPr sz="20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"Деньги прошлого, настоящего и будущего". </a:t>
            </a:r>
            <a:endParaRPr sz="20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54000" algn="l" rtl="0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marL="0" lvl="0" indent="254000" algn="l" rtl="0">
              <a:lnSpc>
                <a:spcPct val="160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/>
          </a:p>
        </p:txBody>
      </p:sp>
      <p:pic>
        <p:nvPicPr>
          <p:cNvPr id="126" name="Google Shape;126;g19c238b5c95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1938" y="4375175"/>
            <a:ext cx="3813176" cy="24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9c238b5c95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650" y="1148875"/>
            <a:ext cx="4171564" cy="30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9c238b5c95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7325" y="1148875"/>
            <a:ext cx="3879316" cy="307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9c238b5c95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6050" y="5075750"/>
            <a:ext cx="1522244" cy="157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9c238b5c95_0_5"/>
          <p:cNvSpPr txBox="1"/>
          <p:nvPr/>
        </p:nvSpPr>
        <p:spPr>
          <a:xfrm>
            <a:off x="1307200" y="3054375"/>
            <a:ext cx="350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9c238b5c95_0_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40700" y="5112600"/>
            <a:ext cx="1756650" cy="150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19c238b5c95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925"/>
            <a:ext cx="9144000" cy="68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19c238b5c95_0_13"/>
          <p:cNvSpPr txBox="1"/>
          <p:nvPr/>
        </p:nvSpPr>
        <p:spPr>
          <a:xfrm>
            <a:off x="281025" y="211550"/>
            <a:ext cx="8118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Разработан цикл познавательных бесед и красочный наглядный материал</a:t>
            </a:r>
            <a:endParaRPr sz="20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g19c238b5c95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025" y="1180076"/>
            <a:ext cx="3788976" cy="283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9c238b5c95_0_13"/>
          <p:cNvPicPr preferRelativeResize="0"/>
          <p:nvPr/>
        </p:nvPicPr>
        <p:blipFill rotWithShape="1">
          <a:blip r:embed="rId5">
            <a:alphaModFix/>
          </a:blip>
          <a:srcRect t="4278" r="18093"/>
          <a:stretch/>
        </p:blipFill>
        <p:spPr>
          <a:xfrm>
            <a:off x="4373525" y="4135888"/>
            <a:ext cx="4195800" cy="250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19c238b5c95_0_13"/>
          <p:cNvPicPr preferRelativeResize="0"/>
          <p:nvPr/>
        </p:nvPicPr>
        <p:blipFill rotWithShape="1">
          <a:blip r:embed="rId6">
            <a:alphaModFix/>
          </a:blip>
          <a:srcRect t="19387"/>
          <a:stretch/>
        </p:blipFill>
        <p:spPr>
          <a:xfrm>
            <a:off x="4373525" y="1180075"/>
            <a:ext cx="4458348" cy="269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9c238b5c95_0_13"/>
          <p:cNvPicPr preferRelativeResize="0"/>
          <p:nvPr/>
        </p:nvPicPr>
        <p:blipFill rotWithShape="1">
          <a:blip r:embed="rId7">
            <a:alphaModFix/>
          </a:blip>
          <a:srcRect b="3530"/>
          <a:stretch/>
        </p:blipFill>
        <p:spPr>
          <a:xfrm>
            <a:off x="170550" y="4182814"/>
            <a:ext cx="3899450" cy="2413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925"/>
            <a:ext cx="9144000" cy="68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 txBox="1"/>
          <p:nvPr/>
        </p:nvSpPr>
        <p:spPr>
          <a:xfrm>
            <a:off x="164200" y="236800"/>
            <a:ext cx="83199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детьми проводятся тематические беседы </a:t>
            </a:r>
            <a:r>
              <a:rPr lang="ru-RU" sz="22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2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"Что такое деньги?",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"Как приходят деньги в семью?",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"Все профессии важны", "Доходы-расходы семьи".</a:t>
            </a:r>
            <a:endParaRPr sz="18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825" y="4189979"/>
            <a:ext cx="5208348" cy="253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5">
            <a:alphaModFix/>
          </a:blip>
          <a:srcRect b="11863"/>
          <a:stretch/>
        </p:blipFill>
        <p:spPr>
          <a:xfrm>
            <a:off x="5152975" y="1663950"/>
            <a:ext cx="3677936" cy="24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6">
            <a:alphaModFix/>
          </a:blip>
          <a:srcRect l="8256" t="5123" r="10633"/>
          <a:stretch/>
        </p:blipFill>
        <p:spPr>
          <a:xfrm>
            <a:off x="661075" y="1663950"/>
            <a:ext cx="4274536" cy="243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9513" y="4465650"/>
            <a:ext cx="2314575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19c238b5c95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925"/>
            <a:ext cx="9144000" cy="68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19c238b5c95_0_49"/>
          <p:cNvSpPr txBox="1"/>
          <p:nvPr/>
        </p:nvSpPr>
        <p:spPr>
          <a:xfrm>
            <a:off x="85225" y="151575"/>
            <a:ext cx="8702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Дидактические игры:</a:t>
            </a:r>
            <a:r>
              <a:rPr lang="ru-RU" sz="20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"Собери из частей", </a:t>
            </a:r>
            <a:endParaRPr sz="20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"Чего не стало?", "Кому что нужно?".</a:t>
            </a:r>
            <a:endParaRPr sz="2000"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g19c238b5c95_0_49"/>
          <p:cNvPicPr preferRelativeResize="0"/>
          <p:nvPr/>
        </p:nvPicPr>
        <p:blipFill rotWithShape="1">
          <a:blip r:embed="rId4">
            <a:alphaModFix/>
          </a:blip>
          <a:srcRect t="5329" r="17163"/>
          <a:stretch/>
        </p:blipFill>
        <p:spPr>
          <a:xfrm>
            <a:off x="3967214" y="4294125"/>
            <a:ext cx="4450684" cy="247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9c238b5c95_0_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916" y="1219825"/>
            <a:ext cx="5459960" cy="26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9c238b5c95_0_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525" y="4341512"/>
            <a:ext cx="3042476" cy="247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9c238b5c95_0_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8850" y="1257725"/>
            <a:ext cx="2428474" cy="27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Экран (4:3)</PresentationFormat>
  <Paragraphs>54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Win10_x64</dc:creator>
  <cp:lastModifiedBy>Win7_x64</cp:lastModifiedBy>
  <cp:revision>1</cp:revision>
  <dcterms:created xsi:type="dcterms:W3CDTF">2022-11-28T08:50:47Z</dcterms:created>
  <dcterms:modified xsi:type="dcterms:W3CDTF">2024-01-30T09:47:32Z</dcterms:modified>
</cp:coreProperties>
</file>