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9" r:id="rId4"/>
    <p:sldId id="262" r:id="rId5"/>
    <p:sldId id="267" r:id="rId6"/>
    <p:sldId id="269" r:id="rId7"/>
    <p:sldId id="286" r:id="rId8"/>
    <p:sldId id="270" r:id="rId9"/>
    <p:sldId id="288" r:id="rId10"/>
    <p:sldId id="287" r:id="rId11"/>
    <p:sldId id="290" r:id="rId12"/>
    <p:sldId id="292" r:id="rId13"/>
    <p:sldId id="301" r:id="rId14"/>
    <p:sldId id="268" r:id="rId15"/>
    <p:sldId id="289" r:id="rId16"/>
    <p:sldId id="284" r:id="rId17"/>
    <p:sldId id="272" r:id="rId18"/>
    <p:sldId id="285" r:id="rId19"/>
    <p:sldId id="273" r:id="rId20"/>
    <p:sldId id="293" r:id="rId21"/>
    <p:sldId id="271" r:id="rId22"/>
    <p:sldId id="294" r:id="rId23"/>
    <p:sldId id="274" r:id="rId24"/>
    <p:sldId id="295" r:id="rId25"/>
    <p:sldId id="277" r:id="rId26"/>
    <p:sldId id="296" r:id="rId27"/>
    <p:sldId id="276" r:id="rId28"/>
    <p:sldId id="297" r:id="rId29"/>
    <p:sldId id="275" r:id="rId30"/>
    <p:sldId id="299" r:id="rId31"/>
    <p:sldId id="282" r:id="rId32"/>
    <p:sldId id="279" r:id="rId33"/>
    <p:sldId id="303" r:id="rId34"/>
    <p:sldId id="300" r:id="rId35"/>
    <p:sldId id="302" r:id="rId36"/>
    <p:sldId id="26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09.03.2020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09.03.2020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09.03.2020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09.03.2020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09.03.2020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09.03.2020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09.03.2020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09.03.2020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09.03.2020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09.03.2020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09.03.2020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3E35B-6DDF-4F08-8E07-B803FBF01FAB}" type="datetimeFigureOut">
              <a:rPr lang="ru-RU" smtClean="0"/>
              <a:pPr/>
              <a:t>09.03.2020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08091-4687-4884-840B-761FF1A64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static.memrise.com/uploads/things/images/21830513_131116_1812_07.jpg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fenix2100.ucoz.com/_fr/1/208109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kuwait.net/up/uploads/images/ykuwait-f1567dc1ed.jpg" TargetMode="External"/><Relationship Id="rId5" Type="http://schemas.openxmlformats.org/officeDocument/2006/relationships/hyperlink" Target="http://muzmokz.imob.su/fdw/1077034/4666_f1353747964.jpg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://img0.joyreactor.cc/pics/post/art-%D0%BF%D0%B5%D1%81%D0%BE%D1%87%D0%BD%D0%B8%D1%86%D0%B0-96681.jpeg" TargetMode="External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7429552" cy="22168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ВИДЫ ДИКТАНТОВ И УПРАЖНЕНИЙ В НАЧАЛЬНОЙ ШКОЛЕ.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3" descr="педсовет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42852"/>
            <a:ext cx="1643058" cy="4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1538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Конкурс шаблонов  образовательных презентаций 2014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«http://pedsovet.su/»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077072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Автор :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Науменко</a:t>
            </a:r>
            <a:r>
              <a:rPr lang="ru-RU" b="1" dirty="0" smtClean="0">
                <a:solidFill>
                  <a:srgbClr val="0070C0"/>
                </a:solidFill>
              </a:rPr>
              <a:t> Елена Викторовна,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студентка </a:t>
            </a:r>
            <a:r>
              <a:rPr lang="en-US" b="1" dirty="0" smtClean="0">
                <a:solidFill>
                  <a:srgbClr val="0070C0"/>
                </a:solidFill>
              </a:rPr>
              <a:t>II</a:t>
            </a:r>
            <a:r>
              <a:rPr lang="ru-RU" b="1" dirty="0" smtClean="0">
                <a:solidFill>
                  <a:srgbClr val="0070C0"/>
                </a:solidFill>
              </a:rPr>
              <a:t> курса ОЗО специальности 44.02.02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«Преподавание в начальных классах»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Диктант универсален !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Позволяет организовать работу над правописными умениями, над учебно-языковым материалом, осуществить работу по развитию связной речи учеников;</a:t>
            </a:r>
          </a:p>
          <a:p>
            <a:pPr lvl="0"/>
            <a:r>
              <a:rPr lang="ru-RU" dirty="0" smtClean="0"/>
              <a:t>Применяется для повторения, закрепления, обобщения и контроля.</a:t>
            </a: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 descr="сова мудрость школьные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21088"/>
            <a:ext cx="2376264" cy="2338640"/>
          </a:xfrm>
          <a:prstGeom prst="rect">
            <a:avLst/>
          </a:prstGeom>
          <a:noFill/>
        </p:spPr>
      </p:pic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20742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Одним словом, диктант выполняет функцию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тренингового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упражнения !</a:t>
            </a: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 descr="сова мудрость школьные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8584" y="4365104"/>
            <a:ext cx="2376264" cy="2338640"/>
          </a:xfrm>
          <a:prstGeom prst="rect">
            <a:avLst/>
          </a:prstGeom>
          <a:noFill/>
        </p:spPr>
      </p:pic>
      <p:pic>
        <p:nvPicPr>
          <p:cNvPr id="41988" name="Picture 4" descr="картинка ученик учит уро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87125">
            <a:off x="4748673" y="2409980"/>
            <a:ext cx="3054770" cy="395338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990" name="Picture 6" descr="https://cdn1.ozone.ru/multimedia/10049268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561284">
            <a:off x="1329576" y="2717377"/>
            <a:ext cx="2407164" cy="3562604"/>
          </a:xfrm>
          <a:prstGeom prst="rect">
            <a:avLst/>
          </a:prstGeom>
          <a:noFill/>
        </p:spPr>
      </p:pic>
      <p:sp>
        <p:nvSpPr>
          <p:cNvPr id="12" name="Управляющая кнопка: сведения 11">
            <a:hlinkClick r:id="rId7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480720" cy="14981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Основания для выделения групп диктантов: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17646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Кто производит диктовку?</a:t>
            </a:r>
          </a:p>
          <a:p>
            <a:pPr lvl="0"/>
            <a:r>
              <a:rPr lang="ru-RU" dirty="0" smtClean="0"/>
              <a:t>Что представляет собой диктуемый материал?</a:t>
            </a:r>
          </a:p>
          <a:p>
            <a:pPr lvl="0"/>
            <a:r>
              <a:rPr lang="ru-RU" dirty="0" smtClean="0"/>
              <a:t>С какой целью предлагается диктант?</a:t>
            </a:r>
          </a:p>
          <a:p>
            <a:pPr lvl="0"/>
            <a:r>
              <a:rPr lang="ru-RU" dirty="0" smtClean="0"/>
              <a:t>Как воспринимают материал?</a:t>
            </a:r>
          </a:p>
          <a:p>
            <a:pPr lvl="0"/>
            <a:r>
              <a:rPr lang="ru-RU" dirty="0" smtClean="0"/>
              <a:t>В чем особенность подачи материала?</a:t>
            </a:r>
          </a:p>
          <a:p>
            <a:pPr lvl="0"/>
            <a:r>
              <a:rPr lang="ru-RU" dirty="0" smtClean="0"/>
              <a:t>Каким образом фиксируется материал?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сова мудрость школьные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980728"/>
            <a:ext cx="2376264" cy="2338640"/>
          </a:xfrm>
          <a:prstGeom prst="rect">
            <a:avLst/>
          </a:prstGeom>
          <a:noFill/>
        </p:spPr>
      </p:pic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560840" cy="14981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МЕТОДИКА ПРОВЕДЕНИЯ ДИКТАНТА В ЗАВИСИМОСТИ ОТ ЕГО ВИДА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2420888"/>
            <a:ext cx="7992888" cy="420384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Кто производит диктовку?</a:t>
            </a:r>
          </a:p>
          <a:p>
            <a:pPr lvl="0"/>
            <a:r>
              <a:rPr lang="ru-RU" dirty="0" smtClean="0"/>
              <a:t>Что представляет собой диктуемый материал?</a:t>
            </a:r>
          </a:p>
          <a:p>
            <a:pPr lvl="0"/>
            <a:r>
              <a:rPr lang="ru-RU" dirty="0" smtClean="0"/>
              <a:t>С какой целью предлагается диктант?</a:t>
            </a:r>
          </a:p>
          <a:p>
            <a:pPr lvl="0"/>
            <a:r>
              <a:rPr lang="ru-RU" dirty="0" smtClean="0"/>
              <a:t>Как воспринимают материал?</a:t>
            </a:r>
          </a:p>
          <a:p>
            <a:pPr lvl="0"/>
            <a:r>
              <a:rPr lang="ru-RU" dirty="0" smtClean="0"/>
              <a:t>В чем особенность подачи материала?</a:t>
            </a:r>
          </a:p>
          <a:p>
            <a:pPr lvl="0"/>
            <a:r>
              <a:rPr lang="ru-RU" dirty="0" smtClean="0"/>
              <a:t>Каким образом фиксируется материал?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сова мудрость школьные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736" y="1268760"/>
            <a:ext cx="2376264" cy="2338640"/>
          </a:xfrm>
          <a:prstGeom prst="rect">
            <a:avLst/>
          </a:prstGeom>
          <a:noFill/>
        </p:spPr>
      </p:pic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ВИДЫ ДИКТАНТОВ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556792"/>
            <a:ext cx="6048672" cy="5112568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 smtClean="0"/>
              <a:t>Словарный диктант </a:t>
            </a:r>
          </a:p>
          <a:p>
            <a:r>
              <a:rPr lang="ru-RU" sz="3500" dirty="0" smtClean="0"/>
              <a:t>Зрительный диктант </a:t>
            </a:r>
          </a:p>
          <a:p>
            <a:r>
              <a:rPr lang="ru-RU" sz="3500" dirty="0" smtClean="0"/>
              <a:t>Предупредительный диктант </a:t>
            </a:r>
          </a:p>
          <a:p>
            <a:r>
              <a:rPr lang="ru-RU" sz="3500" dirty="0" smtClean="0"/>
              <a:t>Объяснительный диктант </a:t>
            </a:r>
          </a:p>
          <a:p>
            <a:r>
              <a:rPr lang="ru-RU" sz="3500" dirty="0" smtClean="0"/>
              <a:t>Само-диктант или «письмо по памяти»</a:t>
            </a:r>
          </a:p>
          <a:p>
            <a:r>
              <a:rPr lang="ru-RU" sz="3500" dirty="0" smtClean="0"/>
              <a:t>Диктант «Контрольное списывание»</a:t>
            </a:r>
          </a:p>
          <a:p>
            <a:r>
              <a:rPr lang="ru-RU" sz="3500" dirty="0" smtClean="0"/>
              <a:t>Творческий диктант </a:t>
            </a:r>
          </a:p>
          <a:p>
            <a:r>
              <a:rPr lang="ru-RU" sz="3500" dirty="0" smtClean="0"/>
              <a:t>Свободный диктант</a:t>
            </a:r>
          </a:p>
          <a:p>
            <a:r>
              <a:rPr lang="ru-RU" sz="3500" dirty="0" smtClean="0"/>
              <a:t>Контрольный диктант</a:t>
            </a:r>
          </a:p>
          <a:p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Режим рабо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9216" y="1988841"/>
            <a:ext cx="3613213" cy="33843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viewed" highlightClick="1"/>
          </p:cNvPr>
          <p:cNvSpPr/>
          <p:nvPr/>
        </p:nvSpPr>
        <p:spPr>
          <a:xfrm>
            <a:off x="8676456" y="6021288"/>
            <a:ext cx="322336" cy="322336"/>
          </a:xfrm>
          <a:prstGeom prst="actionButtonE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СЛОВАРНЫЙ ДИКТАНТ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919"/>
          </a:xfrm>
        </p:spPr>
        <p:txBody>
          <a:bodyPr>
            <a:normAutofit/>
          </a:bodyPr>
          <a:lstStyle/>
          <a:p>
            <a:r>
              <a:rPr lang="ru-RU" dirty="0" smtClean="0"/>
              <a:t>Методика проведения </a:t>
            </a:r>
            <a:r>
              <a:rPr lang="ru-RU" i="1" dirty="0" smtClean="0"/>
              <a:t>словарного диктанта</a:t>
            </a:r>
            <a:r>
              <a:rPr lang="ru-RU" dirty="0" smtClean="0"/>
              <a:t> – заключается в том, что педагог диктует учащимся текст, который включает слова на определенное правило правописания. 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Фестиваль &quot;Kitap Fest - 2019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6799" y="3573017"/>
            <a:ext cx="3811385" cy="30634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10188624" y="4149080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СЛОВАРНЫЙ ДИКТАНТ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55776" y="1600201"/>
            <a:ext cx="6336704" cy="348498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Методика проведения диктанта предусматривает возможность усложнения его дополнительными заданиями, например, подчеркнуть орфограммы, выделить окончания и т.д.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школьная картинка учен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3417192"/>
            <a:ext cx="4320481" cy="31872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ЗРИТЕЛЬНЫЙ ДИКТАНТ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124745"/>
            <a:ext cx="8229600" cy="453650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Методика проведения зрительного диктанта – состоит в том, что текст, который необходимо записать, учащиеся предварительно самостоятельно прочитывают. После прочтения текст убирают (закрывают), задача учащихся по памяти его записать, проверить написанное и отметить орфограммы, соответствующие правилу.</a:t>
            </a: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школьная картинка тетрадки учебники руч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013176"/>
            <a:ext cx="5832649" cy="1656184"/>
          </a:xfrm>
          <a:prstGeom prst="rect">
            <a:avLst/>
          </a:prstGeom>
          <a:noFill/>
        </p:spPr>
      </p:pic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ЗРИТЕЛЬНЫЙ ДИКТАНТ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79712" y="1340768"/>
            <a:ext cx="6789440" cy="4997151"/>
          </a:xfrm>
        </p:spPr>
        <p:txBody>
          <a:bodyPr>
            <a:normAutofit fontScale="92500" lnSpcReduction="10000"/>
          </a:bodyPr>
          <a:lstStyle/>
          <a:p>
            <a:pPr marL="514350" lvl="0" indent="-514350" algn="ctr">
              <a:spcBef>
                <a:spcPts val="250"/>
              </a:spcBef>
              <a:buClr>
                <a:srgbClr val="F07F09"/>
              </a:buClr>
              <a:buSzPct val="80000"/>
              <a:buFont typeface="+mj-lt"/>
              <a:buAutoNum type="arabicPeriod"/>
            </a:pPr>
            <a:r>
              <a:rPr lang="ru-RU" sz="6000" dirty="0" smtClean="0">
                <a:solidFill>
                  <a:srgbClr val="32323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Тает снег.</a:t>
            </a:r>
          </a:p>
          <a:p>
            <a:pPr marL="514350" lvl="0" indent="-514350" algn="ctr">
              <a:spcBef>
                <a:spcPts val="250"/>
              </a:spcBef>
              <a:buClr>
                <a:srgbClr val="F07F09"/>
              </a:buClr>
              <a:buSzPct val="80000"/>
              <a:buFont typeface="+mj-lt"/>
              <a:buAutoNum type="arabicPeriod"/>
            </a:pPr>
            <a:r>
              <a:rPr lang="ru-RU" sz="6000" dirty="0" smtClean="0">
                <a:solidFill>
                  <a:srgbClr val="32323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Идёт дождь.</a:t>
            </a:r>
          </a:p>
          <a:p>
            <a:pPr marL="514350" lvl="0" indent="-514350" algn="ctr">
              <a:spcBef>
                <a:spcPts val="250"/>
              </a:spcBef>
              <a:buClr>
                <a:srgbClr val="F07F09"/>
              </a:buClr>
              <a:buSzPct val="80000"/>
              <a:buFont typeface="+mj-lt"/>
              <a:buAutoNum type="arabicPeriod"/>
            </a:pPr>
            <a:r>
              <a:rPr lang="ru-RU" sz="6000" dirty="0" smtClean="0">
                <a:solidFill>
                  <a:srgbClr val="32323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Небо хмурое.</a:t>
            </a:r>
          </a:p>
          <a:p>
            <a:pPr marL="514350" lvl="0" indent="-514350" algn="ctr">
              <a:spcBef>
                <a:spcPts val="250"/>
              </a:spcBef>
              <a:buClr>
                <a:srgbClr val="F07F09"/>
              </a:buClr>
              <a:buSzPct val="80000"/>
              <a:buFont typeface="+mj-lt"/>
              <a:buAutoNum type="arabicPeriod"/>
            </a:pPr>
            <a:r>
              <a:rPr lang="ru-RU" sz="6000" dirty="0" smtClean="0">
                <a:solidFill>
                  <a:srgbClr val="32323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Коля заболел.</a:t>
            </a:r>
          </a:p>
          <a:p>
            <a:pPr marL="514350" lvl="0" indent="-514350" algn="ctr">
              <a:spcBef>
                <a:spcPts val="250"/>
              </a:spcBef>
              <a:buClr>
                <a:srgbClr val="F07F09"/>
              </a:buClr>
              <a:buSzPct val="80000"/>
              <a:buFont typeface="+mj-lt"/>
              <a:buAutoNum type="arabicPeriod"/>
            </a:pPr>
            <a:r>
              <a:rPr lang="ru-RU" sz="6000" dirty="0" smtClean="0">
                <a:solidFill>
                  <a:srgbClr val="32323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Запели птицы.</a:t>
            </a:r>
          </a:p>
          <a:p>
            <a:pPr marL="514350" lvl="0" indent="-514350" algn="ctr">
              <a:spcBef>
                <a:spcPts val="250"/>
              </a:spcBef>
              <a:buClr>
                <a:srgbClr val="F07F09"/>
              </a:buClr>
              <a:buSzPct val="80000"/>
              <a:buFont typeface="+mj-lt"/>
              <a:buAutoNum type="arabicPeriod"/>
            </a:pPr>
            <a:r>
              <a:rPr lang="ru-RU" sz="6000" dirty="0" smtClean="0">
                <a:solidFill>
                  <a:srgbClr val="32323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Поле опустело</a:t>
            </a:r>
            <a:r>
              <a:rPr lang="ru-RU" sz="60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сова мудрость школьные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2376264" cy="2338640"/>
          </a:xfrm>
          <a:prstGeom prst="rect">
            <a:avLst/>
          </a:prstGeom>
          <a:noFill/>
        </p:spPr>
      </p:pic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3928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ПРЕДУПРЕДИТЕЛЬНЫЙ ДИКТАНТ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97151"/>
          </a:xfrm>
        </p:spPr>
        <p:txBody>
          <a:bodyPr>
            <a:normAutofit/>
          </a:bodyPr>
          <a:lstStyle/>
          <a:p>
            <a:r>
              <a:rPr lang="ru-RU" dirty="0" smtClean="0"/>
              <a:t>Методика проведения </a:t>
            </a:r>
            <a:r>
              <a:rPr lang="ru-RU" i="1" dirty="0" smtClean="0"/>
              <a:t>предупредительного диктанта</a:t>
            </a:r>
            <a:r>
              <a:rPr lang="ru-RU" dirty="0" smtClean="0"/>
              <a:t> – заключается в том, что педагог читает заранее подобранный текст по предложениям. Вызванный учащийся прослушивает предложение, объясняет правильность написания слов и знаков препинания, после чего записывает предложение на доске. 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Фестиваль &quot;Kitap Fest - 2019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276872"/>
            <a:ext cx="3811385" cy="3063402"/>
          </a:xfrm>
          <a:prstGeom prst="rect">
            <a:avLst/>
          </a:prstGeom>
          <a:noFill/>
        </p:spPr>
      </p:pic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картинки\сжатый 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7000924" cy="4143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578645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6215082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86776" y="0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0958" y="285728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786454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42275 -0.4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2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22136 0.15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39618 -0.421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21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3309 0.274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30573 -0.51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3928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ПРЕДУПРЕДИТЕЛЬНЫЙ ДИКТАНТ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104456"/>
          </a:xfrm>
        </p:spPr>
        <p:txBody>
          <a:bodyPr>
            <a:normAutofit/>
          </a:bodyPr>
          <a:lstStyle/>
          <a:p>
            <a:r>
              <a:rPr lang="ru-RU" dirty="0" smtClean="0"/>
              <a:t>При необходимости подчеркивает орфограммы и пунктуацию. Основная ценность данного текста заключается в том, что учит детей на слух находить («видеть») орфограммы, объяснять их устно и записывать. Данная методика используется чаще всего на начальном этапе изучения правил правописания и пунктуации.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Фестиваль &quot;Kitap Fest - 2019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276872"/>
            <a:ext cx="3811385" cy="3063402"/>
          </a:xfrm>
          <a:prstGeom prst="rect">
            <a:avLst/>
          </a:prstGeom>
          <a:noFill/>
        </p:spPr>
      </p:pic>
      <p:pic>
        <p:nvPicPr>
          <p:cNvPr id="8" name="Picture 2" descr="школьная картинка тетрадки учебники руч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085184"/>
            <a:ext cx="5832648" cy="1641625"/>
          </a:xfrm>
          <a:prstGeom prst="rect">
            <a:avLst/>
          </a:prstGeom>
          <a:noFill/>
        </p:spPr>
      </p:pic>
      <p:sp>
        <p:nvSpPr>
          <p:cNvPr id="10" name="Управляющая кнопка: сведения 9">
            <a:hlinkClick r:id="rId6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ОБЪЯСНИТЕЛЬНЫЙ ДИКТАНТ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Методика проведения </a:t>
            </a:r>
            <a:r>
              <a:rPr lang="ru-RU" i="1" dirty="0" smtClean="0"/>
              <a:t>объяснительного диктанта</a:t>
            </a:r>
            <a:r>
              <a:rPr lang="ru-RU" dirty="0" smtClean="0"/>
              <a:t> – предусматривает развитие у учащихся самостоятельности в усвоении определенного программного материала. Проводится данный вид диктанта тогда, когда учащимися достаточно хорошо усвоены правила правописания, и они умеют их самостоятельно применять на практике. 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сведения 7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ОБЪЯСНИТЕЛЬНЫЙ ДИКТАНТ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Методика проведения заключается в том, что педагог диктует текст, а учащиеся записывают его без предварительного разбора орфограмм. Выявление и объяснение ошибок проводится уже после написания диктанта. Ошибки выявляет педагог в процессе проверки, учащиеся же их анализируют.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сведения 7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ДИКТАНТА «ПИСЬМО ПО ПАМЯТИ»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15616" y="1196752"/>
            <a:ext cx="7715200" cy="355699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Методика проведения </a:t>
            </a:r>
            <a:r>
              <a:rPr lang="ru-RU" i="1" dirty="0" smtClean="0"/>
              <a:t>диктанта «письмо по памяти»</a:t>
            </a:r>
            <a:r>
              <a:rPr lang="ru-RU" dirty="0" smtClean="0"/>
              <a:t> - заключается в том, что требует от учащихся предварительной подготовки, состоящей в заучивании отдельных слов или строк, имеющих определенные орфограммы и знаки препинания. 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школьная картинка с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51628"/>
            <a:ext cx="4032448" cy="2617731"/>
          </a:xfrm>
          <a:prstGeom prst="rect">
            <a:avLst/>
          </a:prstGeom>
          <a:noFill/>
        </p:spPr>
      </p:pic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ДИКТАНТА «ПИСЬМО ПО ПАМЯТИ»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032448"/>
          </a:xfrm>
        </p:spPr>
        <p:txBody>
          <a:bodyPr>
            <a:normAutofit/>
          </a:bodyPr>
          <a:lstStyle/>
          <a:p>
            <a:r>
              <a:rPr lang="ru-RU" dirty="0" smtClean="0"/>
              <a:t>Далее заранее подготовленный текст записывается учащимся самостоятельно. По окончанию работы учащиеся проверяют текст, сверяют правильность написания слов. Основная цель данной методики – научит детей видеть «опасные места», то есть развить у себя орфографическую зоркость.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 descr="школьная картинка тетрадки учебники руч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5" y="4811711"/>
            <a:ext cx="5832648" cy="1857649"/>
          </a:xfrm>
          <a:prstGeom prst="rect">
            <a:avLst/>
          </a:prstGeom>
          <a:noFill/>
        </p:spPr>
      </p:pic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ДИКТАНТ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«КОНТРОЛЬНОЕ СПИСЫВАНИЕ»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Методика проведения </a:t>
            </a:r>
            <a:r>
              <a:rPr lang="ru-RU" i="1" dirty="0" smtClean="0"/>
              <a:t>диктанта «контрольное списывание»</a:t>
            </a:r>
            <a:r>
              <a:rPr lang="ru-RU" dirty="0" smtClean="0"/>
              <a:t> - направлена на формирование у учащихся орфографических навыков. Данная методика предполагает целенаправленное списывание, в ходе которого у учащихся формируется орфографическая зоркость, умение видеть как отдельные части предложения, так и всё его целиком. 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сведения 7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ДИКТАНТ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«КОНТРОЛЬНОЕ СПИСЫВАНИЕ»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Методика состоит в том, что вначале детям дают прочитать текст, в ходе прочтения они его зрительно воспринимают, затем осуществляет анализ слов на изучаемое правило. После анализа текст списывается, после проводится самопроверка написанного. Методика учит детей списывать текст полностью, а не отдельными словами, буквами или предложениями.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сведения 7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ТВОРЧЕСКИЙ ДИКТАНТ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07704" y="1556792"/>
            <a:ext cx="6779096" cy="4680520"/>
          </a:xfrm>
        </p:spPr>
        <p:txBody>
          <a:bodyPr>
            <a:normAutofit/>
          </a:bodyPr>
          <a:lstStyle/>
          <a:p>
            <a:pPr lvl="0" algn="r"/>
            <a:r>
              <a:rPr lang="ru-RU" dirty="0" smtClean="0"/>
              <a:t>Методика проведения </a:t>
            </a:r>
            <a:r>
              <a:rPr lang="ru-RU" i="1" dirty="0" smtClean="0"/>
              <a:t>творческого диктанта</a:t>
            </a:r>
            <a:r>
              <a:rPr lang="ru-RU" dirty="0" smtClean="0"/>
              <a:t> – заключается в том, что учащиеся самостоятельно создают текст, опираясь на слова и словосочетания, которые были определены педагогом.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 descr="Поздравление выпускникам Уфимского филиала Финансового унив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4005064"/>
            <a:ext cx="4363486" cy="2647181"/>
          </a:xfrm>
          <a:prstGeom prst="rect">
            <a:avLst/>
          </a:prstGeom>
          <a:noFill/>
        </p:spPr>
      </p:pic>
      <p:sp>
        <p:nvSpPr>
          <p:cNvPr id="11" name="Управляющая кнопка: сведения 10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ТВОРЧЕСКИЙ ДИКТАНТ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530120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Данная методика весьма обширна и может включать в себя элементы слухового и зрительного диктантов. Задача педагога состоит в том, чтобы постепенно усложнять материал, вносить в работу творческое разнообразие. Использование этого вида диктанта способствует формированию и развитию у учащихся самостоятельности, мышления и речи.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сведения 7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СВОБОДНЫЙ ДИКТАНТ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600201"/>
            <a:ext cx="8229600" cy="44210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Методика проведения </a:t>
            </a:r>
            <a:r>
              <a:rPr lang="ru-RU" i="1" dirty="0" smtClean="0"/>
              <a:t>свободных диктантов</a:t>
            </a:r>
            <a:r>
              <a:rPr lang="ru-RU" dirty="0" smtClean="0"/>
              <a:t> – состоит в том, что перед учащимися ставится задача запомнить не одно предложение, а несколько взаимосвязанных между собой по смыслу. Задача учащихся не дословно запомнить предложения, а свободно его написать, при этом сохранить общий смысл предложений. 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школьная картинка тетрадки учебники руч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085184"/>
            <a:ext cx="5832648" cy="1628800"/>
          </a:xfrm>
          <a:prstGeom prst="rect">
            <a:avLst/>
          </a:prstGeom>
          <a:noFill/>
        </p:spPr>
      </p:pic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ВИДЫ ДИКТАНТОВ И УПРАЖНЕНИЙ В НАЧАЛЬНОЙ ШКОЛЕ.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6072206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600" dirty="0" smtClean="0">
                <a:solidFill>
                  <a:srgbClr val="FF0000"/>
                </a:solidFill>
              </a:rPr>
              <a:t>УЧИМ ВМЕСТЕ</a:t>
            </a:r>
            <a:r>
              <a:rPr lang="ru-RU" b="1" spc="600" dirty="0" smtClean="0">
                <a:solidFill>
                  <a:srgbClr val="FF0000"/>
                </a:solidFill>
              </a:rPr>
              <a:t>!</a:t>
            </a:r>
            <a:endParaRPr lang="ru-RU" b="1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СВОБОДНЫЙ ДИКТАНТ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57799"/>
          </a:xfrm>
        </p:spPr>
        <p:txBody>
          <a:bodyPr>
            <a:normAutofit/>
          </a:bodyPr>
          <a:lstStyle/>
          <a:p>
            <a:r>
              <a:rPr lang="ru-RU" dirty="0" smtClean="0"/>
              <a:t>Важным также является и употребление определенных слов, в соответствии с изучаемым правилом. Данные слова необходимо употребить обязательно. Основная цель методики состоит в том, что учащимся нужно не дословно передать текст, а показать умение выделять основную мысль прочитанного и записать не упуская наиболее важного и существенного.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сведения 7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КОНТРОЛЬНЫЙ ДИКТАНТ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496855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Методика проведения </a:t>
            </a:r>
            <a:r>
              <a:rPr lang="ru-RU" i="1" dirty="0" smtClean="0"/>
              <a:t>контрольного диктанта</a:t>
            </a:r>
            <a:r>
              <a:rPr lang="ru-RU" dirty="0" smtClean="0"/>
              <a:t> – предполагает подбор педагогом такого текста, который содержит в себе слова, насыщенные орфограммами по пройденной теме. Педагог читает текст, учащиеся его воспринимают и записывают. Чаще всего к тексту прилагают 1-2 задания. После проведения диктанта педагог проверяет тексты и отмечает допущенные ошибки.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сведения 7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856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Задание для проведения диктанта на расширение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700808"/>
            <a:ext cx="8568952" cy="3024336"/>
          </a:xfrm>
        </p:spPr>
        <p:txBody>
          <a:bodyPr>
            <a:noAutofit/>
          </a:bodyPr>
          <a:lstStyle/>
          <a:p>
            <a:r>
              <a:rPr lang="ru-RU" dirty="0" smtClean="0"/>
              <a:t>Запишите текст диктанта – описание картины. Рассмотрите репродукцию картины И. Левитана «Вечер на Волге». По ходу записи текста диктанта внесите в его содержание изменения – добавьте описание деталей, на которые вы обратили внимание.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школьный учеб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7" y="4608194"/>
            <a:ext cx="3384377" cy="2067290"/>
          </a:xfrm>
          <a:prstGeom prst="rect">
            <a:avLst/>
          </a:prstGeom>
          <a:noFill/>
        </p:spPr>
      </p:pic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856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Задание для проведения диктанта на расширение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700808"/>
            <a:ext cx="7355160" cy="4997152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Задачи, решать которые приходится ученику в процессе написания </a:t>
            </a:r>
            <a:r>
              <a:rPr lang="ru-RU" sz="4000" b="1" dirty="0" smtClean="0"/>
              <a:t>диктанта на расширение</a:t>
            </a:r>
            <a:r>
              <a:rPr lang="ru-RU" sz="4000" dirty="0" smtClean="0"/>
              <a:t> , позволяют использовать его в качестве подготовки к написанию творческих работ: </a:t>
            </a:r>
            <a:r>
              <a:rPr lang="ru-RU" sz="4000" u="sng" dirty="0" smtClean="0"/>
              <a:t>изложений и сочинений.</a:t>
            </a:r>
            <a:endParaRPr lang="ru-RU" sz="40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школьный учеб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07588">
            <a:off x="6028688" y="2838186"/>
            <a:ext cx="2741232" cy="1674436"/>
          </a:xfrm>
          <a:prstGeom prst="rect">
            <a:avLst/>
          </a:prstGeom>
          <a:noFill/>
        </p:spPr>
      </p:pic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856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Задания для проведения диктанта на сужение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600201"/>
            <a:ext cx="8568952" cy="3629000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/>
              <a:t>Запишите под диктовку текст, опуская все сведения, которые, на ваш взгляд, не способствуют приданию динамичности описываемым событиям.</a:t>
            </a:r>
            <a:endParaRPr lang="ru-RU" sz="40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школьный учеб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3965368" cy="2422180"/>
          </a:xfrm>
          <a:prstGeom prst="rect">
            <a:avLst/>
          </a:prstGeom>
          <a:noFill/>
        </p:spPr>
      </p:pic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856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Задания для проведения диктанта на сужение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Autofit/>
          </a:bodyPr>
          <a:lstStyle/>
          <a:p>
            <a:r>
              <a:rPr lang="ru-RU" sz="4000" dirty="0" smtClean="0"/>
              <a:t>Умение сужать текст – это показатель достаточно высокого уровня </a:t>
            </a:r>
            <a:r>
              <a:rPr lang="ru-RU" sz="4000" dirty="0" err="1" smtClean="0"/>
              <a:t>сформированности</a:t>
            </a:r>
            <a:r>
              <a:rPr lang="ru-RU" sz="4000" dirty="0" smtClean="0"/>
              <a:t> речи и логического мышления школьников!</a:t>
            </a:r>
            <a:endParaRPr lang="ru-RU" sz="40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школьный учеб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2202" y="4221088"/>
            <a:ext cx="4030990" cy="2462264"/>
          </a:xfrm>
          <a:prstGeom prst="rect">
            <a:avLst/>
          </a:prstGeom>
          <a:noFill/>
        </p:spPr>
      </p:pic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323528" y="836712"/>
            <a:ext cx="6016752" cy="4303950"/>
          </a:xfrm>
        </p:spPr>
        <p:txBody>
          <a:bodyPr>
            <a:normAutofit fontScale="92500" lnSpcReduction="20000"/>
          </a:bodyPr>
          <a:lstStyle/>
          <a:p>
            <a:endParaRPr lang="ru-RU" sz="1000" u="sng" dirty="0" smtClean="0">
              <a:hlinkClick r:id="rId2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Вы можете использовать 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данное оформление 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для создания своих презентаций, 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но в своей работе не забудьте указать 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источник шаблона: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Добрая Татьяна Васильевна,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учитель русского языка и литературы,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МБОУ ЧСШ №1 г. Саяногорска</a:t>
            </a:r>
          </a:p>
          <a:p>
            <a:pPr algn="ctr"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ИНТЕРНЕТ-РЕСУРСЫ</a:t>
            </a:r>
            <a:endParaRPr lang="ru-RU" sz="1600" u="sng" dirty="0" smtClean="0">
              <a:solidFill>
                <a:srgbClr val="C00000"/>
              </a:solidFill>
              <a:hlinkClick r:id="rId2"/>
            </a:endParaRPr>
          </a:p>
          <a:p>
            <a:endParaRPr lang="ru-RU" sz="1000" u="sng" dirty="0" smtClean="0">
              <a:hlinkClick r:id="rId2"/>
            </a:endParaRPr>
          </a:p>
          <a:p>
            <a:endParaRPr lang="ru-RU" sz="1000" u="sng" dirty="0" smtClean="0">
              <a:hlinkClick r:id="rId2"/>
            </a:endParaRPr>
          </a:p>
          <a:p>
            <a:r>
              <a:rPr lang="ru-RU" sz="1000" u="sng" dirty="0" smtClean="0">
                <a:hlinkClick r:id="rId2"/>
              </a:rPr>
              <a:t>http://fenix2100.ucoz.com/_fr/1/2081097.jpg</a:t>
            </a:r>
            <a:r>
              <a:rPr lang="ru-RU" sz="1000" dirty="0" smtClean="0"/>
              <a:t> - учим вместе</a:t>
            </a:r>
          </a:p>
          <a:p>
            <a:r>
              <a:rPr lang="ru-RU" sz="1000" u="sng" dirty="0" smtClean="0">
                <a:hlinkClick r:id="rId3"/>
              </a:rPr>
              <a:t>http://static.memrise.com/uploads/things/images/21830513_131116_1812_07.jpg</a:t>
            </a:r>
            <a:r>
              <a:rPr lang="ru-RU" sz="1000" dirty="0" smtClean="0"/>
              <a:t> -карандаш</a:t>
            </a:r>
          </a:p>
          <a:p>
            <a:r>
              <a:rPr lang="ru-RU" sz="1000" u="sng" dirty="0" smtClean="0">
                <a:hlinkClick r:id="rId4"/>
              </a:rPr>
              <a:t>http://img0.joyreactor.cc/pics/post/art-%D0%BF%D0%B5%D1%81%D0%BE%D1%87%D0%BD%D0%B8%D1%86%D0%B0-96681.jpeg</a:t>
            </a:r>
            <a:r>
              <a:rPr lang="ru-RU" sz="1000" dirty="0" smtClean="0"/>
              <a:t> – Прошу…</a:t>
            </a:r>
          </a:p>
          <a:p>
            <a:r>
              <a:rPr lang="ru-RU" sz="1000" u="sng" dirty="0" smtClean="0">
                <a:hlinkClick r:id="rId5"/>
              </a:rPr>
              <a:t>http://muzmokz.imob.su/fdw/1077034/4666_f1353747964.jpg</a:t>
            </a:r>
            <a:r>
              <a:rPr lang="ru-RU" sz="1000" dirty="0" smtClean="0"/>
              <a:t>  Я</a:t>
            </a:r>
          </a:p>
          <a:p>
            <a:r>
              <a:rPr lang="ru-RU" sz="1000" u="sng" dirty="0" smtClean="0">
                <a:hlinkClick r:id="rId6"/>
              </a:rPr>
              <a:t>http://www.ykuwait.net/up/uploads/images/ykuwait-f1567dc1ed.jpg</a:t>
            </a:r>
            <a:r>
              <a:rPr lang="ru-RU" sz="1000" dirty="0" smtClean="0"/>
              <a:t>    Рамка </a:t>
            </a:r>
          </a:p>
          <a:p>
            <a:endParaRPr lang="ru-RU" sz="1000" dirty="0" smtClean="0"/>
          </a:p>
          <a:p>
            <a:pPr algn="ctr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«http://pedsovet.su/»</a:t>
            </a:r>
            <a:endParaRPr lang="ru-RU" sz="1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0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6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3979182" y="1307689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754347" y="275011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Всезнайки: Родителям на заметку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764704"/>
            <a:ext cx="2819182" cy="332036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&quot;El Rincón de Andreíto: Marcos para fotos escolares&quot; - car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СОДЕРЖАНИЕ: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 fontScale="92500" lnSpcReduction="20000"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None/>
              <a:defRPr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Пункт 1 ОРФОГРАФИЧЕСКИЕ УПРАЖНЕНИЯ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None/>
              <a:defRPr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Пункт 2 ДИКТАНТ – 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это…</a:t>
            </a:r>
          </a:p>
          <a:p>
            <a:pPr marL="1062900" eaLnBrk="0" hangingPunct="0">
              <a:lnSpc>
                <a:spcPct val="120000"/>
              </a:lnSpc>
              <a:spcBef>
                <a:spcPts val="0"/>
              </a:spcBef>
              <a:buClr>
                <a:srgbClr val="A50021"/>
              </a:buClr>
              <a:buSzPct val="80000"/>
              <a:buNone/>
              <a:defRPr/>
            </a:pP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1 В чем достоинство диктанта?</a:t>
            </a:r>
          </a:p>
          <a:p>
            <a:pPr marL="1062900" eaLnBrk="0" hangingPunct="0">
              <a:lnSpc>
                <a:spcPct val="120000"/>
              </a:lnSpc>
              <a:spcBef>
                <a:spcPts val="0"/>
              </a:spcBef>
              <a:buClr>
                <a:srgbClr val="A50021"/>
              </a:buClr>
              <a:buSzPct val="80000"/>
              <a:buNone/>
              <a:defRPr/>
            </a:pP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2 Основания для выделения групп диктантов.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None/>
              <a:defRPr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Пункт 3 МЕТОДИКА ПРОВЕДЕНИЯ ДИКТАНТА В       ЗАВИСИМОСТИ ОТ ЕГО ВИДА</a:t>
            </a:r>
          </a:p>
          <a:p>
            <a:pPr marL="1062900" eaLnBrk="0" hangingPunct="0">
              <a:lnSpc>
                <a:spcPct val="120000"/>
              </a:lnSpc>
              <a:spcBef>
                <a:spcPts val="0"/>
              </a:spcBef>
              <a:buClr>
                <a:srgbClr val="A50021"/>
              </a:buClr>
              <a:buSzPct val="80000"/>
              <a:buNone/>
              <a:defRPr/>
            </a:pP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1 Виды диктантов.</a:t>
            </a:r>
          </a:p>
          <a:p>
            <a:pPr marL="1062900" eaLnBrk="0" hangingPunct="0">
              <a:lnSpc>
                <a:spcPct val="120000"/>
              </a:lnSpc>
              <a:spcBef>
                <a:spcPts val="0"/>
              </a:spcBef>
              <a:buClr>
                <a:srgbClr val="A50021"/>
              </a:buClr>
              <a:buSzPct val="80000"/>
              <a:buNone/>
              <a:defRPr/>
            </a:pP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2 Задание для проведения диктанта на расширение.</a:t>
            </a:r>
          </a:p>
          <a:p>
            <a:pPr marL="1062900" eaLnBrk="0" hangingPunct="0">
              <a:lnSpc>
                <a:spcPct val="120000"/>
              </a:lnSpc>
              <a:spcBef>
                <a:spcPts val="0"/>
              </a:spcBef>
              <a:buClr>
                <a:srgbClr val="A50021"/>
              </a:buClr>
              <a:buSzPct val="80000"/>
              <a:buNone/>
              <a:defRPr/>
            </a:pP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3 Задания для проведения диктанта на сужение.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в конец 7">
            <a:hlinkClick r:id="" action="ppaction://hlinkshowjump?jump=lastslideviewed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E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ОРФОГРАФИЧЕСКИЕ УПРАЖНЕНИЯ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2204864"/>
            <a:ext cx="7643192" cy="442108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списывание;</a:t>
            </a:r>
          </a:p>
          <a:p>
            <a:pPr lvl="0"/>
            <a:r>
              <a:rPr lang="ru-RU" dirty="0" smtClean="0"/>
              <a:t>диктант;</a:t>
            </a:r>
          </a:p>
          <a:p>
            <a:pPr lvl="0"/>
            <a:r>
              <a:rPr lang="ru-RU" dirty="0" smtClean="0"/>
              <a:t>орфографический разбор;</a:t>
            </a:r>
          </a:p>
          <a:p>
            <a:pPr lvl="0"/>
            <a:r>
              <a:rPr lang="ru-RU" dirty="0" smtClean="0"/>
              <a:t>свободное (самостоятельное) письмо – подбор собственных примеров, изложение, сочинение и др.;</a:t>
            </a:r>
          </a:p>
          <a:p>
            <a:pPr lvl="0"/>
            <a:r>
              <a:rPr lang="ru-RU" dirty="0" smtClean="0"/>
              <a:t>корректура текста (исправление ошибок).</a:t>
            </a: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сведения 7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ДИКТАНТ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это один из видов письменной работы, при котором педагог диктует учащимся текст, а они его записывают на основании имеющегося у них навыка письма.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школьная картинка с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3284984"/>
            <a:ext cx="5339795" cy="3384377"/>
          </a:xfrm>
          <a:prstGeom prst="rect">
            <a:avLst/>
          </a:prstGeom>
          <a:noFill/>
        </p:spPr>
      </p:pic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ДИКТАНТ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ru-RU" dirty="0" smtClean="0"/>
              <a:t>Трудно назвать более популярный на уроках русского языка в школе тип упражнений, чем диктант.</a:t>
            </a:r>
          </a:p>
          <a:p>
            <a:pPr lvl="0"/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школьный учеб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376" y="2996952"/>
            <a:ext cx="5936896" cy="3626454"/>
          </a:xfrm>
          <a:prstGeom prst="rect">
            <a:avLst/>
          </a:prstGeom>
          <a:noFill/>
        </p:spPr>
      </p:pic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чем достоинство диктанта?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1268760"/>
            <a:ext cx="7941568" cy="23328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Возможность предъявления образцового по стилю текста или отдельных предложений с одновременной отработкой написания орфограмм в словах и постановкой знаков препинания.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школьная картинка с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3370352"/>
            <a:ext cx="5112568" cy="3318909"/>
          </a:xfrm>
          <a:prstGeom prst="rect">
            <a:avLst/>
          </a:prstGeom>
          <a:noFill/>
        </p:spPr>
      </p:pic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4954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Диктант – это более сложный вариант выполнения задания, чем списывание, и одновременно более простой, так как является подготовительным этапом к написанию изложения и сочинения. </a:t>
            </a: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214795" y="2560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сова мудрость школьные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2376264" cy="2338640"/>
          </a:xfrm>
          <a:prstGeom prst="rect">
            <a:avLst/>
          </a:prstGeom>
          <a:noFill/>
        </p:spPr>
      </p:pic>
      <p:sp>
        <p:nvSpPr>
          <p:cNvPr id="10" name="Управляющая кнопка: сведения 9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22336" cy="32233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1273</Words>
  <Application>Microsoft Office PowerPoint</Application>
  <PresentationFormat>Экран (4:3)</PresentationFormat>
  <Paragraphs>132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ВИДЫ ДИКТАНТОВ И УПРАЖНЕНИЙ В НАЧАЛЬНОЙ ШКОЛЕ.</vt:lpstr>
      <vt:lpstr>Слайд 2</vt:lpstr>
      <vt:lpstr>ВИДЫ ДИКТАНТОВ И УПРАЖНЕНИЙ В НАЧАЛЬНОЙ ШКОЛЕ.</vt:lpstr>
      <vt:lpstr>СОДЕРЖАНИЕ:</vt:lpstr>
      <vt:lpstr>ОРФОГРАФИЧЕСКИЕ УПРАЖНЕНИЯ</vt:lpstr>
      <vt:lpstr>ДИКТАНТ</vt:lpstr>
      <vt:lpstr>ДИКТАНТ</vt:lpstr>
      <vt:lpstr>В чем достоинство диктанта?</vt:lpstr>
      <vt:lpstr>Диктант – это более сложный вариант выполнения задания, чем списывание, и одновременно более простой, так как является подготовительным этапом к написанию изложения и сочинения. </vt:lpstr>
      <vt:lpstr>Диктант универсален !</vt:lpstr>
      <vt:lpstr>Одним словом, диктант выполняет функцию тренингового упражнения !</vt:lpstr>
      <vt:lpstr>Основания для выделения групп диктантов:</vt:lpstr>
      <vt:lpstr>МЕТОДИКА ПРОВЕДЕНИЯ ДИКТАНТА В ЗАВИСИМОСТИ ОТ ЕГО ВИДА</vt:lpstr>
      <vt:lpstr>ВИДЫ ДИКТАНТОВ</vt:lpstr>
      <vt:lpstr>СЛОВАРНЫЙ ДИКТАНТ</vt:lpstr>
      <vt:lpstr>СЛОВАРНЫЙ ДИКТАНТ</vt:lpstr>
      <vt:lpstr>ЗРИТЕЛЬНЫЙ ДИКТАНТ </vt:lpstr>
      <vt:lpstr>ЗРИТЕЛЬНЫЙ ДИКТАНТ </vt:lpstr>
      <vt:lpstr>ПРЕДУПРЕДИТЕЛЬНЫЙ ДИКТАНТ</vt:lpstr>
      <vt:lpstr>ПРЕДУПРЕДИТЕЛЬНЫЙ ДИКТАНТ</vt:lpstr>
      <vt:lpstr>ОБЪЯСНИТЕЛЬНЫЙ ДИКТАНТ</vt:lpstr>
      <vt:lpstr>ОБЪЯСНИТЕЛЬНЫЙ ДИКТАНТ</vt:lpstr>
      <vt:lpstr>ДИКТАНТА «ПИСЬМО ПО ПАМЯТИ» </vt:lpstr>
      <vt:lpstr>ДИКТАНТА «ПИСЬМО ПО ПАМЯТИ» </vt:lpstr>
      <vt:lpstr>ДИКТАНТ  «КОНТРОЛЬНОЕ СПИСЫВАНИЕ» </vt:lpstr>
      <vt:lpstr>ДИКТАНТ  «КОНТРОЛЬНОЕ СПИСЫВАНИЕ» </vt:lpstr>
      <vt:lpstr>ТВОРЧЕСКИЙ ДИКТАНТ </vt:lpstr>
      <vt:lpstr>ТВОРЧЕСКИЙ ДИКТАНТ </vt:lpstr>
      <vt:lpstr>СВОБОДНЫЙ ДИКТАНТ </vt:lpstr>
      <vt:lpstr>СВОБОДНЫЙ ДИКТАНТ </vt:lpstr>
      <vt:lpstr>КОНТРОЛЬНЫЙ ДИКТАНТ</vt:lpstr>
      <vt:lpstr>Задание для проведения диктанта на расширение</vt:lpstr>
      <vt:lpstr>Задание для проведения диктанта на расширение</vt:lpstr>
      <vt:lpstr>Задания для проведения диктанта на сужение</vt:lpstr>
      <vt:lpstr>Задания для проведения диктанта на сужение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63</cp:revision>
  <dcterms:created xsi:type="dcterms:W3CDTF">2014-08-05T17:52:31Z</dcterms:created>
  <dcterms:modified xsi:type="dcterms:W3CDTF">2020-03-09T08:01:56Z</dcterms:modified>
</cp:coreProperties>
</file>