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media/image1.jpeg" ContentType="image/jpeg"/>
  <Override PartName="/ppt/media/image2.png" ContentType="image/png"/>
  <Override PartName="/ppt/media/image7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2962289-120A-43EF-9244-C73DBA456F2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9F1A634-426E-490F-A84F-EF5F92634B9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79554F0-97EA-4925-A33F-833006094B2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4514273-51C2-42F4-8277-99F4F46DEF4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D53F1D4-808D-463D-A4F7-F2BE1EEA18E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1CA2FD9-C3DF-4B8D-9273-2FBCAB1FC96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725AFC5-9BCC-473D-8A33-01E2BACC167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EE585B8-DEFC-4008-961D-61A1245C78D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346469B-DD1D-4755-8974-97E2EE6DBF3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2E744FC-14F7-4172-8D0D-FD645CD4462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9DDE2C2-B31D-49B4-AAE9-9B9F64B9662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DF351C9-2C63-4BBB-9BDD-CFDF115CAE8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66A82D5-6128-4F5F-BF6E-1F727F9326C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32361E0-A78D-495B-85D8-F332B276FEE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9DBB827-003B-4E67-AB88-F73CAAC8B2F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7C480FA-CDB4-41EF-8CAC-5D6EF7D579E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9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9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9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6622AB5-8F3F-4373-A4E9-44004BBDC5A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FAB7417-64E2-468F-A885-BD934F2D74F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1D08CA9-4ED1-406C-90FA-881969F8E72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9D40EE0-7EA5-41E8-9A97-5B264971AAD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906D5AB-1549-41A8-856D-B9E6CB381AC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3AE7A26-2A2B-4A8F-B46F-17B9C3FD337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236CB99-1C50-49D4-8AC3-B73E0958FED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3E4A70C-FA2B-460A-8D4F-15A51742286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EDAA7A7-0FCB-4D4F-A827-7CF50615A26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79B0CC2-CAE2-4DE6-8AC8-51BFE0F70FB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3CC06F6-65C1-4A1E-852B-14357910AFB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D8778EF-C822-4A9D-ADCF-387FE5E2912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13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5C1A244-D8B3-4EBB-875D-215B355326F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14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14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64BF77E-749F-42B3-A19B-0DA9EB0B05C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5BB9083-4AC7-4595-A212-C42C5D9246D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D15A1C6-6D3B-4246-B82E-317434F00A0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AAC95E9-9369-455F-82C8-FE4A046458B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65F6868-BE1D-451D-A082-E04CD1D6989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8DA11D2-3BBC-4394-874B-A8AD53AC00E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A16C4DB-6174-4A91-81A7-70304166201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10000">
              <a:srgbClr val="6bd1ec"/>
            </a:gs>
            <a:gs pos="100000">
              <a:srgbClr val="06588e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1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2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3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4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5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4360" y="685800"/>
            <a:ext cx="8000640" cy="2971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4800" spc="-1" strike="noStrike" cap="all">
                <a:solidFill>
                  <a:srgbClr val="ffffff"/>
                </a:solidFill>
                <a:latin typeface="Century Gothic"/>
              </a:rPr>
              <a:t>Образец заголовка</a:t>
            </a:r>
            <a:endParaRPr b="0" lang="ru-RU" sz="4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dt" idx="1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000" spc="-1" strike="noStrike">
                <a:solidFill>
                  <a:srgbClr val="0a304a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ru-RU" sz="1000" spc="-1" strike="noStrike">
                <a:solidFill>
                  <a:srgbClr val="0a304a"/>
                </a:solidFill>
                <a:latin typeface="Century Gothic"/>
              </a:rPr>
              <a:t>&lt;дата/время&gt;</a:t>
            </a:r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2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3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3200" spc="-1" strike="noStrike">
                <a:solidFill>
                  <a:srgbClr val="0a304a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2C8EC22-32FB-4DD0-AB84-52DC885F04ED}" type="slidenum">
              <a:rPr b="0" lang="ru-RU" sz="3200" spc="-1" strike="noStrike">
                <a:solidFill>
                  <a:srgbClr val="0a304a"/>
                </a:solidFill>
                <a:latin typeface="Century Gothic"/>
              </a:rPr>
              <a:t>&lt;номер&gt;</a:t>
            </a:fld>
            <a:endParaRPr b="0" lang="ru-RU" sz="3200" spc="-1" strike="noStrike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10" name="Straight Connector 15"/>
          <p:cNvCxnSpPr/>
          <p:nvPr/>
        </p:nvCxnSpPr>
        <p:spPr>
          <a:xfrm flipH="1">
            <a:off x="8227800" y="8280"/>
            <a:ext cx="3810240" cy="3810240"/>
          </a:xfrm>
          <a:prstGeom prst="straightConnector1">
            <a:avLst/>
          </a:prstGeom>
          <a:ln cap="rnd" w="12700">
            <a:solidFill>
              <a:srgbClr val="ffffff"/>
            </a:solidFill>
            <a:round/>
          </a:ln>
        </p:spPr>
      </p:cxnSp>
      <p:cxnSp>
        <p:nvCxnSpPr>
          <p:cNvPr id="11" name="Straight Connector 16"/>
          <p:cNvCxnSpPr/>
          <p:nvPr/>
        </p:nvCxnSpPr>
        <p:spPr>
          <a:xfrm flipH="1">
            <a:off x="6108120" y="91440"/>
            <a:ext cx="6080760" cy="6081120"/>
          </a:xfrm>
          <a:prstGeom prst="straightConnector1">
            <a:avLst/>
          </a:prstGeom>
          <a:ln cap="rnd" w="12700">
            <a:solidFill>
              <a:srgbClr val="ffffff"/>
            </a:solidFill>
            <a:round/>
          </a:ln>
        </p:spPr>
      </p:cxnSp>
      <p:cxnSp>
        <p:nvCxnSpPr>
          <p:cNvPr id="12" name="Straight Connector 18"/>
          <p:cNvCxnSpPr/>
          <p:nvPr/>
        </p:nvCxnSpPr>
        <p:spPr>
          <a:xfrm flipH="1">
            <a:off x="7235640" y="228600"/>
            <a:ext cx="4953240" cy="4953240"/>
          </a:xfrm>
          <a:prstGeom prst="straightConnector1">
            <a:avLst/>
          </a:prstGeom>
          <a:ln cap="rnd" w="12700">
            <a:solidFill>
              <a:srgbClr val="ffffff"/>
            </a:solidFill>
            <a:round/>
          </a:ln>
        </p:spPr>
      </p:cxnSp>
      <p:cxnSp>
        <p:nvCxnSpPr>
          <p:cNvPr id="13" name="Straight Connector 20"/>
          <p:cNvCxnSpPr/>
          <p:nvPr/>
        </p:nvCxnSpPr>
        <p:spPr>
          <a:xfrm flipH="1">
            <a:off x="7335720" y="32040"/>
            <a:ext cx="4853160" cy="4853520"/>
          </a:xfrm>
          <a:prstGeom prst="straightConnector1">
            <a:avLst/>
          </a:prstGeom>
          <a:ln cap="rnd" w="31750">
            <a:solidFill>
              <a:srgbClr val="ffffff"/>
            </a:solidFill>
            <a:round/>
          </a:ln>
        </p:spPr>
      </p:cxnSp>
      <p:cxnSp>
        <p:nvCxnSpPr>
          <p:cNvPr id="14" name="Straight Connector 22"/>
          <p:cNvCxnSpPr/>
          <p:nvPr/>
        </p:nvCxnSpPr>
        <p:spPr>
          <a:xfrm flipH="1">
            <a:off x="7845120" y="609480"/>
            <a:ext cx="4343760" cy="4343760"/>
          </a:xfrm>
          <a:prstGeom prst="straightConnector1">
            <a:avLst/>
          </a:prstGeom>
          <a:ln cap="rnd" w="31750">
            <a:solidFill>
              <a:srgbClr val="ffffff"/>
            </a:solidFill>
            <a:round/>
          </a:ln>
        </p:spPr>
      </p:cxnSp>
      <p:sp>
        <p:nvSpPr>
          <p:cNvPr id="1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f496f"/>
                </a:solidFill>
                <a:latin typeface="Century Gothic"/>
              </a:rPr>
              <a:t>Для правки структуры щёлкните мышью</a:t>
            </a: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600" spc="-1" strike="noStrike">
                <a:solidFill>
                  <a:srgbClr val="0f496f"/>
                </a:solidFill>
                <a:latin typeface="Century Gothic"/>
              </a:rPr>
              <a:t>Второй уровень структуры</a:t>
            </a:r>
            <a:endParaRPr b="0" lang="ru-RU" sz="1600" spc="-1" strike="noStrike">
              <a:solidFill>
                <a:srgbClr val="0f496f"/>
              </a:solidFill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f496f"/>
                </a:solidFill>
                <a:latin typeface="Century Gothic"/>
              </a:rPr>
              <a:t>Третий уровень структуры</a:t>
            </a:r>
            <a:endParaRPr b="0" lang="ru-RU" sz="1400" spc="-1" strike="noStrike">
              <a:solidFill>
                <a:srgbClr val="0f496f"/>
              </a:solidFill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0f496f"/>
                </a:solidFill>
                <a:latin typeface="Century Gothic"/>
              </a:rPr>
              <a:t>Четвёртый уровень структуры</a:t>
            </a:r>
            <a:endParaRPr b="0" lang="ru-RU" sz="1400" spc="-1" strike="noStrike">
              <a:solidFill>
                <a:srgbClr val="0f496f"/>
              </a:solidFill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f496f"/>
                </a:solidFill>
                <a:latin typeface="Century Gothic"/>
              </a:rPr>
              <a:t>Пятый уровень структуры</a:t>
            </a: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f496f"/>
                </a:solidFill>
                <a:latin typeface="Century Gothic"/>
              </a:rPr>
              <a:t>Шестой уровень структуры</a:t>
            </a: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f496f"/>
                </a:solidFill>
                <a:latin typeface="Century Gothic"/>
              </a:rPr>
              <a:t>Седьмой уровень структуры</a:t>
            </a: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10000">
              <a:srgbClr val="6bd1ec"/>
            </a:gs>
            <a:gs pos="100000">
              <a:srgbClr val="06588e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53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54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55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56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57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722840" y="1447920"/>
            <a:ext cx="6019560" cy="1142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2800" spc="-1" strike="noStrike" cap="all">
                <a:solidFill>
                  <a:srgbClr val="ffffff"/>
                </a:solidFill>
                <a:latin typeface="Century Gothic"/>
              </a:rPr>
              <a:t>Образец заголовка</a:t>
            </a:r>
            <a:endParaRPr b="0" lang="ru-RU" sz="2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988920" y="914400"/>
            <a:ext cx="3280680" cy="4571640"/>
          </a:xfrm>
          <a:prstGeom prst="rect">
            <a:avLst/>
          </a:prstGeom>
          <a:noFill/>
          <a:ln w="15840">
            <a:solidFill>
              <a:srgbClr val="ffffff">
                <a:alpha val="40000"/>
              </a:srgbClr>
            </a:solidFill>
            <a:round/>
          </a:ln>
        </p:spPr>
        <p:txBody>
          <a:bodyPr lIns="90000" rIns="90000" tIns="45000" bIns="45000" anchor="t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ffffff"/>
                </a:solidFill>
                <a:latin typeface="Century Gothic"/>
              </a:rPr>
              <a:t>Вставка рисунка</a:t>
            </a:r>
            <a:endParaRPr b="0" lang="ru-RU" sz="16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722840" y="2777040"/>
            <a:ext cx="6021000" cy="2048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f496f"/>
                </a:solidFill>
                <a:latin typeface="Century Gothic"/>
              </a:rPr>
              <a:t>Образец текста</a:t>
            </a:r>
            <a:endParaRPr b="0" lang="ru-RU" sz="1800" spc="-1" strike="noStrike">
              <a:solidFill>
                <a:srgbClr val="0f496f"/>
              </a:solidFill>
              <a:latin typeface="Century Gothic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dt" idx="4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000" spc="-1" strike="noStrike">
                <a:solidFill>
                  <a:srgbClr val="0a304a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ru-RU" sz="1000" spc="-1" strike="noStrike">
                <a:solidFill>
                  <a:srgbClr val="0a304a"/>
                </a:solidFill>
                <a:latin typeface="Century Gothic"/>
              </a:rPr>
              <a:t>&lt;дата/время&gt;</a:t>
            </a:r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" name="PlaceHolder 5"/>
          <p:cNvSpPr>
            <a:spLocks noGrp="1"/>
          </p:cNvSpPr>
          <p:nvPr>
            <p:ph type="ftr" idx="5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" name="PlaceHolder 6"/>
          <p:cNvSpPr>
            <a:spLocks noGrp="1"/>
          </p:cNvSpPr>
          <p:nvPr>
            <p:ph type="sldNum" idx="6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3200" spc="-1" strike="noStrike">
                <a:solidFill>
                  <a:srgbClr val="0a304a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1473E20-91BA-4016-9980-AFA613CC4167}" type="slidenum">
              <a:rPr b="0" lang="ru-RU" sz="3200" spc="-1" strike="noStrike">
                <a:solidFill>
                  <a:srgbClr val="0a304a"/>
                </a:solidFill>
                <a:latin typeface="Century Gothic"/>
              </a:rPr>
              <a:t>&lt;номер&gt;</a:t>
            </a:fld>
            <a:endParaRPr b="0" lang="ru-RU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10000">
              <a:srgbClr val="6bd1ec"/>
            </a:gs>
            <a:gs pos="100000">
              <a:srgbClr val="06588e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101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02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03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cap="rnd" w="9525">
              <a:solidFill>
                <a:srgbClr val="ffffff"/>
              </a:solidFill>
              <a:round/>
            </a:ln>
          </p:spPr>
        </p:cxnSp>
        <p:cxnSp>
          <p:nvCxnSpPr>
            <p:cNvPr id="104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  <p:cxnSp>
          <p:nvCxnSpPr>
            <p:cNvPr id="105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cap="rnd" w="28575">
              <a:solidFill>
                <a:srgbClr val="ffffff"/>
              </a:solidFill>
              <a:round/>
            </a:ln>
          </p:spPr>
        </p:cxnSp>
      </p:grpSp>
      <p:sp>
        <p:nvSpPr>
          <p:cNvPr id="106" name="PlaceHolder 1"/>
          <p:cNvSpPr>
            <a:spLocks noGrp="1"/>
          </p:cNvSpPr>
          <p:nvPr>
            <p:ph type="dt" idx="7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000" spc="-1" strike="noStrike">
                <a:solidFill>
                  <a:srgbClr val="0a304a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ru-RU" sz="1000" spc="-1" strike="noStrike">
                <a:solidFill>
                  <a:srgbClr val="0a304a"/>
                </a:solidFill>
                <a:latin typeface="Century Gothic"/>
              </a:rPr>
              <a:t>&lt;дата/время&gt;</a:t>
            </a:r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ftr" idx="8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sldNum" idx="9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3200" spc="-1" strike="noStrike">
                <a:solidFill>
                  <a:srgbClr val="0a304a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DA740C3-6DD9-4E60-BA52-D3D850B79731}" type="slidenum">
              <a:rPr b="0" lang="ru-RU" sz="3200" spc="-1" strike="noStrike">
                <a:solidFill>
                  <a:srgbClr val="0a304a"/>
                </a:solidFill>
                <a:latin typeface="Century Gothic"/>
              </a:rPr>
              <a:t>&lt;номер&gt;</a:t>
            </a:fld>
            <a:endParaRPr b="0" lang="ru-RU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Century Gothic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f496f"/>
                </a:solidFill>
                <a:latin typeface="Century Gothic"/>
              </a:rPr>
              <a:t>Для правки структуры щёлкните мышью</a:t>
            </a: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600" spc="-1" strike="noStrike">
                <a:solidFill>
                  <a:srgbClr val="0f496f"/>
                </a:solidFill>
                <a:latin typeface="Century Gothic"/>
              </a:rPr>
              <a:t>Второй уровень структуры</a:t>
            </a:r>
            <a:endParaRPr b="0" lang="ru-RU" sz="1600" spc="-1" strike="noStrike">
              <a:solidFill>
                <a:srgbClr val="0f496f"/>
              </a:solidFill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f496f"/>
                </a:solidFill>
                <a:latin typeface="Century Gothic"/>
              </a:rPr>
              <a:t>Третий уровень структуры</a:t>
            </a:r>
            <a:endParaRPr b="0" lang="ru-RU" sz="1400" spc="-1" strike="noStrike">
              <a:solidFill>
                <a:srgbClr val="0f496f"/>
              </a:solidFill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0f496f"/>
                </a:solidFill>
                <a:latin typeface="Century Gothic"/>
              </a:rPr>
              <a:t>Четвёртый уровень структуры</a:t>
            </a:r>
            <a:endParaRPr b="0" lang="ru-RU" sz="1400" spc="-1" strike="noStrike">
              <a:solidFill>
                <a:srgbClr val="0f496f"/>
              </a:solidFill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f496f"/>
                </a:solidFill>
                <a:latin typeface="Century Gothic"/>
              </a:rPr>
              <a:t>Пятый уровень структуры</a:t>
            </a: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f496f"/>
                </a:solidFill>
                <a:latin typeface="Century Gothic"/>
              </a:rPr>
              <a:t>Шестой уровень структуры</a:t>
            </a: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f496f"/>
                </a:solidFill>
                <a:latin typeface="Century Gothic"/>
              </a:rPr>
              <a:t>Седьмой уровень структуры</a:t>
            </a:r>
            <a:endParaRPr b="0" lang="ru-RU" sz="2000" spc="-1" strike="noStrike">
              <a:solidFill>
                <a:srgbClr val="0f496f"/>
              </a:solid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84360" y="253440"/>
            <a:ext cx="8000640" cy="1189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0000"/>
          </a:bodyPr>
          <a:p>
            <a:pPr indent="0">
              <a:lnSpc>
                <a:spcPct val="100000"/>
              </a:lnSpc>
              <a:buNone/>
            </a:pPr>
            <a:r>
              <a:rPr b="0" lang="ru-RU" sz="3600" spc="-1" strike="noStrike" cap="all">
                <a:solidFill>
                  <a:srgbClr val="ffffff"/>
                </a:solidFill>
                <a:latin typeface="Times New Roman"/>
              </a:rPr>
              <a:t>Использование электронных образовательных ресурсов в ДОУ</a:t>
            </a:r>
            <a:endParaRPr b="0" lang="ru-RU" sz="36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subTitle"/>
          </p:nvPr>
        </p:nvSpPr>
        <p:spPr>
          <a:xfrm>
            <a:off x="684360" y="3843720"/>
            <a:ext cx="6400440" cy="1946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buNone/>
            </a:pPr>
            <a:endParaRPr b="0" lang="ru-RU" sz="2100" spc="-1" strike="noStrike">
              <a:solidFill>
                <a:srgbClr val="0f496f"/>
              </a:solidFill>
              <a:latin typeface="Century Gothic"/>
            </a:endParaRPr>
          </a:p>
        </p:txBody>
      </p:sp>
      <p:pic>
        <p:nvPicPr>
          <p:cNvPr id="149" name="Рисунок 3" descr=""/>
          <p:cNvPicPr/>
          <p:nvPr/>
        </p:nvPicPr>
        <p:blipFill>
          <a:blip r:embed="rId1"/>
          <a:stretch/>
        </p:blipFill>
        <p:spPr>
          <a:xfrm>
            <a:off x="509760" y="1895040"/>
            <a:ext cx="6816240" cy="4384440"/>
          </a:xfrm>
          <a:prstGeom prst="rect">
            <a:avLst/>
          </a:prstGeom>
          <a:ln w="0">
            <a:noFill/>
          </a:ln>
        </p:spPr>
      </p:pic>
      <p:sp>
        <p:nvSpPr>
          <p:cNvPr id="150" name="Прямоугольник 6"/>
          <p:cNvSpPr/>
          <p:nvPr/>
        </p:nvSpPr>
        <p:spPr>
          <a:xfrm>
            <a:off x="7560000" y="5517000"/>
            <a:ext cx="4632120" cy="73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6000"/>
              </a:lnSpc>
              <a:spcAft>
                <a:spcPts val="799"/>
              </a:spcAft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 rot="10800000">
            <a:off x="4722840" y="6332400"/>
            <a:ext cx="6019560" cy="1375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11000"/>
          </a:bodyPr>
          <a:p>
            <a:pPr indent="0">
              <a:buNone/>
            </a:pPr>
            <a:endParaRPr b="0" lang="ru-RU" sz="2800" spc="-1" strike="noStrike" cap="all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52" name="Рисунок 5"/>
          <p:cNvSpPr/>
          <p:nvPr/>
        </p:nvSpPr>
        <p:spPr>
          <a:xfrm>
            <a:off x="224280" y="254520"/>
            <a:ext cx="4361040" cy="6077160"/>
          </a:xfrm>
          <a:prstGeom prst="snip2DiagRect">
            <a:avLst>
              <a:gd name="adj1" fmla="val 10815"/>
              <a:gd name="adj2" fmla="val 0"/>
            </a:avLst>
          </a:prstGeom>
          <a:blipFill rotWithShape="0">
            <a:blip r:embed="rId1"/>
            <a:srcRect/>
            <a:stretch/>
          </a:blipFill>
          <a:ln w="15875">
            <a:solidFill>
              <a:srgbClr val="ffffff">
                <a:alpha val="40000"/>
              </a:srgbClr>
            </a:solidFill>
            <a:round/>
          </a:ln>
          <a:effectLst>
            <a:innerShdw blurRad="57150" dir="14460000" dist="38100">
              <a:srgbClr val="000000">
                <a:alpha val="70000"/>
              </a:srgbClr>
            </a:inn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4722840" y="495720"/>
            <a:ext cx="6019560" cy="4162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ffffff"/>
                </a:solidFill>
                <a:latin typeface="Times New Roman"/>
              </a:rPr>
              <a:t>Использование информационно-коммуникативных технологий в образовательном процессе в учреждении дошкольного образования – одна из актуальных проблем дошкольной педагогики. В улучшении организации учебно-воспитательной работы с детьми и повышении ее качества большую помощь педагогам детского сада оказывают электронные образовательные ресурсы.</a:t>
            </a:r>
            <a:endParaRPr b="0" lang="ru-RU" sz="2400" spc="-1" strike="noStrike">
              <a:solidFill>
                <a:srgbClr val="0f496f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Прямоугольник 1"/>
          <p:cNvSpPr/>
          <p:nvPr/>
        </p:nvSpPr>
        <p:spPr>
          <a:xfrm>
            <a:off x="0" y="224280"/>
            <a:ext cx="5123880" cy="630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961"/>
              </a:spcBef>
              <a:spcAft>
                <a:spcPts val="961"/>
              </a:spcAft>
              <a:tabLst>
                <a:tab algn="l" pos="0"/>
              </a:tabLst>
            </a:pPr>
            <a:r>
              <a:rPr b="0" lang="ru-RU" sz="2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В нашем детском саду педагоги используют разнообразное оборудование: </a:t>
            </a:r>
            <a:br>
              <a:rPr sz="2400"/>
            </a:br>
            <a:r>
              <a:rPr b="0" lang="ru-RU" sz="2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компьютеры, интерактивная доска, интерактивный стол, планшеты, проектор, </a:t>
            </a:r>
            <a:br>
              <a:rPr sz="2400"/>
            </a:br>
            <a:r>
              <a:rPr b="0" lang="ru-RU" sz="2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фотокамера.</a:t>
            </a:r>
            <a:br>
              <a:rPr sz="2400"/>
            </a:br>
            <a:r>
              <a:rPr b="0" lang="ru-RU" sz="24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Наиболее современным и эффективным для воспроизведения ЭОР является компьютер. Использование интерактивной доски позволяет задействовать все основные сенсорные системы детей дошкольного возраста – визуальную, слуховую и кинестетическую, что делает образовательный процесс более эффективным.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5" name="Рисунок 2" descr=""/>
          <p:cNvPicPr/>
          <p:nvPr/>
        </p:nvPicPr>
        <p:blipFill>
          <a:blip r:embed="rId1"/>
          <a:stretch/>
        </p:blipFill>
        <p:spPr>
          <a:xfrm>
            <a:off x="5641560" y="224280"/>
            <a:ext cx="5296320" cy="404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Прямоугольник 1"/>
          <p:cNvSpPr/>
          <p:nvPr/>
        </p:nvSpPr>
        <p:spPr>
          <a:xfrm>
            <a:off x="253440" y="845280"/>
            <a:ext cx="9716400" cy="490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spcBef>
                <a:spcPts val="961"/>
              </a:spcBef>
              <a:spcAft>
                <a:spcPts val="961"/>
              </a:spcAft>
              <a:tabLst>
                <a:tab algn="l" pos="0"/>
              </a:tabLst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Классификация электронных образовательных ресурсов включает: 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961"/>
              </a:spcBef>
              <a:spcAft>
                <a:spcPts val="961"/>
              </a:spcAft>
              <a:tabLst>
                <a:tab algn="l" pos="0"/>
              </a:tabLst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1) текстографические – самые простые из электронных образовательных ресурсов, отличающиеся от традиционных полиграфических учебников базой предъявления текстов и иллюстраций (материал предъявляется на экране компьютера, а не на бумажных носителях);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961"/>
              </a:spcBef>
              <a:spcAft>
                <a:spcPts val="961"/>
              </a:spcAft>
              <a:tabLst>
                <a:tab algn="l" pos="0"/>
              </a:tabLst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2) гипертекстовые – с навигацией по тексту в виде гиперссылок, что позволяет получать пояснения встречающихся в тексте терминов и переходить в другие разделы текста;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961"/>
              </a:spcBef>
              <a:spcAft>
                <a:spcPts val="961"/>
              </a:spcAft>
              <a:tabLst>
                <a:tab algn="l" pos="0"/>
              </a:tabLst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3) мультимедиа ЭОР – использующие технологию мультимедиа, позволяющую (одновременно воспроизводить на экране компьютера некоторую совокупность учебных объектов, представленных различными способами: графика, анимация, фото, видео, анимация, звук).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961"/>
              </a:spcBef>
              <a:spcAft>
                <a:spcPts val="961"/>
              </a:spcAft>
              <a:tabLst>
                <a:tab algn="l" pos="0"/>
              </a:tabLst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Для повышения качества педагогического процесса могут использоваться такие электронные образовательные ресурсы, как презентационные материалы, электронные учебники, обучающие программы и другие. Каждый тип электронных ресурсов в образовательном процессе детского сада решает ограниченный круг специфических задач.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Прямоугольник 1"/>
          <p:cNvSpPr/>
          <p:nvPr/>
        </p:nvSpPr>
        <p:spPr>
          <a:xfrm>
            <a:off x="429480" y="220320"/>
            <a:ext cx="11479320" cy="252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spcBef>
                <a:spcPts val="961"/>
              </a:spcBef>
              <a:spcAft>
                <a:spcPts val="961"/>
              </a:spcAft>
              <a:tabLst>
                <a:tab algn="l" pos="0"/>
              </a:tabLst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Сегодня уже можно говорить, что внедрение компьютера в систему дидактических средств дошкольного образовательного учреждения является мощным фактором обогащения интеллектуального, нравственного, эстетического развития ребенка, а значит, приобщения его к миру информационной культуры. Однако, несмотря на значительные возможности электронных образовательных ресурсов в работе с детьми дошкольного возраста, они еще не нашли здесь должного применения.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961"/>
              </a:spcBef>
              <a:spcAft>
                <a:spcPts val="961"/>
              </a:spcAft>
              <a:tabLst>
                <a:tab algn="l" pos="0"/>
              </a:tabLst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До сих пор отсутствует методика использования электронных образовательных ресурсов в педагогическом процессе, систематизация компьютерных развивающих программ, не сформулированы единые программно-методические требования к компьютерным занятиям.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8" name="Рисунок 2" descr=""/>
          <p:cNvPicPr/>
          <p:nvPr/>
        </p:nvPicPr>
        <p:blipFill>
          <a:blip r:embed="rId1"/>
          <a:stretch/>
        </p:blipFill>
        <p:spPr>
          <a:xfrm>
            <a:off x="429480" y="2984760"/>
            <a:ext cx="6005160" cy="3502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Прямоугольник 1"/>
          <p:cNvSpPr/>
          <p:nvPr/>
        </p:nvSpPr>
        <p:spPr>
          <a:xfrm>
            <a:off x="4979520" y="165240"/>
            <a:ext cx="7061400" cy="508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spcBef>
                <a:spcPts val="961"/>
              </a:spcBef>
              <a:spcAft>
                <a:spcPts val="961"/>
              </a:spcAft>
              <a:tabLst>
                <a:tab algn="l" pos="0"/>
              </a:tabLst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 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6000"/>
              </a:lnSpc>
              <a:spcBef>
                <a:spcPts val="961"/>
              </a:spcBef>
              <a:spcAft>
                <a:spcPts val="961"/>
              </a:spcAft>
              <a:tabLst>
                <a:tab algn="l" pos="0"/>
              </a:tabLst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Главные условия внедрения компьютера в образовательный процесс детских дошкольных учреждений состоят в том, чтобы с детьми работали специалисты: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6000"/>
              </a:lnSpc>
              <a:buClr>
                <a:srgbClr val="ffffff"/>
              </a:buClr>
              <a:buFont typeface="Wingdings" charset="2"/>
              <a:buChar char=""/>
              <a:tabLst>
                <a:tab algn="l" pos="457200"/>
              </a:tabLst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знающие технические возможности компьютера и владеющие навыками работы с ним;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6000"/>
              </a:lnSpc>
              <a:buClr>
                <a:srgbClr val="ffffff"/>
              </a:buClr>
              <a:buFont typeface="Wingdings" charset="2"/>
              <a:buChar char=""/>
              <a:tabLst>
                <a:tab algn="l" pos="457200"/>
              </a:tabLst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выполняющие санитарные нормы и правила использования компьютера в детских учреждениях;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6000"/>
              </a:lnSpc>
              <a:buClr>
                <a:srgbClr val="ffffff"/>
              </a:buClr>
              <a:buFont typeface="Wingdings" charset="2"/>
              <a:buChar char=""/>
              <a:tabLst>
                <a:tab algn="l" pos="457200"/>
              </a:tabLst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ориентирующиеся в компьютерных программах, разработанных специально для дошкольников;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6000"/>
              </a:lnSpc>
              <a:buClr>
                <a:srgbClr val="ffffff"/>
              </a:buClr>
              <a:buFont typeface="Wingdings" charset="2"/>
              <a:buChar char=""/>
              <a:tabLst>
                <a:tab algn="l" pos="457200"/>
              </a:tabLst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знающие этические правила применения компьютера и владеющие методикой приобщения детей к новым технологиям;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6000"/>
              </a:lnSpc>
              <a:buClr>
                <a:srgbClr val="ffffff"/>
              </a:buClr>
              <a:buFont typeface="Wingdings" charset="2"/>
              <a:buChar char=""/>
              <a:tabLst>
                <a:tab algn="l" pos="457200"/>
              </a:tabLst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знающие возрастные анатомо-физиологические и психические особенности маленьких детей;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6000"/>
              </a:lnSpc>
              <a:buClr>
                <a:srgbClr val="ffffff"/>
              </a:buClr>
              <a:buFont typeface="Wingdings" charset="2"/>
              <a:buChar char=""/>
              <a:tabLst>
                <a:tab algn="l" pos="457200"/>
              </a:tabLst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знающие воспитательно-образовательную программу в детских учреждениях.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0" name="Рисунок 2" descr=""/>
          <p:cNvPicPr/>
          <p:nvPr/>
        </p:nvPicPr>
        <p:blipFill>
          <a:blip r:embed="rId1"/>
          <a:stretch/>
        </p:blipFill>
        <p:spPr>
          <a:xfrm>
            <a:off x="348120" y="936360"/>
            <a:ext cx="4480200" cy="4152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Прямоугольник 1"/>
          <p:cNvSpPr/>
          <p:nvPr/>
        </p:nvSpPr>
        <p:spPr>
          <a:xfrm>
            <a:off x="154080" y="262080"/>
            <a:ext cx="11721600" cy="125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6000"/>
              </a:lnSpc>
              <a:spcAft>
                <a:spcPts val="799"/>
              </a:spcAft>
              <a:tabLst>
                <a:tab algn="l" pos="0"/>
              </a:tabLst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  <a:ea typeface="Calibri"/>
              </a:rPr>
              <a:t>Электронные образовательные ресурсы (ЭОР) – хороший помощник в подготовке педагога к занятиям, например, для изучения новых методик, при подборе наглядных пособий к занятию, так же  педагоги получают возможность профессионального общения в широкой аудитории пользователей сети Интернет, повышается их социальный статус.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2" name="Рисунок 2" descr=""/>
          <p:cNvPicPr/>
          <p:nvPr/>
        </p:nvPicPr>
        <p:blipFill>
          <a:blip r:embed="rId1"/>
          <a:stretch/>
        </p:blipFill>
        <p:spPr>
          <a:xfrm>
            <a:off x="603720" y="1759680"/>
            <a:ext cx="7970400" cy="4537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Сектор">
  <a:themeElements>
    <a:clrScheme name="Сектор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Сектор">
  <a:themeElements>
    <a:clrScheme name="Сектор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Сектор">
  <a:themeElements>
    <a:clrScheme name="Сектор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</TotalTime>
  <Application>LibreOffice/7.5.2.2$Windows_X86_64 LibreOffice_project/53bb9681a964705cf672590721dbc85eb4d0c3a2</Application>
  <AppVersion>15.0000</AppVersion>
  <Words>182</Words>
  <Paragraphs>20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2020-08-12T15:45:04Z</dcterms:created>
  <dc:creator>Руслан</dc:creator>
  <dc:description/>
  <dc:language>ru-RU</dc:language>
  <cp:lastModifiedBy/>
  <dcterms:modified xsi:type="dcterms:W3CDTF">2024-01-06T16:17:46Z</dcterms:modified>
  <cp:revision>5</cp:revision>
  <dc:subject/>
  <dc:title>Использование электронных образовательных ресурсов в ДОУ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8</vt:i4>
  </property>
</Properties>
</file>