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5" r:id="rId5"/>
    <p:sldId id="261" r:id="rId6"/>
    <p:sldId id="262" r:id="rId7"/>
    <p:sldId id="263" r:id="rId8"/>
    <p:sldId id="266" r:id="rId9"/>
    <p:sldId id="264" r:id="rId10"/>
    <p:sldId id="268" r:id="rId11"/>
    <p:sldId id="267" r:id="rId12"/>
    <p:sldId id="272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6" r:id="rId27"/>
    <p:sldId id="283" r:id="rId28"/>
    <p:sldId id="284" r:id="rId29"/>
    <p:sldId id="288" r:id="rId30"/>
    <p:sldId id="287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B6D61-01E7-40C3-902F-11A7F7A89D81}" type="datetimeFigureOut">
              <a:rPr lang="ru-RU" smtClean="0"/>
              <a:pPr/>
              <a:t>05.01.2024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428C6-9DFF-4AC8-9D2D-A34FB9534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429552" cy="1714512"/>
          </a:xfrm>
        </p:spPr>
        <p:txBody>
          <a:bodyPr>
            <a:prstTxWarp prst="textChevron">
              <a:avLst/>
            </a:prstTxWarp>
            <a:noAutofit/>
          </a:bodyPr>
          <a:lstStyle/>
          <a:p>
            <a: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  <a:t>Тема </a:t>
            </a:r>
            <a:b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</a:br>
            <a: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  <a:t>исследовательской </a:t>
            </a:r>
            <a: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</a:br>
            <a:r>
              <a:rPr lang="ru-RU" sz="5400" b="1" dirty="0" smtClean="0">
                <a:ln>
                  <a:solidFill>
                    <a:schemeClr val="accent2"/>
                  </a:solidFill>
                </a:ln>
                <a:solidFill>
                  <a:srgbClr val="FF0000"/>
                </a:solidFill>
              </a:rPr>
              <a:t>работы:</a:t>
            </a:r>
            <a:endParaRPr lang="ru-RU" sz="5400" b="1" dirty="0">
              <a:ln>
                <a:solidFill>
                  <a:schemeClr val="accent2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pPr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108" y="2967335"/>
            <a:ext cx="8621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«О </a:t>
            </a:r>
            <a:r>
              <a:rPr lang="ru-RU" sz="5400" b="1" cap="all" spc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чем говорит почерк</a:t>
            </a:r>
            <a:r>
              <a:rPr lang="ru-RU" sz="5400" b="1" cap="all" spc="0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?»</a:t>
            </a:r>
            <a:endParaRPr lang="ru-RU" sz="5400" b="1" cap="all" spc="0" dirty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Респонденты: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b="1" dirty="0" smtClean="0"/>
              <a:t>Обучающиеся МБОУ «СОШ №1…» г. Нефтеюганска:</a:t>
            </a:r>
          </a:p>
          <a:p>
            <a:pPr algn="ctr">
              <a:buNone/>
            </a:pPr>
            <a:r>
              <a:rPr lang="ru-RU" sz="3600" b="1" dirty="0" smtClean="0"/>
              <a:t>5А класс – 25 </a:t>
            </a:r>
          </a:p>
          <a:p>
            <a:pPr algn="ctr">
              <a:buNone/>
            </a:pPr>
            <a:r>
              <a:rPr lang="ru-RU" sz="3600" b="1" dirty="0" smtClean="0"/>
              <a:t>6В класс – 19 </a:t>
            </a:r>
          </a:p>
          <a:p>
            <a:pPr algn="ctr">
              <a:buNone/>
            </a:pPr>
            <a:r>
              <a:rPr lang="ru-RU" sz="3600" b="1" dirty="0" smtClean="0"/>
              <a:t>7Б класс – 13</a:t>
            </a:r>
          </a:p>
          <a:p>
            <a:pPr algn="ctr">
              <a:buNone/>
            </a:pPr>
            <a:r>
              <a:rPr lang="ru-RU" sz="3600" b="1" dirty="0" smtClean="0"/>
              <a:t>8А класс - 20 </a:t>
            </a:r>
          </a:p>
          <a:p>
            <a:pPr algn="ctr">
              <a:buNone/>
            </a:pPr>
            <a:r>
              <a:rPr lang="ru-RU" sz="3600" b="1" dirty="0" smtClean="0"/>
              <a:t>9Б класс – 20 </a:t>
            </a:r>
          </a:p>
          <a:p>
            <a:pPr algn="ctr">
              <a:buNone/>
            </a:pPr>
            <a:r>
              <a:rPr lang="ru-RU" sz="3600" b="1" dirty="0" smtClean="0"/>
              <a:t>10Б класс – 21 </a:t>
            </a:r>
          </a:p>
          <a:p>
            <a:pPr algn="ctr">
              <a:buNone/>
            </a:pPr>
            <a:r>
              <a:rPr lang="ru-RU" sz="3600" b="1" dirty="0" smtClean="0"/>
              <a:t>11Б класс – 22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FFFF00"/>
                </a:solidFill>
              </a:rPr>
              <a:t>Итого – 140 </a:t>
            </a:r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Любишь ли ты писать?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по настроению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endParaRPr lang="ru-RU" sz="4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48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2.Как много времени в день тебе приходится уделять этому?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 1 часа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1 до 2 </a:t>
                      </a:r>
                    </a:p>
                    <a:p>
                      <a:pPr algn="ctr"/>
                      <a:r>
                        <a:rPr lang="ru-RU" dirty="0" smtClean="0"/>
                        <a:t>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2 до 3 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3 до 4 часов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FF00"/>
                          </a:solidFill>
                        </a:rPr>
                        <a:t>более 4 часов</a:t>
                      </a:r>
                      <a:endParaRPr lang="ru-RU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3.Что ты предпочитаешь: написать или напечатать на компьютере? 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написать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напечатать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без</a:t>
                      </a:r>
                      <a:r>
                        <a:rPr lang="ru-RU" sz="2400" b="1" baseline="0" dirty="0" smtClean="0"/>
                        <a:t> разницы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bg1"/>
                          </a:solidFill>
                        </a:rPr>
                        <a:t>63</a:t>
                      </a:r>
                      <a:endParaRPr lang="ru-RU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7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357166"/>
            <a:ext cx="5357850" cy="785818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Почему?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86808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напечатать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написать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быстрее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быстрее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аккуратнее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легче запоминается</a:t>
                      </a:r>
                      <a:r>
                        <a:rPr lang="ru-RU" baseline="0" dirty="0" smtClean="0"/>
                        <a:t> материал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возможность</a:t>
                      </a:r>
                      <a:r>
                        <a:rPr lang="ru-RU" baseline="0" dirty="0" smtClean="0"/>
                        <a:t> редактирования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интереснее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красивее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люблю выводить буквы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развивает</a:t>
                      </a:r>
                      <a:r>
                        <a:rPr lang="ru-RU" baseline="0" dirty="0" smtClean="0"/>
                        <a:t> рефлекторную память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привычно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меньше устают руки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легче читать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4.</a:t>
            </a:r>
            <a:r>
              <a:rPr lang="ru-RU" b="1" dirty="0" smtClean="0">
                <a:solidFill>
                  <a:srgbClr val="FF0000"/>
                </a:solidFill>
              </a:rPr>
              <a:t> Как ты считаешь, отражает ли почерк твой характер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затрудняюсь</a:t>
                      </a:r>
                      <a:r>
                        <a:rPr lang="ru-RU" sz="2400" b="1" baseline="0" dirty="0" smtClean="0"/>
                        <a:t> ответить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12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5.</a:t>
            </a:r>
            <a:r>
              <a:rPr lang="ru-RU" b="1" dirty="0" smtClean="0">
                <a:solidFill>
                  <a:srgbClr val="FF0000"/>
                </a:solidFill>
              </a:rPr>
              <a:t> Почерк - зеркало человека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затрудняюсь</a:t>
                      </a:r>
                      <a:r>
                        <a:rPr lang="ru-RU" sz="2400" b="1" baseline="0" dirty="0" smtClean="0"/>
                        <a:t> ответить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22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9397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6.Отражает  ли написанное тобой  твоё отношение к адресату?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всегда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86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44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10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7.Как относишься к письму, адресованному тебе, если оно написано небрежным почерком?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плохо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хорошо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безразлично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43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42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8.Как считаешь, влияет ли почерк на оценивание твоих письменных работ на уроке?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r>
                        <a:rPr lang="ru-RU" sz="32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знаю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25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11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Актуальность: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подготовке выпускников к сдаче ГИА учителя заостряют внимание на том, что почерк может отразиться на общей отметке за экзамен, т.к. выполнение части С требует не только знаний, но и каллиграфического  почерка. </a:t>
            </a:r>
          </a:p>
          <a:p>
            <a:pPr>
              <a:buNone/>
            </a:pPr>
            <a:r>
              <a:rPr lang="ru-RU" dirty="0" smtClean="0"/>
              <a:t>К тому же существует мнение, что небрежно написанная часть С не проверяется.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9. Думаешь ли об этом (п.8), когда пишешь?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r>
                        <a:rPr lang="ru-RU" sz="32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всегда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14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10 Твоё отношение к ситуации, когда из-за почерка снизили отметку за письменную работу.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rgbClr val="FFFF00"/>
                          </a:solidFill>
                        </a:rPr>
                        <a:t>справедливо</a:t>
                      </a:r>
                      <a:r>
                        <a:rPr lang="ru-RU" sz="2400" b="1" baseline="0" dirty="0" smtClean="0"/>
                        <a:t>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несправедливо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затрудняюсь</a:t>
                      </a:r>
                      <a:r>
                        <a:rPr lang="ru-RU" sz="2400" b="1" baseline="0" dirty="0" smtClean="0"/>
                        <a:t> ответить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55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17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11.Всегда ли ты понимаешь написанное самим собой через некоторое время?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/>
                        <a:t>да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нет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всегда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35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33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чём это говорит?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«Часто тороплюсь»</a:t>
            </a:r>
          </a:p>
          <a:p>
            <a:r>
              <a:rPr lang="ru-RU" dirty="0" smtClean="0"/>
              <a:t>«Небрежно пишу второпях»</a:t>
            </a:r>
          </a:p>
          <a:p>
            <a:r>
              <a:rPr lang="ru-RU" dirty="0" smtClean="0"/>
              <a:t>«Плохой почерк»</a:t>
            </a:r>
          </a:p>
          <a:p>
            <a:r>
              <a:rPr lang="ru-RU" dirty="0" smtClean="0"/>
              <a:t>«Не было настроения писать»</a:t>
            </a:r>
          </a:p>
          <a:p>
            <a:r>
              <a:rPr lang="ru-RU" dirty="0" smtClean="0"/>
              <a:t>«Пишу, не вдумываясь в смысл написанного»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2858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12.Имеет ли почерк в наше время какое-либо значение?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класс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baseline="0" dirty="0" smtClean="0">
                          <a:solidFill>
                            <a:srgbClr val="FFFF00"/>
                          </a:solidFill>
                        </a:rPr>
                        <a:t>да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нет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затрудняюсь</a:t>
                      </a:r>
                      <a:r>
                        <a:rPr lang="ru-RU" sz="2400" b="1" baseline="0" dirty="0" smtClean="0"/>
                        <a:t> ответить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11Б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Итог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49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19</a:t>
                      </a:r>
                      <a:endParaRPr lang="ru-RU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357166"/>
            <a:ext cx="5357850" cy="785818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Приведи примеры: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428736"/>
          <a:ext cx="828680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1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2944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FFFF00"/>
                          </a:solidFill>
                        </a:rPr>
                        <a:t>имеет</a:t>
                      </a:r>
                      <a:endParaRPr lang="ru-RU" sz="3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не</a:t>
                      </a:r>
                      <a:r>
                        <a:rPr lang="ru-RU" sz="2400" b="1" baseline="0" dirty="0" smtClean="0"/>
                        <a:t> имеет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3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«при устройстве на работу</a:t>
                      </a:r>
                    </a:p>
                    <a:p>
                      <a:pPr algn="ctr"/>
                      <a:r>
                        <a:rPr lang="ru-RU" sz="2400" dirty="0" smtClean="0"/>
                        <a:t>( заявление) создается первое впечатление о человеке»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«сейчас переписка</a:t>
                      </a:r>
                      <a:r>
                        <a:rPr lang="ru-RU" sz="2400" baseline="0" dirty="0" smtClean="0"/>
                        <a:t> в основном электронная»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3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«по почерку можно</a:t>
                      </a:r>
                      <a:r>
                        <a:rPr lang="ru-RU" sz="2400" baseline="0" dirty="0" smtClean="0"/>
                        <a:t> «считать» настроение и характер человека»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3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«почерк ,</a:t>
                      </a:r>
                      <a:r>
                        <a:rPr lang="ru-RU" sz="2400" baseline="0" dirty="0" smtClean="0"/>
                        <a:t> хоть и малая, но часть культуры»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95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 «правильный почерк – залог успеха на экзаменах»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29684" cy="285752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3579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Воспитание культуры оформления письменных работ и формирование соответствующего навыка является необходимым, так как: </a:t>
            </a:r>
            <a:br>
              <a:rPr lang="ru-RU" sz="2800" dirty="0" smtClean="0"/>
            </a:br>
            <a:r>
              <a:rPr lang="ru-RU" sz="2800" dirty="0" smtClean="0"/>
              <a:t>а) является частью воспитания внутренней культуры учащихся; </a:t>
            </a:r>
            <a:br>
              <a:rPr lang="ru-RU" sz="2800" dirty="0" smtClean="0"/>
            </a:br>
            <a:r>
              <a:rPr lang="ru-RU" sz="2800" dirty="0" smtClean="0"/>
              <a:t>б) воспитывает уважение у учащихся к тем, кто смотрит и проверяет их работы; </a:t>
            </a:r>
            <a:br>
              <a:rPr lang="ru-RU" sz="2800" dirty="0" smtClean="0"/>
            </a:br>
            <a:r>
              <a:rPr lang="ru-RU" sz="2800" dirty="0" smtClean="0"/>
              <a:t>в) формирует навык самоконтроля, так как у учащихся, благодаря более аккуратному оформлению работ, систематически возникает потребность более часто и более внимательно проверять и перепроверять свою работу. </a:t>
            </a:r>
            <a:br>
              <a:rPr lang="ru-RU" sz="2800" dirty="0" smtClean="0"/>
            </a:br>
            <a:r>
              <a:rPr lang="ru-RU" sz="2800" dirty="0" smtClean="0"/>
              <a:t>г) организует учащихся для более внимательного выполнения работы. </a:t>
            </a:r>
            <a:br>
              <a:rPr lang="ru-RU" sz="2800" dirty="0" smtClean="0"/>
            </a:b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357166"/>
            <a:ext cx="5357850" cy="785818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Вывод: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Гипотеза не подтверждается: респонденты понимают важность почерка в учёбе и жизни, но, как показывает статистика, почерк школьников продолжает ухудшаться, и они не обращают на это должного внимания. </a:t>
            </a:r>
            <a:r>
              <a:rPr lang="ru-RU" sz="4800" b="1" dirty="0" smtClean="0"/>
              <a:t>Почему?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11429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Причины ухудшения каллиграфии обучающихся: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1. Компьютеризация.</a:t>
            </a:r>
          </a:p>
          <a:p>
            <a:pPr>
              <a:buNone/>
            </a:pPr>
            <a:r>
              <a:rPr lang="ru-RU" sz="2800" b="1" dirty="0" smtClean="0"/>
              <a:t>2. Отмена уроков чистописания.</a:t>
            </a:r>
          </a:p>
          <a:p>
            <a:pPr>
              <a:buNone/>
            </a:pPr>
            <a:r>
              <a:rPr lang="ru-RU" sz="2800" b="1" dirty="0" smtClean="0"/>
              <a:t>3. Интенсивность школьной программы, темп работы на уроке.</a:t>
            </a:r>
          </a:p>
          <a:p>
            <a:pPr>
              <a:buNone/>
            </a:pPr>
            <a:r>
              <a:rPr lang="ru-RU" sz="2800" b="1" dirty="0" smtClean="0"/>
              <a:t>4. Тестирование как основная форма проверки знаний.</a:t>
            </a:r>
          </a:p>
          <a:p>
            <a:pPr>
              <a:buNone/>
            </a:pPr>
            <a:r>
              <a:rPr lang="ru-RU" sz="2800" b="1" dirty="0" smtClean="0"/>
              <a:t>5. Отмена отметок за ведение тетради.</a:t>
            </a:r>
          </a:p>
          <a:p>
            <a:pPr>
              <a:buNone/>
            </a:pPr>
            <a:r>
              <a:rPr lang="ru-RU" sz="2800" b="1" dirty="0" smtClean="0"/>
              <a:t>6. Отсутствие единых требований учителей либо снижение требовательности  по соблюдению правил каллиграфии.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«Почерк является индикатором функционального состояния ребенка: чем хуже функциональное состояние, тем хуже почерк.</a:t>
            </a:r>
          </a:p>
          <a:p>
            <a:pPr>
              <a:buNone/>
            </a:pPr>
            <a:r>
              <a:rPr lang="ru-RU" dirty="0" smtClean="0"/>
              <a:t>Изменения в почерке, нарушения орфографической и графической сторон письма могут определяться отклонениями в состоянии здоровья и психоневрологического статуса, проявляться при снижении работоспособности и при утомлении, которые связаны с несоответствием чисто педагогических требований и функциональных возможностей ребенка…» </a:t>
            </a:r>
            <a:r>
              <a:rPr lang="ru-RU" sz="2600" i="1" dirty="0" smtClean="0"/>
              <a:t>(Вера </a:t>
            </a:r>
            <a:r>
              <a:rPr lang="ru-RU" sz="2600" i="1" dirty="0" err="1" smtClean="0"/>
              <a:t>Илюхина</a:t>
            </a:r>
            <a:r>
              <a:rPr lang="ru-RU" sz="2600" i="1" dirty="0" smtClean="0"/>
              <a:t>, ведущая рубрики «Страничка завуча начальной школы»)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5429288" cy="857256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Цель:</a:t>
            </a:r>
            <a:endParaRPr lang="ru-RU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Выяснение важности  почерка в современный «век  компьютеризации».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сегодняшний день, по данным Института возрастной физиологии РАО, число детей с трудностями обучения письму достигает 20–30%, то есть по 7–9 учеников в каждом классе. В средней школе эти трудности не заканчиваются. Среди учащихся 5-х классов таких детей 20–25%, то есть все трудности письма сохраняются и на последующих этапах обучения. Не совсем правильно и корректно требовать от всех совершенно разных детей единообразного (параллельность, округлость, наклон, высота) написания элементов букв, цифр, самих букв, цифр, слогов и слов. Тем более, как показывают исследования специалистов (директор Института возрастной физиологии РАО М.М. Безруких, </a:t>
            </a:r>
            <a:r>
              <a:rPr lang="ru-RU" dirty="0" err="1" smtClean="0"/>
              <a:t>нейропсихофизиологи</a:t>
            </a:r>
            <a:r>
              <a:rPr lang="ru-RU" dirty="0" smtClean="0"/>
              <a:t> В.Д. </a:t>
            </a:r>
            <a:r>
              <a:rPr lang="ru-RU" dirty="0" err="1" smtClean="0"/>
              <a:t>Еремеева</a:t>
            </a:r>
            <a:r>
              <a:rPr lang="ru-RU" dirty="0" smtClean="0"/>
              <a:t>, Т.П. </a:t>
            </a:r>
            <a:r>
              <a:rPr lang="ru-RU" dirty="0" err="1" smtClean="0"/>
              <a:t>Хризман</a:t>
            </a:r>
            <a:r>
              <a:rPr lang="ru-RU" dirty="0" smtClean="0"/>
              <a:t>), мальчикам «неинтересно изо дня в день делать одно и то же, такая работа не отвечает особенностям организации их мозга и психики.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29684" cy="1142984"/>
          </a:xfrm>
        </p:spPr>
        <p:txBody>
          <a:bodyPr>
            <a:prstTxWarp prst="textChevron">
              <a:avLst/>
            </a:prstTxWarp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Рекомендации по работе над каллиграфией: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412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«Графологи давно научились отличать почерк мужчины от почерка женщины. Женский почерк обычно более “правильный”, красивый, стандартный, симметричный, элементы букв ближе к тем, что даются школьными прописями. Почерк мужчины чаще более «неправильный», неравномерный, размашистый, индивидуально-оригинальный, иногда с недописанными элементами букв, менее похожий на принятые стандарты». </a:t>
            </a:r>
          </a:p>
          <a:p>
            <a:r>
              <a:rPr lang="ru-RU" sz="2800" dirty="0" smtClean="0"/>
              <a:t>Поэтому необходимо это учитывать учителю и не нарушать при этом гармонию физиологических механизмов психики и их поведенческих механизмов.</a:t>
            </a:r>
          </a:p>
          <a:p>
            <a:r>
              <a:rPr lang="ru-RU" sz="2800" dirty="0" smtClean="0"/>
              <a:t>А вот система работы по формированию навыка правильного соединения букв, что весьма необходимо, должна проводиться обязательно, дифференцированно и на протяжении всех  лет обучения в  школе.</a:t>
            </a:r>
          </a:p>
          <a:p>
            <a:pPr>
              <a:buNone/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5429288" cy="857256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Задачи:</a:t>
            </a:r>
            <a:endParaRPr lang="ru-RU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AutoNum type="arabicParenR"/>
            </a:pPr>
            <a:r>
              <a:rPr lang="ru-RU" sz="4000" dirty="0" smtClean="0"/>
              <a:t>Выяснить, насколько важен почерк в учебе и жизни человека.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Исследовать причины ухудшения почерка обучающихся.</a:t>
            </a:r>
          </a:p>
          <a:p>
            <a:pPr marL="742950" indent="-742950">
              <a:buAutoNum type="arabicParenR"/>
            </a:pPr>
            <a:r>
              <a:rPr lang="ru-RU" sz="4000" dirty="0" smtClean="0"/>
              <a:t>Установить, влияет ли, на самом деле, почерк выпускника на результаты экзамена?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Гипотеза: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Несмотря на компьютеризацию, почерк человека остаётся залогом успеха не только в учёбе, но и дальнейшей жизни, только ученики не осознают это.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Методы исследования: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4400" b="1" dirty="0" smtClean="0"/>
              <a:t>1. Наблюдение</a:t>
            </a:r>
          </a:p>
          <a:p>
            <a:pPr algn="ctr">
              <a:buNone/>
            </a:pPr>
            <a:r>
              <a:rPr lang="ru-RU" sz="4400" b="1" dirty="0" smtClean="0"/>
              <a:t>2. Анкетирование</a:t>
            </a:r>
          </a:p>
          <a:p>
            <a:pPr algn="ctr">
              <a:buNone/>
            </a:pPr>
            <a:r>
              <a:rPr lang="ru-RU" sz="4400" b="1" dirty="0" smtClean="0"/>
              <a:t>3. Логический анализ</a:t>
            </a:r>
          </a:p>
          <a:p>
            <a:pPr algn="ctr">
              <a:buNone/>
            </a:pPr>
            <a:r>
              <a:rPr lang="ru-RU" sz="4400" b="1" dirty="0" smtClean="0"/>
              <a:t>4. Метод статистической  обработки      </a:t>
            </a:r>
          </a:p>
          <a:p>
            <a:pPr algn="ctr">
              <a:buNone/>
            </a:pPr>
            <a:r>
              <a:rPr lang="ru-RU" sz="4400" b="1" dirty="0" smtClean="0"/>
              <a:t>    данных</a:t>
            </a:r>
          </a:p>
          <a:p>
            <a:pPr algn="ctr">
              <a:buNone/>
            </a:pPr>
            <a:r>
              <a:rPr lang="ru-RU" sz="4400" b="1" dirty="0" smtClean="0"/>
              <a:t>5. Метод сравнения</a:t>
            </a:r>
          </a:p>
          <a:p>
            <a:pPr algn="ctr">
              <a:buNone/>
            </a:pPr>
            <a:r>
              <a:rPr lang="ru-RU" sz="4400" b="1" dirty="0" smtClean="0"/>
              <a:t>6. Метод обобщения</a:t>
            </a:r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Объект исследования: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/>
              <a:t>п</a:t>
            </a:r>
            <a:r>
              <a:rPr lang="ru-RU" sz="5400" dirty="0" smtClean="0"/>
              <a:t>очерк обучающихся </a:t>
            </a:r>
          </a:p>
          <a:p>
            <a:pPr algn="ctr">
              <a:buNone/>
            </a:pPr>
            <a:r>
              <a:rPr lang="ru-RU" sz="5400" dirty="0" smtClean="0"/>
              <a:t>5-11 классов </a:t>
            </a:r>
          </a:p>
          <a:p>
            <a:pPr algn="ctr">
              <a:buNone/>
            </a:pPr>
            <a:r>
              <a:rPr lang="ru-RU" sz="5400" dirty="0" smtClean="0"/>
              <a:t>МБОУ «СОШ №…» </a:t>
            </a:r>
          </a:p>
          <a:p>
            <a:pPr algn="ctr">
              <a:buNone/>
            </a:pPr>
            <a:r>
              <a:rPr lang="ru-RU" sz="5400" dirty="0" smtClean="0"/>
              <a:t>г. Нефтеюганска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Предметы  исследования: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AutoNum type="arabicParenR"/>
            </a:pPr>
            <a:r>
              <a:rPr lang="ru-RU" sz="4000" dirty="0"/>
              <a:t>ш</a:t>
            </a:r>
            <a:r>
              <a:rPr lang="ru-RU" sz="4000" dirty="0" smtClean="0"/>
              <a:t>кольные тетради обучающихся</a:t>
            </a:r>
          </a:p>
          <a:p>
            <a:pPr marL="742950" indent="-742950">
              <a:buAutoNum type="arabicParenR"/>
            </a:pPr>
            <a:r>
              <a:rPr lang="ru-RU" sz="4000" dirty="0"/>
              <a:t>п</a:t>
            </a:r>
            <a:r>
              <a:rPr lang="ru-RU" sz="4000" dirty="0" smtClean="0"/>
              <a:t>исьменные работы по развитию речи</a:t>
            </a:r>
          </a:p>
          <a:p>
            <a:pPr marL="742950" indent="-742950">
              <a:buAutoNum type="arabicParenR"/>
            </a:pPr>
            <a:r>
              <a:rPr lang="ru-RU" sz="4000" dirty="0"/>
              <a:t>б</a:t>
            </a:r>
            <a:r>
              <a:rPr lang="ru-RU" sz="4000" dirty="0" smtClean="0"/>
              <a:t>ланки ответов №2 пробных экзаменов по русскому языку прошлых лет</a:t>
            </a:r>
          </a:p>
          <a:p>
            <a:pPr marL="742950" indent="-742950">
              <a:buAutoNum type="arabicParenR"/>
            </a:pPr>
            <a:r>
              <a:rPr lang="ru-RU" sz="4000" dirty="0"/>
              <a:t>а</a:t>
            </a:r>
            <a:r>
              <a:rPr lang="ru-RU" sz="4000" dirty="0" smtClean="0"/>
              <a:t>нкеты обучающихся и учителей</a:t>
            </a:r>
          </a:p>
          <a:p>
            <a:pPr marL="742950" indent="-742950">
              <a:buAutoNum type="arabicParenR"/>
            </a:pPr>
            <a:endParaRPr lang="ru-RU" sz="4000" dirty="0" smtClean="0"/>
          </a:p>
          <a:p>
            <a:pPr marL="742950" indent="-742950">
              <a:buAutoNum type="arabicParenR"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prstTxWarp prst="textChevron">
              <a:avLst/>
            </a:prstTxWarp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Вопросы анкетирования: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1. Любишь ли ты писать?</a:t>
            </a:r>
          </a:p>
          <a:p>
            <a:r>
              <a:rPr lang="ru-RU" sz="2800" dirty="0"/>
              <a:t>2. Как много времени в день тебе приходится уделять этому?</a:t>
            </a:r>
          </a:p>
          <a:p>
            <a:r>
              <a:rPr lang="ru-RU" sz="2800" dirty="0"/>
              <a:t>3. Что ты предпочитаешь: написать или напечатать на компьютере? Почему?</a:t>
            </a:r>
          </a:p>
          <a:p>
            <a:r>
              <a:rPr lang="ru-RU" sz="2800" dirty="0"/>
              <a:t>4. Как ты считаешь, отражает ли почерк твой характер?</a:t>
            </a:r>
          </a:p>
          <a:p>
            <a:r>
              <a:rPr lang="ru-RU" sz="2800" dirty="0"/>
              <a:t>5. Почерк - зеркало человека? Почему?</a:t>
            </a:r>
          </a:p>
          <a:p>
            <a:r>
              <a:rPr lang="ru-RU" sz="2800" dirty="0"/>
              <a:t>6. О</a:t>
            </a:r>
            <a:r>
              <a:rPr lang="ru-RU" sz="2800" dirty="0" smtClean="0"/>
              <a:t>тражает ли написанное тобой  твоё </a:t>
            </a:r>
            <a:r>
              <a:rPr lang="ru-RU" sz="2800" dirty="0"/>
              <a:t>отношение к адресату?</a:t>
            </a:r>
          </a:p>
          <a:p>
            <a:r>
              <a:rPr lang="ru-RU" sz="2800" dirty="0"/>
              <a:t>7. Как относишься к письму, адресованному тебе, если оно написано небрежным почерком?</a:t>
            </a:r>
          </a:p>
          <a:p>
            <a:r>
              <a:rPr lang="ru-RU" sz="2800" dirty="0"/>
              <a:t>8. Как считаешь, влияет ли почерк на оценивание твоих письменных работ на уроке? Каким образом?</a:t>
            </a:r>
          </a:p>
          <a:p>
            <a:r>
              <a:rPr lang="ru-RU" sz="2800" dirty="0"/>
              <a:t>9. Думаешь ли об этом (п.8), когда пишешь?</a:t>
            </a:r>
          </a:p>
          <a:p>
            <a:r>
              <a:rPr lang="ru-RU" sz="2800" dirty="0"/>
              <a:t>10. Твоё отношение к ситуации, когда из-за почерка снизили отметку за работу. Справедливо ли это? Обоснуй свой ответ.</a:t>
            </a:r>
          </a:p>
          <a:p>
            <a:r>
              <a:rPr lang="ru-RU" sz="2800" dirty="0"/>
              <a:t>11. Всегда ли ты понимаешь написанное самим собой через некоторое время?  </a:t>
            </a:r>
            <a:r>
              <a:rPr lang="ru-RU" sz="2800" dirty="0" smtClean="0"/>
              <a:t>О </a:t>
            </a:r>
            <a:r>
              <a:rPr lang="ru-RU" sz="2800" dirty="0"/>
              <a:t>чем это говорит?</a:t>
            </a:r>
          </a:p>
          <a:p>
            <a:r>
              <a:rPr lang="ru-RU" sz="2800" dirty="0"/>
              <a:t>12. Имеет ли почерк в наше время какое-либо значение? Приведи примеры.</a:t>
            </a:r>
          </a:p>
          <a:p>
            <a:pPr>
              <a:buNone/>
            </a:pPr>
            <a:endParaRPr lang="ru-RU" sz="2800" dirty="0" smtClean="0"/>
          </a:p>
          <a:p>
            <a:pPr algn="ctr">
              <a:buNone/>
            </a:pP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1540</Words>
  <Application>Microsoft Office PowerPoint</Application>
  <PresentationFormat>Экран (4:3)</PresentationFormat>
  <Paragraphs>564</Paragraphs>
  <Slides>31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Arial</vt:lpstr>
      <vt:lpstr>Calibri</vt:lpstr>
      <vt:lpstr>Тема Office</vt:lpstr>
      <vt:lpstr>Тема  исследовательской  работы:</vt:lpstr>
      <vt:lpstr>Актуальность:</vt:lpstr>
      <vt:lpstr>Цель:</vt:lpstr>
      <vt:lpstr>Задачи:</vt:lpstr>
      <vt:lpstr>Гипотеза:</vt:lpstr>
      <vt:lpstr>Методы исследования:</vt:lpstr>
      <vt:lpstr>Объект исследования:</vt:lpstr>
      <vt:lpstr>Предметы  исследования:</vt:lpstr>
      <vt:lpstr>Вопросы анкетирования:</vt:lpstr>
      <vt:lpstr>Респонденты:</vt:lpstr>
      <vt:lpstr>1. Любишь ли ты писать?</vt:lpstr>
      <vt:lpstr>2.Как много времени в день тебе приходится уделять этому??</vt:lpstr>
      <vt:lpstr>3.Что ты предпочитаешь: написать или напечатать на компьютере? </vt:lpstr>
      <vt:lpstr>Почему?</vt:lpstr>
      <vt:lpstr>4. Как ты считаешь, отражает ли почерк твой характер?</vt:lpstr>
      <vt:lpstr>5. Почерк - зеркало человека?</vt:lpstr>
      <vt:lpstr>6.Отражает  ли написанное тобой  твоё отношение к адресату?</vt:lpstr>
      <vt:lpstr>7.Как относишься к письму, адресованному тебе, если оно написано небрежным почерком?</vt:lpstr>
      <vt:lpstr>8.Как считаешь, влияет ли почерк на оценивание твоих письменных работ на уроке?</vt:lpstr>
      <vt:lpstr>9. Думаешь ли об этом (п.8), когда пишешь?</vt:lpstr>
      <vt:lpstr>10 Твоё отношение к ситуации, когда из-за почерка снизили отметку за письменную работу.</vt:lpstr>
      <vt:lpstr>11.Всегда ли ты понимаешь написанное самим собой через некоторое время?</vt:lpstr>
      <vt:lpstr>О чём это говорит?</vt:lpstr>
      <vt:lpstr>12.Имеет ли почерк в наше время какое-либо значение?</vt:lpstr>
      <vt:lpstr>Приведи примеры:</vt:lpstr>
      <vt:lpstr>Презентация PowerPoint</vt:lpstr>
      <vt:lpstr>Вывод:</vt:lpstr>
      <vt:lpstr>Причины ухудшения каллиграфии обучающихся:</vt:lpstr>
      <vt:lpstr>Презентация PowerPoint</vt:lpstr>
      <vt:lpstr>Презентация PowerPoint</vt:lpstr>
      <vt:lpstr>Рекомендации по работе над каллиграфией:</vt:lpstr>
    </vt:vector>
  </TitlesOfParts>
  <Company>Администратор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 исследовательской работы</dc:title>
  <dc:creator>Светлана</dc:creator>
  <cp:lastModifiedBy>Admin</cp:lastModifiedBy>
  <cp:revision>39</cp:revision>
  <dcterms:created xsi:type="dcterms:W3CDTF">2011-05-18T17:07:37Z</dcterms:created>
  <dcterms:modified xsi:type="dcterms:W3CDTF">2024-01-05T07:15:07Z</dcterms:modified>
</cp:coreProperties>
</file>