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9" r:id="rId3"/>
    <p:sldId id="264" r:id="rId4"/>
    <p:sldId id="265" r:id="rId5"/>
    <p:sldId id="271" r:id="rId6"/>
    <p:sldId id="263" r:id="rId7"/>
    <p:sldId id="266" r:id="rId8"/>
    <p:sldId id="267" r:id="rId9"/>
    <p:sldId id="269" r:id="rId10"/>
    <p:sldId id="270" r:id="rId11"/>
    <p:sldId id="273" r:id="rId12"/>
    <p:sldId id="272" r:id="rId13"/>
    <p:sldId id="275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C54BF-1162-48E1-B292-E3DFB413B9BC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0926A-F2E7-43EB-B44C-503A145C6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91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0926A-F2E7-43EB-B44C-503A145C6DF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354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0926A-F2E7-43EB-B44C-503A145C6DF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8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1F43-F43F-4539-82B6-F0103045CD4B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86C8F5C-F48F-4E9E-907D-E74DF61963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1F43-F43F-4539-82B6-F0103045CD4B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8F5C-F48F-4E9E-907D-E74DF6196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1F43-F43F-4539-82B6-F0103045CD4B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8F5C-F48F-4E9E-907D-E74DF6196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1F43-F43F-4539-82B6-F0103045CD4B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8F5C-F48F-4E9E-907D-E74DF61963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1F43-F43F-4539-82B6-F0103045CD4B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86C8F5C-F48F-4E9E-907D-E74DF6196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1F43-F43F-4539-82B6-F0103045CD4B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8F5C-F48F-4E9E-907D-E74DF61963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1F43-F43F-4539-82B6-F0103045CD4B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8F5C-F48F-4E9E-907D-E74DF61963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1F43-F43F-4539-82B6-F0103045CD4B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8F5C-F48F-4E9E-907D-E74DF6196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1F43-F43F-4539-82B6-F0103045CD4B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8F5C-F48F-4E9E-907D-E74DF6196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1F43-F43F-4539-82B6-F0103045CD4B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C8F5C-F48F-4E9E-907D-E74DF61963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1F43-F43F-4539-82B6-F0103045CD4B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86C8F5C-F48F-4E9E-907D-E74DF61963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431F43-F43F-4539-82B6-F0103045CD4B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86C8F5C-F48F-4E9E-907D-E74DF6196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052736"/>
            <a:ext cx="8229600" cy="2520280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Функциональная грамотность как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 результат современного образования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38" y="116632"/>
            <a:ext cx="7499690" cy="1062239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spc="-5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  <a:t>Компетенции и умения </a:t>
            </a:r>
            <a:r>
              <a:rPr lang="ru-RU" sz="3200" b="1" kern="0" spc="-5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  <a:t>финансовой грамотности</a:t>
            </a:r>
            <a:endParaRPr lang="ru-RU" sz="3200" b="1" kern="0" spc="-5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/>
              <a:cs typeface="Century Schoolboo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074509"/>
            <a:ext cx="8893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Финансовая грамотность </a:t>
            </a:r>
            <a:r>
              <a:rPr lang="ru-RU" dirty="0" smtClean="0"/>
              <a:t>– это способность человека управлять своими</a:t>
            </a:r>
          </a:p>
          <a:p>
            <a:pPr algn="just"/>
            <a:r>
              <a:rPr lang="ru-RU" dirty="0" smtClean="0"/>
              <a:t>доходами и расходами, принимать правильные решения по распределению денежных средств (жить по средствам) и грамотно их приумножать.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571744"/>
            <a:ext cx="6048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u="sng" dirty="0" smtClean="0"/>
              <a:t>Основы финансовой грамотности: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✓ понимание природы и функции денег;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✓ умение ценить деньги;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✓ умение считать деньги;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✓ умение составлять финансовый отчет;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✓ умение экономить и сберегать;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✓ умение тратить деньги и жить по средствам;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✓ умение делиться.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0" r="7310"/>
          <a:stretch/>
        </p:blipFill>
        <p:spPr>
          <a:xfrm>
            <a:off x="5072066" y="2571744"/>
            <a:ext cx="3939386" cy="2935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61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220" y="180346"/>
            <a:ext cx="7772400" cy="9657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kern="0" spc="-5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  <a:t>Компетенции </a:t>
            </a:r>
            <a:r>
              <a:rPr lang="ru-RU" sz="3600" b="1" kern="0" spc="-5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  <a:t>и умения креативного мышления</a:t>
            </a:r>
            <a:endParaRPr lang="ru-RU" sz="3600" b="1" kern="0" spc="-5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/>
              <a:cs typeface="Century Schoolboo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42984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Креативное мышление – </a:t>
            </a:r>
            <a:r>
              <a:rPr lang="ru-RU" sz="2000" dirty="0" smtClean="0"/>
              <a:t>способность человека порождать необычные идеи, отклонение от традиционных схем мышления, быстро решать проблемные ситуации.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09918"/>
            <a:ext cx="76328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/>
              <a:t>решение проблемных ситуаций;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/>
              <a:t>решение задач, в которых требуется  анализ и синтез;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/>
              <a:t>использование приема сравнения;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/>
              <a:t> использование аналогии, классификации;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/>
              <a:t>решение задач - головоломок, ребусов,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 </a:t>
            </a:r>
            <a:r>
              <a:rPr lang="ru-RU" sz="2000" dirty="0" smtClean="0"/>
              <a:t>      занимательных задач, задач на смекалку;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роектная деятельность.</a:t>
            </a:r>
            <a:endParaRPr lang="ru-RU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84" y="4077072"/>
            <a:ext cx="3060986" cy="2043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7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spc="-5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  <a:t>Методы и формы, способствующие развитию функциональной грамотности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11560" y="2636912"/>
            <a:ext cx="2448272" cy="1440160"/>
            <a:chOff x="611560" y="2636912"/>
            <a:chExt cx="2448272" cy="144016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611560" y="2636912"/>
              <a:ext cx="2448272" cy="144016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27585" y="2636912"/>
              <a:ext cx="2088232" cy="13849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Работа в группах, парах</a:t>
              </a:r>
              <a:endPara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465977" y="2991482"/>
            <a:ext cx="2538094" cy="1451100"/>
            <a:chOff x="3376628" y="3212976"/>
            <a:chExt cx="2538094" cy="14511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466450" y="3212976"/>
              <a:ext cx="2448272" cy="144016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376628" y="3279081"/>
              <a:ext cx="252684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Ролевые, деловые игры</a:t>
              </a:r>
              <a:endPara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190520" y="3573016"/>
            <a:ext cx="2722788" cy="1440160"/>
            <a:chOff x="6190520" y="3717032"/>
            <a:chExt cx="2722788" cy="144016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386772" y="3717032"/>
              <a:ext cx="2448272" cy="144016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190520" y="3958622"/>
              <a:ext cx="272278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7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Проектная деятельность</a:t>
              </a:r>
              <a:endParaRPr lang="ru-RU" sz="27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5" name="Овал 14"/>
          <p:cNvSpPr/>
          <p:nvPr/>
        </p:nvSpPr>
        <p:spPr>
          <a:xfrm>
            <a:off x="755575" y="4797152"/>
            <a:ext cx="4104457" cy="18722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3921" y="5169963"/>
            <a:ext cx="4259828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Функциональная грамотность</a:t>
            </a:r>
            <a:endParaRPr lang="ru-RU" sz="3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rot="16200000" flipH="1">
            <a:off x="1547664" y="4149080"/>
            <a:ext cx="720080" cy="576064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rot="10800000" flipV="1">
            <a:off x="4932040" y="4941168"/>
            <a:ext cx="1454732" cy="864096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7" idx="2"/>
          </p:cNvCxnSpPr>
          <p:nvPr/>
        </p:nvCxnSpPr>
        <p:spPr>
          <a:xfrm rot="5400000">
            <a:off x="4270804" y="4660833"/>
            <a:ext cx="738322" cy="279941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9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952500"/>
            <a:ext cx="7488832" cy="1362075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spc="-5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  <a:t>Функциональная грамотность в контексте  национального проекта «Образование»</a:t>
            </a:r>
            <a:br>
              <a:rPr lang="ru-RU" sz="3200" b="1" kern="0" spc="-5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</a:br>
            <a:endParaRPr lang="ru-RU" sz="3200" b="1" kern="0" spc="-5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/>
              <a:cs typeface="Century Schoolboo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571744"/>
            <a:ext cx="8999025" cy="3759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</a:t>
            </a:r>
            <a:r>
              <a:rPr lang="ru-RU" sz="2000" dirty="0" smtClean="0"/>
              <a:t>Формируя функциональную грамотность обучающихся, мы решаем  задачи стратегического развития Российской Федерации:</a:t>
            </a:r>
          </a:p>
          <a:p>
            <a:pPr algn="just"/>
            <a:r>
              <a:rPr lang="ru-RU" sz="2000" dirty="0" smtClean="0"/>
              <a:t>- усиление позиций Российской Федерации в глобальной  конкуренции путем развития человеческого потенциала как  основного фактора экономического развития;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технологическое первенство на мировой арене, усиление роли  инноваций в социально-экономическом развитии.</a:t>
            </a:r>
          </a:p>
          <a:p>
            <a:pPr algn="just"/>
            <a:endParaRPr lang="ru-RU" sz="2000" b="1" dirty="0" smtClean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Функциональная грамотность –  основа жизненной и профессиональной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успешности учеников!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616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220" y="487125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kern="0" spc="-5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  <a:t>Список литературы:</a:t>
            </a:r>
            <a:br>
              <a:rPr lang="ru-RU" sz="3200" b="1" kern="0" spc="-5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</a:br>
            <a:endParaRPr lang="ru-RU" sz="3200" b="1" kern="0" spc="-5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/>
              <a:cs typeface="Century Schoolboo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1962" y="1372800"/>
            <a:ext cx="84457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1. </a:t>
            </a:r>
            <a:r>
              <a:rPr lang="ru-RU" dirty="0" err="1" smtClean="0"/>
              <a:t>АкатоваТ.И</a:t>
            </a:r>
            <a:r>
              <a:rPr lang="ru-RU" dirty="0" smtClean="0"/>
              <a:t>. Языковая функциональная грамотность и языковая культура . — Психолого-педагогический аспект: Монография. - М., 2006г. с. 237</a:t>
            </a:r>
          </a:p>
          <a:p>
            <a:pPr algn="just"/>
            <a:r>
              <a:rPr lang="ru-RU" dirty="0" smtClean="0"/>
              <a:t>2. Алексашина И. Ю., </a:t>
            </a:r>
            <a:r>
              <a:rPr lang="ru-RU" dirty="0" err="1" smtClean="0"/>
              <a:t>Абдулаева</a:t>
            </a:r>
            <a:r>
              <a:rPr lang="ru-RU" dirty="0" smtClean="0"/>
              <a:t> О. А., Киселев Ю. П. Формирование и оценка функциональной грамотности учащихся - Учебно-методическое пособие, КАРО, 2019г., 160 с.</a:t>
            </a:r>
          </a:p>
          <a:p>
            <a:pPr algn="just"/>
            <a:r>
              <a:rPr lang="ru-RU" dirty="0" smtClean="0"/>
              <a:t>3. </a:t>
            </a:r>
            <a:r>
              <a:rPr lang="ru-RU" dirty="0" err="1" smtClean="0"/>
              <a:t>Бокарев</a:t>
            </a:r>
            <a:r>
              <a:rPr lang="ru-RU" dirty="0" smtClean="0"/>
              <a:t> А. Повышение уровня финансовой грамотности населения в Российской Федерации // Финансы. 2010. № 9. С. 3-6.</a:t>
            </a:r>
          </a:p>
          <a:p>
            <a:pPr algn="just"/>
            <a:r>
              <a:rPr lang="ru-RU" dirty="0" smtClean="0"/>
              <a:t>3. Ермоленко В.А. Формирование функциональной грамотности в контексте безопасности жизнедеятельности –  Отечественная и зарубежная педагогика. – 2012</a:t>
            </a:r>
          </a:p>
          <a:p>
            <a:pPr algn="just"/>
            <a:r>
              <a:rPr lang="ru-RU" dirty="0" smtClean="0"/>
              <a:t>4. Лебедев О. Е. Образованность учащихся как цель </a:t>
            </a:r>
            <a:r>
              <a:rPr lang="ru-RU" dirty="0" err="1" smtClean="0"/>
              <a:t>обра</a:t>
            </a:r>
            <a:r>
              <a:rPr lang="ru-RU" dirty="0" smtClean="0"/>
              <a:t>- </a:t>
            </a:r>
            <a:r>
              <a:rPr lang="ru-RU" dirty="0" err="1" smtClean="0"/>
              <a:t>зования</a:t>
            </a:r>
            <a:r>
              <a:rPr lang="ru-RU" dirty="0" smtClean="0"/>
              <a:t> и образовательный результат // Образователь- </a:t>
            </a:r>
            <a:r>
              <a:rPr lang="ru-RU" dirty="0" err="1" smtClean="0"/>
              <a:t>ные</a:t>
            </a:r>
            <a:r>
              <a:rPr lang="ru-RU" dirty="0" smtClean="0"/>
              <a:t> результаты / под ред. О. Е. Лебедева. СПб., 1999. С. 45.</a:t>
            </a:r>
          </a:p>
          <a:p>
            <a:pPr algn="just"/>
            <a:r>
              <a:rPr lang="ru-RU" dirty="0" smtClean="0"/>
              <a:t>5. </a:t>
            </a:r>
            <a:r>
              <a:rPr lang="ru-RU" dirty="0" err="1" smtClean="0"/>
              <a:t>Кемельбекова</a:t>
            </a:r>
            <a:r>
              <a:rPr lang="ru-RU" dirty="0" smtClean="0"/>
              <a:t> Г. А. Особенности формирования функциональной</a:t>
            </a:r>
          </a:p>
          <a:p>
            <a:pPr algn="just"/>
            <a:r>
              <a:rPr lang="ru-RU" dirty="0" smtClean="0"/>
              <a:t>грамотности учащихся по предметам гуманитарного цикла  — Краснодар: Новация, 2016г.</a:t>
            </a:r>
          </a:p>
          <a:p>
            <a:pPr algn="just"/>
            <a:r>
              <a:rPr lang="ru-RU" dirty="0" smtClean="0"/>
              <a:t>6. </a:t>
            </a:r>
            <a:r>
              <a:rPr lang="ru-RU" dirty="0" err="1" smtClean="0"/>
              <a:t>Рой.Е</a:t>
            </a:r>
            <a:r>
              <a:rPr lang="ru-RU" dirty="0" smtClean="0"/>
              <a:t>. В. Формирование функциональной грамотности у обучающихся.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1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980728"/>
            <a:ext cx="9217024" cy="1512168"/>
          </a:xfrm>
        </p:spPr>
        <p:txBody>
          <a:bodyPr>
            <a:noAutofit/>
          </a:bodyPr>
          <a:lstStyle/>
          <a:p>
            <a:pPr marL="12700" lvl="0" algn="ctr">
              <a:tabLst>
                <a:tab pos="4413250" algn="l"/>
              </a:tabLst>
            </a:pPr>
            <a:r>
              <a:rPr lang="ru-RU" sz="3200" spc="-1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  <a:t/>
            </a:r>
            <a:br>
              <a:rPr lang="ru-RU" sz="3200" spc="-1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</a:br>
            <a:r>
              <a:rPr lang="ru-RU" sz="3200" spc="-1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  <a:t>  </a:t>
            </a:r>
            <a:r>
              <a:rPr lang="ru-RU" sz="3200" spc="-1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  <a:t>«</a:t>
            </a:r>
            <a:r>
              <a:rPr lang="ru-RU" sz="3000" b="1" kern="0" spc="-5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  <a:t>ФУНКЦИОНАЛЬНАЯ ГРАМОТНОСТЬ»</a:t>
            </a:r>
            <a:br>
              <a:rPr lang="ru-RU" sz="3000" b="1" kern="0" spc="-5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</a:br>
            <a:endParaRPr lang="ru-RU" sz="3000" b="1" kern="0" spc="-5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/>
              <a:cs typeface="Century Schoolbook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571744"/>
            <a:ext cx="8786874" cy="407196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Леонтьев А.А.: «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Функционально грамотный человек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это человек, который способен использовать все постоянно приобретаемые в течение жизни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знания, умения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навыки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решения максимально широкого диапазона жизненных задач в различных сферах человеческой деятельности, общения и социальных отношений»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[Образовательная система «Школа 2100». Педагогика здравого смысла /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ред. А. А. Леонтьева. М.: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Баласс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2003 С. 35.].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804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7" r="5323"/>
          <a:stretch/>
        </p:blipFill>
        <p:spPr bwMode="auto">
          <a:xfrm>
            <a:off x="0" y="1695250"/>
            <a:ext cx="8999984" cy="4804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034" y="142852"/>
            <a:ext cx="8028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0" spc="-5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j-ea"/>
                <a:cs typeface="Century Schoolbook"/>
              </a:rPr>
              <a:t>Модель формирования функциональной грамотности при  реализации ФГОС</a:t>
            </a:r>
          </a:p>
        </p:txBody>
      </p:sp>
    </p:spTree>
    <p:extLst>
      <p:ext uri="{BB962C8B-B14F-4D97-AF65-F5344CB8AC3E}">
        <p14:creationId xmlns:p14="http://schemas.microsoft.com/office/powerpoint/2010/main" val="14061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102" y="175591"/>
            <a:ext cx="8172400" cy="1957265"/>
          </a:xfrm>
        </p:spPr>
        <p:txBody>
          <a:bodyPr>
            <a:noAutofit/>
          </a:bodyPr>
          <a:lstStyle/>
          <a:p>
            <a:pPr algn="ctr"/>
            <a:r>
              <a:rPr lang="ru-RU" sz="3000" b="1" kern="0" spc="-5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  <a:t>Функциональная грамотность – результат целенаправленно  организованного процесса познавательной деятельности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t="21256" r="3422"/>
          <a:stretch/>
        </p:blipFill>
        <p:spPr bwMode="auto">
          <a:xfrm>
            <a:off x="0" y="1928069"/>
            <a:ext cx="9108114" cy="4815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8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2800" b="1" kern="0" spc="-5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  <a:t>Формирование функциональной грамотности </a:t>
            </a:r>
            <a:r>
              <a:rPr lang="ru-RU" sz="2800" b="1" kern="0" spc="-5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  <a:t>в образовательном </a:t>
            </a:r>
            <a:r>
              <a:rPr lang="ru-RU" sz="2800" b="1" kern="0" spc="-5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  <a:t>пространстве школы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" t="19382" r="10328"/>
          <a:stretch/>
        </p:blipFill>
        <p:spPr bwMode="auto">
          <a:xfrm>
            <a:off x="0" y="1571612"/>
            <a:ext cx="9011909" cy="5116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984" y="254075"/>
            <a:ext cx="8060432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b="1" kern="0" spc="-5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  <a:t>Виды функциональной грамотности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71472" y="928670"/>
            <a:ext cx="8306434" cy="864869"/>
            <a:chOff x="598855" y="905510"/>
            <a:chExt cx="8306434" cy="864869"/>
          </a:xfrm>
        </p:grpSpPr>
        <p:sp>
          <p:nvSpPr>
            <p:cNvPr id="4" name="object 4"/>
            <p:cNvSpPr/>
            <p:nvPr/>
          </p:nvSpPr>
          <p:spPr>
            <a:xfrm>
              <a:off x="611555" y="1228229"/>
              <a:ext cx="8281034" cy="529590"/>
            </a:xfrm>
            <a:custGeom>
              <a:avLst/>
              <a:gdLst/>
              <a:ahLst/>
              <a:cxnLst/>
              <a:rect l="l" t="t" r="r" b="b"/>
              <a:pathLst>
                <a:path w="8281034" h="529589">
                  <a:moveTo>
                    <a:pt x="8280908" y="0"/>
                  </a:moveTo>
                  <a:lnTo>
                    <a:pt x="0" y="0"/>
                  </a:lnTo>
                  <a:lnTo>
                    <a:pt x="0" y="529196"/>
                  </a:lnTo>
                  <a:lnTo>
                    <a:pt x="8280908" y="529196"/>
                  </a:lnTo>
                  <a:lnTo>
                    <a:pt x="828090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1555" y="1228229"/>
              <a:ext cx="8281034" cy="529590"/>
            </a:xfrm>
            <a:custGeom>
              <a:avLst/>
              <a:gdLst/>
              <a:ahLst/>
              <a:cxnLst/>
              <a:rect l="l" t="t" r="r" b="b"/>
              <a:pathLst>
                <a:path w="8281034" h="529589">
                  <a:moveTo>
                    <a:pt x="0" y="529196"/>
                  </a:moveTo>
                  <a:lnTo>
                    <a:pt x="8280908" y="529196"/>
                  </a:lnTo>
                  <a:lnTo>
                    <a:pt x="8280908" y="0"/>
                  </a:lnTo>
                  <a:lnTo>
                    <a:pt x="0" y="0"/>
                  </a:lnTo>
                  <a:lnTo>
                    <a:pt x="0" y="529196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5601" y="918210"/>
              <a:ext cx="5796915" cy="620395"/>
            </a:xfrm>
            <a:custGeom>
              <a:avLst/>
              <a:gdLst/>
              <a:ahLst/>
              <a:cxnLst/>
              <a:rect l="l" t="t" r="r" b="b"/>
              <a:pathLst>
                <a:path w="5796915" h="620394">
                  <a:moveTo>
                    <a:pt x="5693333" y="0"/>
                  </a:moveTo>
                  <a:lnTo>
                    <a:pt x="103327" y="0"/>
                  </a:lnTo>
                  <a:lnTo>
                    <a:pt x="63109" y="8116"/>
                  </a:lnTo>
                  <a:lnTo>
                    <a:pt x="30265" y="30257"/>
                  </a:lnTo>
                  <a:lnTo>
                    <a:pt x="8120" y="63115"/>
                  </a:lnTo>
                  <a:lnTo>
                    <a:pt x="0" y="103377"/>
                  </a:lnTo>
                  <a:lnTo>
                    <a:pt x="0" y="516636"/>
                  </a:lnTo>
                  <a:lnTo>
                    <a:pt x="8120" y="556825"/>
                  </a:lnTo>
                  <a:lnTo>
                    <a:pt x="30265" y="589645"/>
                  </a:lnTo>
                  <a:lnTo>
                    <a:pt x="63109" y="611772"/>
                  </a:lnTo>
                  <a:lnTo>
                    <a:pt x="103327" y="619887"/>
                  </a:lnTo>
                  <a:lnTo>
                    <a:pt x="5693333" y="619887"/>
                  </a:lnTo>
                  <a:lnTo>
                    <a:pt x="5733543" y="611772"/>
                  </a:lnTo>
                  <a:lnTo>
                    <a:pt x="5766406" y="589645"/>
                  </a:lnTo>
                  <a:lnTo>
                    <a:pt x="5788577" y="556825"/>
                  </a:lnTo>
                  <a:lnTo>
                    <a:pt x="5796711" y="516636"/>
                  </a:lnTo>
                  <a:lnTo>
                    <a:pt x="5796711" y="103377"/>
                  </a:lnTo>
                  <a:lnTo>
                    <a:pt x="5788577" y="63115"/>
                  </a:lnTo>
                  <a:lnTo>
                    <a:pt x="5766406" y="30257"/>
                  </a:lnTo>
                  <a:lnTo>
                    <a:pt x="5733543" y="8116"/>
                  </a:lnTo>
                  <a:lnTo>
                    <a:pt x="569333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5601" y="918210"/>
              <a:ext cx="5796915" cy="620395"/>
            </a:xfrm>
            <a:custGeom>
              <a:avLst/>
              <a:gdLst/>
              <a:ahLst/>
              <a:cxnLst/>
              <a:rect l="l" t="t" r="r" b="b"/>
              <a:pathLst>
                <a:path w="5796915" h="620394">
                  <a:moveTo>
                    <a:pt x="0" y="103377"/>
                  </a:moveTo>
                  <a:lnTo>
                    <a:pt x="8120" y="63115"/>
                  </a:lnTo>
                  <a:lnTo>
                    <a:pt x="30265" y="30257"/>
                  </a:lnTo>
                  <a:lnTo>
                    <a:pt x="63109" y="8116"/>
                  </a:lnTo>
                  <a:lnTo>
                    <a:pt x="103327" y="0"/>
                  </a:lnTo>
                  <a:lnTo>
                    <a:pt x="5693333" y="0"/>
                  </a:lnTo>
                  <a:lnTo>
                    <a:pt x="5733543" y="8116"/>
                  </a:lnTo>
                  <a:lnTo>
                    <a:pt x="5766406" y="30257"/>
                  </a:lnTo>
                  <a:lnTo>
                    <a:pt x="5788577" y="63115"/>
                  </a:lnTo>
                  <a:lnTo>
                    <a:pt x="5796711" y="103377"/>
                  </a:lnTo>
                  <a:lnTo>
                    <a:pt x="5796711" y="516636"/>
                  </a:lnTo>
                  <a:lnTo>
                    <a:pt x="5788577" y="556825"/>
                  </a:lnTo>
                  <a:lnTo>
                    <a:pt x="5766406" y="589645"/>
                  </a:lnTo>
                  <a:lnTo>
                    <a:pt x="5733543" y="611772"/>
                  </a:lnTo>
                  <a:lnTo>
                    <a:pt x="5693333" y="619887"/>
                  </a:lnTo>
                  <a:lnTo>
                    <a:pt x="103327" y="619887"/>
                  </a:lnTo>
                  <a:lnTo>
                    <a:pt x="63109" y="611772"/>
                  </a:lnTo>
                  <a:lnTo>
                    <a:pt x="30265" y="589645"/>
                  </a:lnTo>
                  <a:lnTo>
                    <a:pt x="8120" y="556825"/>
                  </a:lnTo>
                  <a:lnTo>
                    <a:pt x="0" y="516636"/>
                  </a:lnTo>
                  <a:lnTo>
                    <a:pt x="0" y="10337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98855" y="1858136"/>
            <a:ext cx="8306434" cy="864869"/>
            <a:chOff x="598855" y="1858136"/>
            <a:chExt cx="8306434" cy="864869"/>
          </a:xfrm>
        </p:grpSpPr>
        <p:sp>
          <p:nvSpPr>
            <p:cNvPr id="9" name="object 9"/>
            <p:cNvSpPr/>
            <p:nvPr/>
          </p:nvSpPr>
          <p:spPr>
            <a:xfrm>
              <a:off x="611555" y="2180729"/>
              <a:ext cx="8281034" cy="529590"/>
            </a:xfrm>
            <a:custGeom>
              <a:avLst/>
              <a:gdLst/>
              <a:ahLst/>
              <a:cxnLst/>
              <a:rect l="l" t="t" r="r" b="b"/>
              <a:pathLst>
                <a:path w="8281034" h="529589">
                  <a:moveTo>
                    <a:pt x="8280908" y="0"/>
                  </a:moveTo>
                  <a:lnTo>
                    <a:pt x="0" y="0"/>
                  </a:lnTo>
                  <a:lnTo>
                    <a:pt x="0" y="529196"/>
                  </a:lnTo>
                  <a:lnTo>
                    <a:pt x="8280908" y="529196"/>
                  </a:lnTo>
                  <a:lnTo>
                    <a:pt x="828090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1555" y="2180729"/>
              <a:ext cx="8281034" cy="529590"/>
            </a:xfrm>
            <a:custGeom>
              <a:avLst/>
              <a:gdLst/>
              <a:ahLst/>
              <a:cxnLst/>
              <a:rect l="l" t="t" r="r" b="b"/>
              <a:pathLst>
                <a:path w="8281034" h="529589">
                  <a:moveTo>
                    <a:pt x="0" y="529196"/>
                  </a:moveTo>
                  <a:lnTo>
                    <a:pt x="8280908" y="529196"/>
                  </a:lnTo>
                  <a:lnTo>
                    <a:pt x="8280908" y="0"/>
                  </a:lnTo>
                  <a:lnTo>
                    <a:pt x="0" y="0"/>
                  </a:lnTo>
                  <a:lnTo>
                    <a:pt x="0" y="529196"/>
                  </a:lnTo>
                  <a:close/>
                </a:path>
              </a:pathLst>
            </a:custGeom>
            <a:ln w="254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5601" y="1870836"/>
              <a:ext cx="5796915" cy="620395"/>
            </a:xfrm>
            <a:custGeom>
              <a:avLst/>
              <a:gdLst/>
              <a:ahLst/>
              <a:cxnLst/>
              <a:rect l="l" t="t" r="r" b="b"/>
              <a:pathLst>
                <a:path w="5796915" h="620394">
                  <a:moveTo>
                    <a:pt x="5693333" y="0"/>
                  </a:moveTo>
                  <a:lnTo>
                    <a:pt x="103327" y="0"/>
                  </a:lnTo>
                  <a:lnTo>
                    <a:pt x="63109" y="8114"/>
                  </a:lnTo>
                  <a:lnTo>
                    <a:pt x="30265" y="30241"/>
                  </a:lnTo>
                  <a:lnTo>
                    <a:pt x="8120" y="63061"/>
                  </a:lnTo>
                  <a:lnTo>
                    <a:pt x="0" y="103250"/>
                  </a:lnTo>
                  <a:lnTo>
                    <a:pt x="0" y="516509"/>
                  </a:lnTo>
                  <a:lnTo>
                    <a:pt x="8120" y="556771"/>
                  </a:lnTo>
                  <a:lnTo>
                    <a:pt x="30265" y="589629"/>
                  </a:lnTo>
                  <a:lnTo>
                    <a:pt x="63109" y="611770"/>
                  </a:lnTo>
                  <a:lnTo>
                    <a:pt x="103327" y="619887"/>
                  </a:lnTo>
                  <a:lnTo>
                    <a:pt x="5693333" y="619887"/>
                  </a:lnTo>
                  <a:lnTo>
                    <a:pt x="5733543" y="611770"/>
                  </a:lnTo>
                  <a:lnTo>
                    <a:pt x="5766406" y="589629"/>
                  </a:lnTo>
                  <a:lnTo>
                    <a:pt x="5788577" y="556771"/>
                  </a:lnTo>
                  <a:lnTo>
                    <a:pt x="5796711" y="516509"/>
                  </a:lnTo>
                  <a:lnTo>
                    <a:pt x="5796711" y="103250"/>
                  </a:lnTo>
                  <a:lnTo>
                    <a:pt x="5788577" y="63061"/>
                  </a:lnTo>
                  <a:lnTo>
                    <a:pt x="5766406" y="30241"/>
                  </a:lnTo>
                  <a:lnTo>
                    <a:pt x="5733543" y="8114"/>
                  </a:lnTo>
                  <a:lnTo>
                    <a:pt x="569333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5601" y="1870836"/>
              <a:ext cx="5796915" cy="620395"/>
            </a:xfrm>
            <a:custGeom>
              <a:avLst/>
              <a:gdLst/>
              <a:ahLst/>
              <a:cxnLst/>
              <a:rect l="l" t="t" r="r" b="b"/>
              <a:pathLst>
                <a:path w="5796915" h="620394">
                  <a:moveTo>
                    <a:pt x="0" y="103250"/>
                  </a:moveTo>
                  <a:lnTo>
                    <a:pt x="8120" y="63061"/>
                  </a:lnTo>
                  <a:lnTo>
                    <a:pt x="30265" y="30241"/>
                  </a:lnTo>
                  <a:lnTo>
                    <a:pt x="63109" y="8114"/>
                  </a:lnTo>
                  <a:lnTo>
                    <a:pt x="103327" y="0"/>
                  </a:lnTo>
                  <a:lnTo>
                    <a:pt x="5693333" y="0"/>
                  </a:lnTo>
                  <a:lnTo>
                    <a:pt x="5733543" y="8114"/>
                  </a:lnTo>
                  <a:lnTo>
                    <a:pt x="5766406" y="30241"/>
                  </a:lnTo>
                  <a:lnTo>
                    <a:pt x="5788577" y="63061"/>
                  </a:lnTo>
                  <a:lnTo>
                    <a:pt x="5796711" y="103250"/>
                  </a:lnTo>
                  <a:lnTo>
                    <a:pt x="5796711" y="516509"/>
                  </a:lnTo>
                  <a:lnTo>
                    <a:pt x="5788577" y="556771"/>
                  </a:lnTo>
                  <a:lnTo>
                    <a:pt x="5766406" y="589629"/>
                  </a:lnTo>
                  <a:lnTo>
                    <a:pt x="5733543" y="611770"/>
                  </a:lnTo>
                  <a:lnTo>
                    <a:pt x="5693333" y="619887"/>
                  </a:lnTo>
                  <a:lnTo>
                    <a:pt x="103327" y="619887"/>
                  </a:lnTo>
                  <a:lnTo>
                    <a:pt x="63109" y="611770"/>
                  </a:lnTo>
                  <a:lnTo>
                    <a:pt x="30265" y="589629"/>
                  </a:lnTo>
                  <a:lnTo>
                    <a:pt x="8120" y="556771"/>
                  </a:lnTo>
                  <a:lnTo>
                    <a:pt x="0" y="516509"/>
                  </a:lnTo>
                  <a:lnTo>
                    <a:pt x="0" y="1032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98855" y="2810636"/>
            <a:ext cx="8306434" cy="864869"/>
            <a:chOff x="598855" y="2810636"/>
            <a:chExt cx="8306434" cy="864869"/>
          </a:xfrm>
        </p:grpSpPr>
        <p:sp>
          <p:nvSpPr>
            <p:cNvPr id="14" name="object 14"/>
            <p:cNvSpPr/>
            <p:nvPr/>
          </p:nvSpPr>
          <p:spPr>
            <a:xfrm>
              <a:off x="611555" y="3133356"/>
              <a:ext cx="8281034" cy="529590"/>
            </a:xfrm>
            <a:custGeom>
              <a:avLst/>
              <a:gdLst/>
              <a:ahLst/>
              <a:cxnLst/>
              <a:rect l="l" t="t" r="r" b="b"/>
              <a:pathLst>
                <a:path w="8281034" h="529589">
                  <a:moveTo>
                    <a:pt x="8280908" y="0"/>
                  </a:moveTo>
                  <a:lnTo>
                    <a:pt x="0" y="0"/>
                  </a:lnTo>
                  <a:lnTo>
                    <a:pt x="0" y="529196"/>
                  </a:lnTo>
                  <a:lnTo>
                    <a:pt x="8280908" y="529196"/>
                  </a:lnTo>
                  <a:lnTo>
                    <a:pt x="828090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1555" y="3133356"/>
              <a:ext cx="8281034" cy="529590"/>
            </a:xfrm>
            <a:custGeom>
              <a:avLst/>
              <a:gdLst/>
              <a:ahLst/>
              <a:cxnLst/>
              <a:rect l="l" t="t" r="r" b="b"/>
              <a:pathLst>
                <a:path w="8281034" h="529589">
                  <a:moveTo>
                    <a:pt x="0" y="529196"/>
                  </a:moveTo>
                  <a:lnTo>
                    <a:pt x="8280908" y="529196"/>
                  </a:lnTo>
                  <a:lnTo>
                    <a:pt x="8280908" y="0"/>
                  </a:lnTo>
                  <a:lnTo>
                    <a:pt x="0" y="0"/>
                  </a:lnTo>
                  <a:lnTo>
                    <a:pt x="0" y="529196"/>
                  </a:lnTo>
                  <a:close/>
                </a:path>
              </a:pathLst>
            </a:custGeom>
            <a:ln w="254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5601" y="2823336"/>
              <a:ext cx="5796915" cy="620395"/>
            </a:xfrm>
            <a:custGeom>
              <a:avLst/>
              <a:gdLst/>
              <a:ahLst/>
              <a:cxnLst/>
              <a:rect l="l" t="t" r="r" b="b"/>
              <a:pathLst>
                <a:path w="5796915" h="620395">
                  <a:moveTo>
                    <a:pt x="5693333" y="0"/>
                  </a:moveTo>
                  <a:lnTo>
                    <a:pt x="103327" y="0"/>
                  </a:lnTo>
                  <a:lnTo>
                    <a:pt x="63109" y="8116"/>
                  </a:lnTo>
                  <a:lnTo>
                    <a:pt x="30265" y="30257"/>
                  </a:lnTo>
                  <a:lnTo>
                    <a:pt x="8120" y="63115"/>
                  </a:lnTo>
                  <a:lnTo>
                    <a:pt x="0" y="103377"/>
                  </a:lnTo>
                  <a:lnTo>
                    <a:pt x="0" y="516636"/>
                  </a:lnTo>
                  <a:lnTo>
                    <a:pt x="8120" y="556825"/>
                  </a:lnTo>
                  <a:lnTo>
                    <a:pt x="30265" y="589645"/>
                  </a:lnTo>
                  <a:lnTo>
                    <a:pt x="63109" y="611772"/>
                  </a:lnTo>
                  <a:lnTo>
                    <a:pt x="103327" y="619887"/>
                  </a:lnTo>
                  <a:lnTo>
                    <a:pt x="5693333" y="619887"/>
                  </a:lnTo>
                  <a:lnTo>
                    <a:pt x="5733543" y="611772"/>
                  </a:lnTo>
                  <a:lnTo>
                    <a:pt x="5766406" y="589645"/>
                  </a:lnTo>
                  <a:lnTo>
                    <a:pt x="5788577" y="556825"/>
                  </a:lnTo>
                  <a:lnTo>
                    <a:pt x="5796711" y="516636"/>
                  </a:lnTo>
                  <a:lnTo>
                    <a:pt x="5796711" y="103377"/>
                  </a:lnTo>
                  <a:lnTo>
                    <a:pt x="5788577" y="63115"/>
                  </a:lnTo>
                  <a:lnTo>
                    <a:pt x="5766406" y="30257"/>
                  </a:lnTo>
                  <a:lnTo>
                    <a:pt x="5733543" y="8116"/>
                  </a:lnTo>
                  <a:lnTo>
                    <a:pt x="5693333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25601" y="2823336"/>
              <a:ext cx="5796915" cy="620395"/>
            </a:xfrm>
            <a:custGeom>
              <a:avLst/>
              <a:gdLst/>
              <a:ahLst/>
              <a:cxnLst/>
              <a:rect l="l" t="t" r="r" b="b"/>
              <a:pathLst>
                <a:path w="5796915" h="620395">
                  <a:moveTo>
                    <a:pt x="0" y="103377"/>
                  </a:moveTo>
                  <a:lnTo>
                    <a:pt x="8120" y="63115"/>
                  </a:lnTo>
                  <a:lnTo>
                    <a:pt x="30265" y="30257"/>
                  </a:lnTo>
                  <a:lnTo>
                    <a:pt x="63109" y="8116"/>
                  </a:lnTo>
                  <a:lnTo>
                    <a:pt x="103327" y="0"/>
                  </a:lnTo>
                  <a:lnTo>
                    <a:pt x="5693333" y="0"/>
                  </a:lnTo>
                  <a:lnTo>
                    <a:pt x="5733543" y="8116"/>
                  </a:lnTo>
                  <a:lnTo>
                    <a:pt x="5766406" y="30257"/>
                  </a:lnTo>
                  <a:lnTo>
                    <a:pt x="5788577" y="63115"/>
                  </a:lnTo>
                  <a:lnTo>
                    <a:pt x="5796711" y="103377"/>
                  </a:lnTo>
                  <a:lnTo>
                    <a:pt x="5796711" y="516636"/>
                  </a:lnTo>
                  <a:lnTo>
                    <a:pt x="5788577" y="556825"/>
                  </a:lnTo>
                  <a:lnTo>
                    <a:pt x="5766406" y="589645"/>
                  </a:lnTo>
                  <a:lnTo>
                    <a:pt x="5733543" y="611772"/>
                  </a:lnTo>
                  <a:lnTo>
                    <a:pt x="5693333" y="619887"/>
                  </a:lnTo>
                  <a:lnTo>
                    <a:pt x="103327" y="619887"/>
                  </a:lnTo>
                  <a:lnTo>
                    <a:pt x="63109" y="611772"/>
                  </a:lnTo>
                  <a:lnTo>
                    <a:pt x="30265" y="589645"/>
                  </a:lnTo>
                  <a:lnTo>
                    <a:pt x="8120" y="556825"/>
                  </a:lnTo>
                  <a:lnTo>
                    <a:pt x="0" y="516636"/>
                  </a:lnTo>
                  <a:lnTo>
                    <a:pt x="0" y="10337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98855" y="3763264"/>
            <a:ext cx="8306434" cy="864869"/>
            <a:chOff x="598855" y="3763264"/>
            <a:chExt cx="8306434" cy="864869"/>
          </a:xfrm>
        </p:grpSpPr>
        <p:sp>
          <p:nvSpPr>
            <p:cNvPr id="19" name="object 19"/>
            <p:cNvSpPr/>
            <p:nvPr/>
          </p:nvSpPr>
          <p:spPr>
            <a:xfrm>
              <a:off x="611555" y="4085856"/>
              <a:ext cx="8281034" cy="529590"/>
            </a:xfrm>
            <a:custGeom>
              <a:avLst/>
              <a:gdLst/>
              <a:ahLst/>
              <a:cxnLst/>
              <a:rect l="l" t="t" r="r" b="b"/>
              <a:pathLst>
                <a:path w="8281034" h="529589">
                  <a:moveTo>
                    <a:pt x="8280908" y="0"/>
                  </a:moveTo>
                  <a:lnTo>
                    <a:pt x="0" y="0"/>
                  </a:lnTo>
                  <a:lnTo>
                    <a:pt x="0" y="529196"/>
                  </a:lnTo>
                  <a:lnTo>
                    <a:pt x="8280908" y="529196"/>
                  </a:lnTo>
                  <a:lnTo>
                    <a:pt x="828090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1555" y="4085856"/>
              <a:ext cx="8281034" cy="529590"/>
            </a:xfrm>
            <a:custGeom>
              <a:avLst/>
              <a:gdLst/>
              <a:ahLst/>
              <a:cxnLst/>
              <a:rect l="l" t="t" r="r" b="b"/>
              <a:pathLst>
                <a:path w="8281034" h="529589">
                  <a:moveTo>
                    <a:pt x="0" y="529196"/>
                  </a:moveTo>
                  <a:lnTo>
                    <a:pt x="8280908" y="529196"/>
                  </a:lnTo>
                  <a:lnTo>
                    <a:pt x="8280908" y="0"/>
                  </a:lnTo>
                  <a:lnTo>
                    <a:pt x="0" y="0"/>
                  </a:lnTo>
                  <a:lnTo>
                    <a:pt x="0" y="529196"/>
                  </a:lnTo>
                  <a:close/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5601" y="3775964"/>
              <a:ext cx="5796915" cy="620395"/>
            </a:xfrm>
            <a:custGeom>
              <a:avLst/>
              <a:gdLst/>
              <a:ahLst/>
              <a:cxnLst/>
              <a:rect l="l" t="t" r="r" b="b"/>
              <a:pathLst>
                <a:path w="5796915" h="620395">
                  <a:moveTo>
                    <a:pt x="5693333" y="0"/>
                  </a:moveTo>
                  <a:lnTo>
                    <a:pt x="103327" y="0"/>
                  </a:lnTo>
                  <a:lnTo>
                    <a:pt x="63109" y="8114"/>
                  </a:lnTo>
                  <a:lnTo>
                    <a:pt x="30265" y="30241"/>
                  </a:lnTo>
                  <a:lnTo>
                    <a:pt x="8120" y="63061"/>
                  </a:lnTo>
                  <a:lnTo>
                    <a:pt x="0" y="103250"/>
                  </a:lnTo>
                  <a:lnTo>
                    <a:pt x="0" y="516509"/>
                  </a:lnTo>
                  <a:lnTo>
                    <a:pt x="8120" y="556771"/>
                  </a:lnTo>
                  <a:lnTo>
                    <a:pt x="30265" y="589629"/>
                  </a:lnTo>
                  <a:lnTo>
                    <a:pt x="63109" y="611770"/>
                  </a:lnTo>
                  <a:lnTo>
                    <a:pt x="103327" y="619887"/>
                  </a:lnTo>
                  <a:lnTo>
                    <a:pt x="5693333" y="619887"/>
                  </a:lnTo>
                  <a:lnTo>
                    <a:pt x="5733543" y="611770"/>
                  </a:lnTo>
                  <a:lnTo>
                    <a:pt x="5766406" y="589629"/>
                  </a:lnTo>
                  <a:lnTo>
                    <a:pt x="5788577" y="556771"/>
                  </a:lnTo>
                  <a:lnTo>
                    <a:pt x="5796711" y="516509"/>
                  </a:lnTo>
                  <a:lnTo>
                    <a:pt x="5796711" y="103250"/>
                  </a:lnTo>
                  <a:lnTo>
                    <a:pt x="5788577" y="63061"/>
                  </a:lnTo>
                  <a:lnTo>
                    <a:pt x="5766406" y="30241"/>
                  </a:lnTo>
                  <a:lnTo>
                    <a:pt x="5733543" y="8114"/>
                  </a:lnTo>
                  <a:lnTo>
                    <a:pt x="5693333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5601" y="3775964"/>
              <a:ext cx="5796915" cy="620395"/>
            </a:xfrm>
            <a:custGeom>
              <a:avLst/>
              <a:gdLst/>
              <a:ahLst/>
              <a:cxnLst/>
              <a:rect l="l" t="t" r="r" b="b"/>
              <a:pathLst>
                <a:path w="5796915" h="620395">
                  <a:moveTo>
                    <a:pt x="0" y="103250"/>
                  </a:moveTo>
                  <a:lnTo>
                    <a:pt x="8120" y="63061"/>
                  </a:lnTo>
                  <a:lnTo>
                    <a:pt x="30265" y="30241"/>
                  </a:lnTo>
                  <a:lnTo>
                    <a:pt x="63109" y="8114"/>
                  </a:lnTo>
                  <a:lnTo>
                    <a:pt x="103327" y="0"/>
                  </a:lnTo>
                  <a:lnTo>
                    <a:pt x="5693333" y="0"/>
                  </a:lnTo>
                  <a:lnTo>
                    <a:pt x="5733543" y="8114"/>
                  </a:lnTo>
                  <a:lnTo>
                    <a:pt x="5766406" y="30241"/>
                  </a:lnTo>
                  <a:lnTo>
                    <a:pt x="5788577" y="63061"/>
                  </a:lnTo>
                  <a:lnTo>
                    <a:pt x="5796711" y="103250"/>
                  </a:lnTo>
                  <a:lnTo>
                    <a:pt x="5796711" y="516509"/>
                  </a:lnTo>
                  <a:lnTo>
                    <a:pt x="5788577" y="556771"/>
                  </a:lnTo>
                  <a:lnTo>
                    <a:pt x="5766406" y="589629"/>
                  </a:lnTo>
                  <a:lnTo>
                    <a:pt x="5733543" y="611770"/>
                  </a:lnTo>
                  <a:lnTo>
                    <a:pt x="5693333" y="619887"/>
                  </a:lnTo>
                  <a:lnTo>
                    <a:pt x="103327" y="619887"/>
                  </a:lnTo>
                  <a:lnTo>
                    <a:pt x="63109" y="611770"/>
                  </a:lnTo>
                  <a:lnTo>
                    <a:pt x="30265" y="589629"/>
                  </a:lnTo>
                  <a:lnTo>
                    <a:pt x="8120" y="556771"/>
                  </a:lnTo>
                  <a:lnTo>
                    <a:pt x="0" y="516509"/>
                  </a:lnTo>
                  <a:lnTo>
                    <a:pt x="0" y="1032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98855" y="4715764"/>
            <a:ext cx="8306434" cy="864869"/>
            <a:chOff x="598855" y="4715764"/>
            <a:chExt cx="8306434" cy="864869"/>
          </a:xfrm>
        </p:grpSpPr>
        <p:sp>
          <p:nvSpPr>
            <p:cNvPr id="24" name="object 24"/>
            <p:cNvSpPr/>
            <p:nvPr/>
          </p:nvSpPr>
          <p:spPr>
            <a:xfrm>
              <a:off x="611555" y="5038483"/>
              <a:ext cx="8281034" cy="529590"/>
            </a:xfrm>
            <a:custGeom>
              <a:avLst/>
              <a:gdLst/>
              <a:ahLst/>
              <a:cxnLst/>
              <a:rect l="l" t="t" r="r" b="b"/>
              <a:pathLst>
                <a:path w="8281034" h="529589">
                  <a:moveTo>
                    <a:pt x="8280908" y="0"/>
                  </a:moveTo>
                  <a:lnTo>
                    <a:pt x="0" y="0"/>
                  </a:lnTo>
                  <a:lnTo>
                    <a:pt x="0" y="529196"/>
                  </a:lnTo>
                  <a:lnTo>
                    <a:pt x="8280908" y="529196"/>
                  </a:lnTo>
                  <a:lnTo>
                    <a:pt x="828090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1555" y="5038483"/>
              <a:ext cx="8281034" cy="529590"/>
            </a:xfrm>
            <a:custGeom>
              <a:avLst/>
              <a:gdLst/>
              <a:ahLst/>
              <a:cxnLst/>
              <a:rect l="l" t="t" r="r" b="b"/>
              <a:pathLst>
                <a:path w="8281034" h="529589">
                  <a:moveTo>
                    <a:pt x="0" y="529196"/>
                  </a:moveTo>
                  <a:lnTo>
                    <a:pt x="8280908" y="529196"/>
                  </a:lnTo>
                  <a:lnTo>
                    <a:pt x="8280908" y="0"/>
                  </a:lnTo>
                  <a:lnTo>
                    <a:pt x="0" y="0"/>
                  </a:lnTo>
                  <a:lnTo>
                    <a:pt x="0" y="529196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25601" y="4728464"/>
              <a:ext cx="5796915" cy="620395"/>
            </a:xfrm>
            <a:custGeom>
              <a:avLst/>
              <a:gdLst/>
              <a:ahLst/>
              <a:cxnLst/>
              <a:rect l="l" t="t" r="r" b="b"/>
              <a:pathLst>
                <a:path w="5796915" h="620395">
                  <a:moveTo>
                    <a:pt x="5693333" y="0"/>
                  </a:moveTo>
                  <a:lnTo>
                    <a:pt x="103327" y="0"/>
                  </a:lnTo>
                  <a:lnTo>
                    <a:pt x="63109" y="8116"/>
                  </a:lnTo>
                  <a:lnTo>
                    <a:pt x="30265" y="30257"/>
                  </a:lnTo>
                  <a:lnTo>
                    <a:pt x="8120" y="63115"/>
                  </a:lnTo>
                  <a:lnTo>
                    <a:pt x="0" y="103378"/>
                  </a:lnTo>
                  <a:lnTo>
                    <a:pt x="0" y="516636"/>
                  </a:lnTo>
                  <a:lnTo>
                    <a:pt x="8120" y="556825"/>
                  </a:lnTo>
                  <a:lnTo>
                    <a:pt x="30265" y="589645"/>
                  </a:lnTo>
                  <a:lnTo>
                    <a:pt x="63109" y="611772"/>
                  </a:lnTo>
                  <a:lnTo>
                    <a:pt x="103327" y="619887"/>
                  </a:lnTo>
                  <a:lnTo>
                    <a:pt x="5693333" y="619887"/>
                  </a:lnTo>
                  <a:lnTo>
                    <a:pt x="5733543" y="611772"/>
                  </a:lnTo>
                  <a:lnTo>
                    <a:pt x="5766406" y="589645"/>
                  </a:lnTo>
                  <a:lnTo>
                    <a:pt x="5788577" y="556825"/>
                  </a:lnTo>
                  <a:lnTo>
                    <a:pt x="5796711" y="516636"/>
                  </a:lnTo>
                  <a:lnTo>
                    <a:pt x="5796711" y="103378"/>
                  </a:lnTo>
                  <a:lnTo>
                    <a:pt x="5788577" y="63115"/>
                  </a:lnTo>
                  <a:lnTo>
                    <a:pt x="5766406" y="30257"/>
                  </a:lnTo>
                  <a:lnTo>
                    <a:pt x="5733543" y="8116"/>
                  </a:lnTo>
                  <a:lnTo>
                    <a:pt x="5693333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5601" y="4728464"/>
              <a:ext cx="5796915" cy="620395"/>
            </a:xfrm>
            <a:custGeom>
              <a:avLst/>
              <a:gdLst/>
              <a:ahLst/>
              <a:cxnLst/>
              <a:rect l="l" t="t" r="r" b="b"/>
              <a:pathLst>
                <a:path w="5796915" h="620395">
                  <a:moveTo>
                    <a:pt x="0" y="103378"/>
                  </a:moveTo>
                  <a:lnTo>
                    <a:pt x="8120" y="63115"/>
                  </a:lnTo>
                  <a:lnTo>
                    <a:pt x="30265" y="30257"/>
                  </a:lnTo>
                  <a:lnTo>
                    <a:pt x="63109" y="8116"/>
                  </a:lnTo>
                  <a:lnTo>
                    <a:pt x="103327" y="0"/>
                  </a:lnTo>
                  <a:lnTo>
                    <a:pt x="5693333" y="0"/>
                  </a:lnTo>
                  <a:lnTo>
                    <a:pt x="5733543" y="8116"/>
                  </a:lnTo>
                  <a:lnTo>
                    <a:pt x="5766406" y="30257"/>
                  </a:lnTo>
                  <a:lnTo>
                    <a:pt x="5788577" y="63115"/>
                  </a:lnTo>
                  <a:lnTo>
                    <a:pt x="5796711" y="103378"/>
                  </a:lnTo>
                  <a:lnTo>
                    <a:pt x="5796711" y="516636"/>
                  </a:lnTo>
                  <a:lnTo>
                    <a:pt x="5788577" y="556825"/>
                  </a:lnTo>
                  <a:lnTo>
                    <a:pt x="5766406" y="589645"/>
                  </a:lnTo>
                  <a:lnTo>
                    <a:pt x="5733543" y="611772"/>
                  </a:lnTo>
                  <a:lnTo>
                    <a:pt x="5693333" y="619887"/>
                  </a:lnTo>
                  <a:lnTo>
                    <a:pt x="103327" y="619887"/>
                  </a:lnTo>
                  <a:lnTo>
                    <a:pt x="63109" y="611772"/>
                  </a:lnTo>
                  <a:lnTo>
                    <a:pt x="30265" y="589645"/>
                  </a:lnTo>
                  <a:lnTo>
                    <a:pt x="8120" y="556825"/>
                  </a:lnTo>
                  <a:lnTo>
                    <a:pt x="0" y="516636"/>
                  </a:lnTo>
                  <a:lnTo>
                    <a:pt x="0" y="10337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262632" y="1004696"/>
            <a:ext cx="6524078" cy="42641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Arial"/>
                <a:cs typeface="Arial"/>
              </a:rPr>
              <a:t>Читательская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грамотность</a:t>
            </a:r>
            <a:endParaRPr sz="2400" b="1" dirty="0">
              <a:latin typeface="Arial"/>
              <a:cs typeface="Arial"/>
            </a:endParaRPr>
          </a:p>
          <a:p>
            <a:pPr marL="12700" marR="5080">
              <a:lnSpc>
                <a:spcPct val="260500"/>
              </a:lnSpc>
            </a:pPr>
            <a:r>
              <a:rPr sz="2400" b="1" spc="-5" dirty="0">
                <a:latin typeface="Arial"/>
                <a:cs typeface="Arial"/>
              </a:rPr>
              <a:t>Математическая </a:t>
            </a:r>
            <a:r>
              <a:rPr sz="2400" b="1" spc="-5" err="1">
                <a:latin typeface="Arial"/>
                <a:cs typeface="Arial"/>
              </a:rPr>
              <a:t>грамотность</a:t>
            </a:r>
            <a:r>
              <a:rPr sz="2400" b="1" spc="-5">
                <a:latin typeface="Arial"/>
                <a:cs typeface="Arial"/>
              </a:rPr>
              <a:t> </a:t>
            </a:r>
            <a:r>
              <a:rPr sz="2400" b="1">
                <a:latin typeface="Arial"/>
                <a:cs typeface="Arial"/>
              </a:rPr>
              <a:t> </a:t>
            </a:r>
            <a:r>
              <a:rPr sz="2400" b="1" spc="-10" smtClean="0">
                <a:latin typeface="Arial"/>
                <a:cs typeface="Arial"/>
              </a:rPr>
              <a:t>Естественнонаучная</a:t>
            </a:r>
            <a:r>
              <a:rPr lang="ru-RU" sz="2400" b="1" spc="-70" dirty="0" smtClean="0">
                <a:latin typeface="Arial"/>
                <a:cs typeface="Arial"/>
              </a:rPr>
              <a:t> </a:t>
            </a:r>
            <a:r>
              <a:rPr sz="2400" b="1" spc="-5" smtClean="0">
                <a:latin typeface="Arial"/>
                <a:cs typeface="Arial"/>
              </a:rPr>
              <a:t>грамотность </a:t>
            </a:r>
            <a:r>
              <a:rPr sz="2400" b="1" spc="-650" smtClean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Финансовая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грамотность</a:t>
            </a:r>
            <a:endParaRPr sz="24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b="1" dirty="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  <a:spcBef>
                <a:spcPts val="1580"/>
              </a:spcBef>
            </a:pPr>
            <a:r>
              <a:rPr sz="2400" b="1" spc="-10" dirty="0">
                <a:latin typeface="Arial"/>
                <a:cs typeface="Arial"/>
              </a:rPr>
              <a:t>Креативное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мышление</a:t>
            </a:r>
            <a:endParaRPr sz="2400" b="1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00100" y="5786454"/>
            <a:ext cx="5741035" cy="276225"/>
          </a:xfrm>
          <a:prstGeom prst="rect">
            <a:avLst/>
          </a:prstGeom>
          <a:solidFill>
            <a:srgbClr val="CCFF99">
              <a:alpha val="47842"/>
            </a:srgbClr>
          </a:solidFill>
        </p:spPr>
        <p:txBody>
          <a:bodyPr vert="horz" wrap="square" lIns="0" tIns="69215" rIns="0" bIns="0" rtlCol="0">
            <a:spAutoFit/>
          </a:bodyPr>
          <a:lstStyle/>
          <a:p>
            <a:pPr marL="441325">
              <a:lnSpc>
                <a:spcPts val="1625"/>
              </a:lnSpc>
              <a:spcBef>
                <a:spcPts val="545"/>
              </a:spcBef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Глобальные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компетенции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1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560840" cy="993352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spc="-5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  <a:t>Компетенции и умения читательской грамотности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00108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/>
              <a:t>Читательская грамотность </a:t>
            </a:r>
            <a:r>
              <a:rPr lang="ru-RU" dirty="0" smtClean="0"/>
              <a:t>– это «способность человека понимать и использовать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жизни» (определение PISA).</a:t>
            </a:r>
            <a:endParaRPr lang="ru-RU" dirty="0"/>
          </a:p>
        </p:txBody>
      </p:sp>
      <p:pic>
        <p:nvPicPr>
          <p:cNvPr id="7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43116"/>
            <a:ext cx="7000892" cy="4714883"/>
          </a:xfrm>
          <a:prstGeom prst="rect">
            <a:avLst/>
          </a:prstGeom>
        </p:spPr>
      </p:pic>
      <p:sp>
        <p:nvSpPr>
          <p:cNvPr id="9" name="AutoShape 2" descr="https://theslide.ru/img/thumbs/e7dcbc061949abe5be4457d09d7595e7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768" y="4000504"/>
            <a:ext cx="1835150" cy="260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05" y="-99392"/>
            <a:ext cx="7772400" cy="1362075"/>
          </a:xfrm>
        </p:spPr>
        <p:txBody>
          <a:bodyPr/>
          <a:lstStyle/>
          <a:p>
            <a:pPr algn="ctr"/>
            <a:r>
              <a:rPr lang="ru-RU" sz="3200" b="1" kern="0" spc="-5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  <a:t>Компетенции и умения </a:t>
            </a:r>
            <a:r>
              <a:rPr lang="ru-RU" sz="3200" b="1" kern="0" spc="-5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  <a:t>математической </a:t>
            </a:r>
            <a:r>
              <a:rPr lang="ru-RU" sz="3200" b="1" kern="0" spc="-5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  <a:t>грамотности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334733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Математическая грамотность -</a:t>
            </a:r>
            <a:r>
              <a:rPr lang="ru-RU" dirty="0" smtClean="0"/>
              <a:t> означает способность человека решать проблемы, логически рассуждать и анализировать информацию; понимать роль математики в мире, в котором он живет. 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6840760" cy="4091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976" y="116632"/>
            <a:ext cx="7772400" cy="641995"/>
          </a:xfrm>
        </p:spPr>
        <p:txBody>
          <a:bodyPr>
            <a:normAutofit/>
          </a:bodyPr>
          <a:lstStyle/>
          <a:p>
            <a:pPr algn="ctr"/>
            <a:r>
              <a:rPr lang="ru-RU" sz="3200" b="1" kern="0" spc="-5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Century Schoolbook"/>
              </a:rPr>
              <a:t>Компетенции и умения ЕНГ</a:t>
            </a:r>
            <a:endParaRPr lang="ru-RU" sz="3200" b="1" kern="0" spc="-5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/>
              <a:cs typeface="Century Schoolboo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64704"/>
            <a:ext cx="88216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Естественнонаучная грамотность </a:t>
            </a:r>
            <a:r>
              <a:rPr lang="ru-RU" sz="2000" dirty="0" smtClean="0"/>
              <a:t>– это способность человека занимать активную  гражданскую позицию  по вопросам, связанными с естественными науками  и его готовность интересоваться естественнонаучными идеями (знания в области физики, географии, биологии и химии для понимания окружающего) </a:t>
            </a:r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430"/>
            <a:ext cx="8660826" cy="450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3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449</TotalTime>
  <Words>652</Words>
  <Application>Microsoft Office PowerPoint</Application>
  <PresentationFormat>Экран (4:3)</PresentationFormat>
  <Paragraphs>63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Функциональная грамотность как цель и результат современного образования</vt:lpstr>
      <vt:lpstr>   «ФУНКЦИОНАЛЬНАЯ ГРАМОТНОСТЬ» </vt:lpstr>
      <vt:lpstr>Презентация PowerPoint</vt:lpstr>
      <vt:lpstr>Функциональная грамотность – результат целенаправленно  организованного процесса познавательной деятельности</vt:lpstr>
      <vt:lpstr>Формирование функциональной грамотности в образовательном пространстве школы</vt:lpstr>
      <vt:lpstr>Виды функциональной грамотности</vt:lpstr>
      <vt:lpstr>Компетенции и умения читательской грамотности</vt:lpstr>
      <vt:lpstr>Компетенции и умения математической грамотности</vt:lpstr>
      <vt:lpstr>Компетенции и умения ЕНГ</vt:lpstr>
      <vt:lpstr>Компетенции и умения финансовой грамотности</vt:lpstr>
      <vt:lpstr>Компетенции и умения креативного мышления</vt:lpstr>
      <vt:lpstr>Методы и формы, способствующие развитию функциональной грамотности</vt:lpstr>
      <vt:lpstr>Функциональная грамотность в контексте  национального проекта «Образование» </vt:lpstr>
      <vt:lpstr>Список литературы: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 как основа качества образовательных результатов.</dc:title>
  <dc:creator>User</dc:creator>
  <cp:lastModifiedBy>User</cp:lastModifiedBy>
  <cp:revision>41</cp:revision>
  <dcterms:created xsi:type="dcterms:W3CDTF">2021-11-02T06:13:39Z</dcterms:created>
  <dcterms:modified xsi:type="dcterms:W3CDTF">2023-12-18T16:37:31Z</dcterms:modified>
</cp:coreProperties>
</file>