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2B56F-F1FD-4F3E-997A-8BBF41BD8706}" type="datetimeFigureOut">
              <a:rPr lang="ru-RU" smtClean="0"/>
              <a:t>30.11.2023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05FA9-DF8A-42E7-8EBB-9617F4F89C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6354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2B56F-F1FD-4F3E-997A-8BBF41BD8706}" type="datetimeFigureOut">
              <a:rPr lang="ru-RU" smtClean="0"/>
              <a:t>30.11.2023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05FA9-DF8A-42E7-8EBB-9617F4F89C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40953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2B56F-F1FD-4F3E-997A-8BBF41BD8706}" type="datetimeFigureOut">
              <a:rPr lang="ru-RU" smtClean="0"/>
              <a:t>30.11.2023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05FA9-DF8A-42E7-8EBB-9617F4F89C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2816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2B56F-F1FD-4F3E-997A-8BBF41BD8706}" type="datetimeFigureOut">
              <a:rPr lang="ru-RU" smtClean="0"/>
              <a:t>30.11.2023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05FA9-DF8A-42E7-8EBB-9617F4F89C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70893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2B56F-F1FD-4F3E-997A-8BBF41BD8706}" type="datetimeFigureOut">
              <a:rPr lang="ru-RU" smtClean="0"/>
              <a:t>30.11.2023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05FA9-DF8A-42E7-8EBB-9617F4F89C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99480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2B56F-F1FD-4F3E-997A-8BBF41BD8706}" type="datetimeFigureOut">
              <a:rPr lang="ru-RU" smtClean="0"/>
              <a:t>30.11.2023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05FA9-DF8A-42E7-8EBB-9617F4F89C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6008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2B56F-F1FD-4F3E-997A-8BBF41BD8706}" type="datetimeFigureOut">
              <a:rPr lang="ru-RU" smtClean="0"/>
              <a:t>30.11.2023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05FA9-DF8A-42E7-8EBB-9617F4F89C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72103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2B56F-F1FD-4F3E-997A-8BBF41BD8706}" type="datetimeFigureOut">
              <a:rPr lang="ru-RU" smtClean="0"/>
              <a:t>30.11.2023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05FA9-DF8A-42E7-8EBB-9617F4F89C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87987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2B56F-F1FD-4F3E-997A-8BBF41BD8706}" type="datetimeFigureOut">
              <a:rPr lang="ru-RU" smtClean="0"/>
              <a:t>30.11.2023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05FA9-DF8A-42E7-8EBB-9617F4F89C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01100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2B56F-F1FD-4F3E-997A-8BBF41BD8706}" type="datetimeFigureOut">
              <a:rPr lang="ru-RU" smtClean="0"/>
              <a:t>30.11.2023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05FA9-DF8A-42E7-8EBB-9617F4F89C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34098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2B56F-F1FD-4F3E-997A-8BBF41BD8706}" type="datetimeFigureOut">
              <a:rPr lang="ru-RU" smtClean="0"/>
              <a:t>30.11.2023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05FA9-DF8A-42E7-8EBB-9617F4F89C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3172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F2B56F-F1FD-4F3E-997A-8BBF41BD8706}" type="datetimeFigureOut">
              <a:rPr lang="ru-RU" smtClean="0"/>
              <a:t>30.11.2023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A05FA9-DF8A-42E7-8EBB-9617F4F89C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71148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-7847" y="340296"/>
            <a:ext cx="1172094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latin typeface="Times New Roman" panose="02020603050405020304" pitchFamily="18" charset="0"/>
                <a:ea typeface="Calibri" panose="020F0502020204030204" pitchFamily="34" charset="0"/>
              </a:rPr>
              <a:t>Карта </a:t>
            </a:r>
            <a:r>
              <a:rPr lang="ru-RU" sz="14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целевого состояния </a:t>
            </a:r>
            <a:r>
              <a:rPr lang="ru-RU" sz="14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1400" b="1" dirty="0">
                <a:latin typeface="Times New Roman" panose="02020603050405020304" pitchFamily="18" charset="0"/>
                <a:ea typeface="Calibri" panose="020F0502020204030204" pitchFamily="34" charset="0"/>
              </a:rPr>
              <a:t>процесса</a:t>
            </a:r>
            <a:br>
              <a:rPr lang="ru-RU" sz="1400" b="1" dirty="0"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ru-RU" sz="14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«Оптимизация процесса проведения режимного момента мытья рук, умывания»</a:t>
            </a:r>
            <a:endParaRPr lang="ru-RU" sz="1400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2616996"/>
              </p:ext>
            </p:extLst>
          </p:nvPr>
        </p:nvGraphicFramePr>
        <p:xfrm>
          <a:off x="1718891" y="1518998"/>
          <a:ext cx="1110210" cy="9179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0210">
                  <a:extLst>
                    <a:ext uri="{9D8B030D-6E8A-4147-A177-3AD203B41FA5}">
                      <a16:colId xmlns:a16="http://schemas.microsoft.com/office/drawing/2014/main" val="1327099584"/>
                    </a:ext>
                  </a:extLst>
                </a:gridCol>
              </a:tblGrid>
              <a:tr h="277863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воспитатели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141673"/>
                  </a:ext>
                </a:extLst>
              </a:tr>
              <a:tr h="608600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Приход детей в ванную комнату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8489570"/>
                  </a:ext>
                </a:extLst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6305426"/>
              </p:ext>
            </p:extLst>
          </p:nvPr>
        </p:nvGraphicFramePr>
        <p:xfrm>
          <a:off x="3174538" y="1527352"/>
          <a:ext cx="1110210" cy="11008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0210">
                  <a:extLst>
                    <a:ext uri="{9D8B030D-6E8A-4147-A177-3AD203B41FA5}">
                      <a16:colId xmlns:a16="http://schemas.microsoft.com/office/drawing/2014/main" val="1327099584"/>
                    </a:ext>
                  </a:extLst>
                </a:gridCol>
              </a:tblGrid>
              <a:tr h="277863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воспитатели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141673"/>
                  </a:ext>
                </a:extLst>
              </a:tr>
              <a:tr h="608600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Открывание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крана, включение воды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8489570"/>
                  </a:ext>
                </a:extLst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1044787"/>
              </p:ext>
            </p:extLst>
          </p:nvPr>
        </p:nvGraphicFramePr>
        <p:xfrm>
          <a:off x="4580311" y="1528511"/>
          <a:ext cx="1110210" cy="9156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0210">
                  <a:extLst>
                    <a:ext uri="{9D8B030D-6E8A-4147-A177-3AD203B41FA5}">
                      <a16:colId xmlns:a16="http://schemas.microsoft.com/office/drawing/2014/main" val="1327099584"/>
                    </a:ext>
                  </a:extLst>
                </a:gridCol>
              </a:tblGrid>
              <a:tr h="275544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воспитатели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141673"/>
                  </a:ext>
                </a:extLst>
              </a:tr>
              <a:tr h="608600">
                <a:tc>
                  <a:txBody>
                    <a:bodyPr/>
                    <a:lstStyle/>
                    <a:p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Намыливание</a:t>
                      </a:r>
                    </a:p>
                    <a:p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рук жидким мылом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8489570"/>
                  </a:ext>
                </a:extLst>
              </a:tr>
            </a:tbl>
          </a:graphicData>
        </a:graphic>
      </p:graphicFrame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2404023"/>
              </p:ext>
            </p:extLst>
          </p:nvPr>
        </p:nvGraphicFramePr>
        <p:xfrm>
          <a:off x="5997169" y="1520851"/>
          <a:ext cx="1110210" cy="9295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0210">
                  <a:extLst>
                    <a:ext uri="{9D8B030D-6E8A-4147-A177-3AD203B41FA5}">
                      <a16:colId xmlns:a16="http://schemas.microsoft.com/office/drawing/2014/main" val="1327099584"/>
                    </a:ext>
                  </a:extLst>
                </a:gridCol>
              </a:tblGrid>
              <a:tr h="289510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воспитатели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141673"/>
                  </a:ext>
                </a:extLst>
              </a:tr>
              <a:tr h="608600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Смывание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мыла, умывание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8489570"/>
                  </a:ext>
                </a:extLst>
              </a:tr>
            </a:tbl>
          </a:graphicData>
        </a:graphic>
      </p:graphicFrame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6579446"/>
              </p:ext>
            </p:extLst>
          </p:nvPr>
        </p:nvGraphicFramePr>
        <p:xfrm>
          <a:off x="7402942" y="1511610"/>
          <a:ext cx="1110210" cy="8864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0210">
                  <a:extLst>
                    <a:ext uri="{9D8B030D-6E8A-4147-A177-3AD203B41FA5}">
                      <a16:colId xmlns:a16="http://schemas.microsoft.com/office/drawing/2014/main" val="1327099584"/>
                    </a:ext>
                  </a:extLst>
                </a:gridCol>
              </a:tblGrid>
              <a:tr h="277863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воспитатели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141673"/>
                  </a:ext>
                </a:extLst>
              </a:tr>
              <a:tr h="608600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Закрывание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кран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8489570"/>
                  </a:ext>
                </a:extLst>
              </a:tr>
            </a:tbl>
          </a:graphicData>
        </a:graphic>
      </p:graphicFrame>
      <p:graphicFrame>
        <p:nvGraphicFramePr>
          <p:cNvPr id="13" name="Таблица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9792275"/>
              </p:ext>
            </p:extLst>
          </p:nvPr>
        </p:nvGraphicFramePr>
        <p:xfrm>
          <a:off x="8808715" y="1509420"/>
          <a:ext cx="1110210" cy="9179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0210">
                  <a:extLst>
                    <a:ext uri="{9D8B030D-6E8A-4147-A177-3AD203B41FA5}">
                      <a16:colId xmlns:a16="http://schemas.microsoft.com/office/drawing/2014/main" val="1327099584"/>
                    </a:ext>
                  </a:extLst>
                </a:gridCol>
              </a:tblGrid>
              <a:tr h="277863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воспитатели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141673"/>
                  </a:ext>
                </a:extLst>
              </a:tr>
              <a:tr h="608600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Вытирание рук полотенцем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8489570"/>
                  </a:ext>
                </a:extLst>
              </a:tr>
            </a:tbl>
          </a:graphicData>
        </a:graphic>
      </p:graphicFrame>
      <p:sp>
        <p:nvSpPr>
          <p:cNvPr id="16" name="Стрелка вправо 15"/>
          <p:cNvSpPr/>
          <p:nvPr/>
        </p:nvSpPr>
        <p:spPr>
          <a:xfrm>
            <a:off x="2888675" y="1889096"/>
            <a:ext cx="226289" cy="18246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трелка вправо 17"/>
          <p:cNvSpPr/>
          <p:nvPr/>
        </p:nvSpPr>
        <p:spPr>
          <a:xfrm>
            <a:off x="4330470" y="1894415"/>
            <a:ext cx="226289" cy="18246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трелка вправо 18"/>
          <p:cNvSpPr/>
          <p:nvPr/>
        </p:nvSpPr>
        <p:spPr>
          <a:xfrm>
            <a:off x="5739482" y="1889097"/>
            <a:ext cx="226289" cy="18246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трелка вправо 19"/>
          <p:cNvSpPr/>
          <p:nvPr/>
        </p:nvSpPr>
        <p:spPr>
          <a:xfrm>
            <a:off x="7141553" y="1889097"/>
            <a:ext cx="226289" cy="18246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Стрелка вправо 20"/>
          <p:cNvSpPr/>
          <p:nvPr/>
        </p:nvSpPr>
        <p:spPr>
          <a:xfrm>
            <a:off x="8549174" y="1877160"/>
            <a:ext cx="226289" cy="18246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Стрелка вправо 21"/>
          <p:cNvSpPr/>
          <p:nvPr/>
        </p:nvSpPr>
        <p:spPr>
          <a:xfrm>
            <a:off x="9952177" y="1877160"/>
            <a:ext cx="226289" cy="18246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TextBox 33"/>
          <p:cNvSpPr txBox="1"/>
          <p:nvPr/>
        </p:nvSpPr>
        <p:spPr>
          <a:xfrm>
            <a:off x="423949" y="4829695"/>
            <a:ext cx="2036618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Способы решения проблем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3516283" y="4305993"/>
            <a:ext cx="5544589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Разделить детей  на подгруппы для мытья рук и умывания.</a:t>
            </a:r>
            <a:b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Разработать и внедрить алгоритмы последовательного выполнения действий.</a:t>
            </a:r>
            <a:b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Разместить алгоритмы выполнения действий на видных местах, перед глазами детей. Разучить </a:t>
            </a:r>
            <a:r>
              <a:rPr lang="ru-RU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потешки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стихи, способствующие запоминанию порядка действий при мытье рук, при умывании.</a:t>
            </a:r>
            <a:b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Привлечь младшего воспитателя  к организации детей и оказанию им помощи.</a:t>
            </a:r>
            <a:b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 Заменить кусковое мыло на жидкое.</a:t>
            </a:r>
            <a:b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6. Использовать влажные салфетки для вытирания лица и рук после приема пищи.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Стрелка вправо 35"/>
          <p:cNvSpPr/>
          <p:nvPr/>
        </p:nvSpPr>
        <p:spPr>
          <a:xfrm>
            <a:off x="2602813" y="4912822"/>
            <a:ext cx="571725" cy="14660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TextBox 37"/>
          <p:cNvSpPr txBox="1"/>
          <p:nvPr/>
        </p:nvSpPr>
        <p:spPr>
          <a:xfrm>
            <a:off x="9446022" y="5413989"/>
            <a:ext cx="1210893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ВПП=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10 мин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282634" y="6201295"/>
            <a:ext cx="35412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Заведующий                   Е.А. Прохорова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4" name="Прямая соединительная линия 53"/>
          <p:cNvCxnSpPr/>
          <p:nvPr/>
        </p:nvCxnSpPr>
        <p:spPr>
          <a:xfrm flipV="1">
            <a:off x="1548018" y="3856991"/>
            <a:ext cx="1362369" cy="86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единительная линия 55"/>
          <p:cNvCxnSpPr/>
          <p:nvPr/>
        </p:nvCxnSpPr>
        <p:spPr>
          <a:xfrm flipH="1" flipV="1">
            <a:off x="2899532" y="3596970"/>
            <a:ext cx="10855" cy="2686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Прямая соединительная линия 58"/>
          <p:cNvCxnSpPr/>
          <p:nvPr/>
        </p:nvCxnSpPr>
        <p:spPr>
          <a:xfrm>
            <a:off x="2904960" y="3610659"/>
            <a:ext cx="2317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Прямая соединительная линия 60"/>
          <p:cNvCxnSpPr/>
          <p:nvPr/>
        </p:nvCxnSpPr>
        <p:spPr>
          <a:xfrm>
            <a:off x="3136676" y="3596970"/>
            <a:ext cx="0" cy="26002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Прямая соединительная линия 62"/>
          <p:cNvCxnSpPr/>
          <p:nvPr/>
        </p:nvCxnSpPr>
        <p:spPr>
          <a:xfrm>
            <a:off x="3136676" y="3856991"/>
            <a:ext cx="107787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Прямая соединительная линия 64"/>
          <p:cNvCxnSpPr/>
          <p:nvPr/>
        </p:nvCxnSpPr>
        <p:spPr>
          <a:xfrm flipV="1">
            <a:off x="4197927" y="3610659"/>
            <a:ext cx="0" cy="2463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Прямая соединительная линия 66"/>
          <p:cNvCxnSpPr/>
          <p:nvPr/>
        </p:nvCxnSpPr>
        <p:spPr>
          <a:xfrm>
            <a:off x="4197927" y="3610659"/>
            <a:ext cx="3588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Прямая соединительная линия 68"/>
          <p:cNvCxnSpPr/>
          <p:nvPr/>
        </p:nvCxnSpPr>
        <p:spPr>
          <a:xfrm>
            <a:off x="4556759" y="3610659"/>
            <a:ext cx="0" cy="25498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Прямая соединительная линия 70"/>
          <p:cNvCxnSpPr/>
          <p:nvPr/>
        </p:nvCxnSpPr>
        <p:spPr>
          <a:xfrm>
            <a:off x="4556759" y="3865641"/>
            <a:ext cx="11993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Прямая соединительная линия 72"/>
          <p:cNvCxnSpPr/>
          <p:nvPr/>
        </p:nvCxnSpPr>
        <p:spPr>
          <a:xfrm flipV="1">
            <a:off x="5739482" y="3573913"/>
            <a:ext cx="0" cy="2830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Прямая соединительная линия 74"/>
          <p:cNvCxnSpPr/>
          <p:nvPr/>
        </p:nvCxnSpPr>
        <p:spPr>
          <a:xfrm>
            <a:off x="5739482" y="3573913"/>
            <a:ext cx="25768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Прямая соединительная линия 76"/>
          <p:cNvCxnSpPr/>
          <p:nvPr/>
        </p:nvCxnSpPr>
        <p:spPr>
          <a:xfrm>
            <a:off x="5997169" y="3573913"/>
            <a:ext cx="0" cy="2830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Прямая соединительная линия 78"/>
          <p:cNvCxnSpPr/>
          <p:nvPr/>
        </p:nvCxnSpPr>
        <p:spPr>
          <a:xfrm>
            <a:off x="5997169" y="3856991"/>
            <a:ext cx="1110210" cy="86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Прямая соединительная линия 80"/>
          <p:cNvCxnSpPr/>
          <p:nvPr/>
        </p:nvCxnSpPr>
        <p:spPr>
          <a:xfrm flipV="1">
            <a:off x="7107379" y="3596970"/>
            <a:ext cx="0" cy="26002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Прямая соединительная линия 82"/>
          <p:cNvCxnSpPr/>
          <p:nvPr/>
        </p:nvCxnSpPr>
        <p:spPr>
          <a:xfrm>
            <a:off x="7107379" y="3596970"/>
            <a:ext cx="26046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Прямая соединительная линия 87"/>
          <p:cNvCxnSpPr/>
          <p:nvPr/>
        </p:nvCxnSpPr>
        <p:spPr>
          <a:xfrm>
            <a:off x="7367842" y="3610659"/>
            <a:ext cx="0" cy="25498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Прямая соединительная линия 90"/>
          <p:cNvCxnSpPr/>
          <p:nvPr/>
        </p:nvCxnSpPr>
        <p:spPr>
          <a:xfrm>
            <a:off x="7367842" y="3865641"/>
            <a:ext cx="114531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Прямая соединительная линия 92"/>
          <p:cNvCxnSpPr/>
          <p:nvPr/>
        </p:nvCxnSpPr>
        <p:spPr>
          <a:xfrm flipV="1">
            <a:off x="8513152" y="3610659"/>
            <a:ext cx="0" cy="25498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Прямая соединительная линия 94"/>
          <p:cNvCxnSpPr/>
          <p:nvPr/>
        </p:nvCxnSpPr>
        <p:spPr>
          <a:xfrm>
            <a:off x="8513152" y="3610659"/>
            <a:ext cx="26231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Прямая соединительная линия 96"/>
          <p:cNvCxnSpPr/>
          <p:nvPr/>
        </p:nvCxnSpPr>
        <p:spPr>
          <a:xfrm>
            <a:off x="8775463" y="3610659"/>
            <a:ext cx="0" cy="2463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Прямая соединительная линия 98"/>
          <p:cNvCxnSpPr/>
          <p:nvPr/>
        </p:nvCxnSpPr>
        <p:spPr>
          <a:xfrm>
            <a:off x="8775463" y="3865641"/>
            <a:ext cx="105018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" name="TextBox 122"/>
          <p:cNvSpPr txBox="1"/>
          <p:nvPr/>
        </p:nvSpPr>
        <p:spPr>
          <a:xfrm>
            <a:off x="1840824" y="3596970"/>
            <a:ext cx="6767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2 мин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4" name="TextBox 123"/>
          <p:cNvSpPr txBox="1"/>
          <p:nvPr/>
        </p:nvSpPr>
        <p:spPr>
          <a:xfrm>
            <a:off x="3344760" y="3583763"/>
            <a:ext cx="5998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мин.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5" name="TextBox 124"/>
          <p:cNvSpPr txBox="1"/>
          <p:nvPr/>
        </p:nvSpPr>
        <p:spPr>
          <a:xfrm>
            <a:off x="4839481" y="3583762"/>
            <a:ext cx="6383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3 мин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6" name="TextBox 125"/>
          <p:cNvSpPr txBox="1"/>
          <p:nvPr/>
        </p:nvSpPr>
        <p:spPr>
          <a:xfrm>
            <a:off x="6190300" y="3587633"/>
            <a:ext cx="6383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 мин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7" name="TextBox 126"/>
          <p:cNvSpPr txBox="1"/>
          <p:nvPr/>
        </p:nvSpPr>
        <p:spPr>
          <a:xfrm>
            <a:off x="7650563" y="3594393"/>
            <a:ext cx="6383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 мин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8" name="TextBox 127"/>
          <p:cNvSpPr txBox="1"/>
          <p:nvPr/>
        </p:nvSpPr>
        <p:spPr>
          <a:xfrm>
            <a:off x="9030944" y="3599650"/>
            <a:ext cx="6383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мин.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Овальная выноска 1"/>
          <p:cNvSpPr/>
          <p:nvPr/>
        </p:nvSpPr>
        <p:spPr>
          <a:xfrm>
            <a:off x="2829101" y="1106348"/>
            <a:ext cx="456668" cy="325835"/>
          </a:xfrm>
          <a:prstGeom prst="wedgeEllipseCallou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ru-RU" sz="1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8" name="Овальная выноска 67"/>
          <p:cNvSpPr/>
          <p:nvPr/>
        </p:nvSpPr>
        <p:spPr>
          <a:xfrm>
            <a:off x="4149009" y="1093902"/>
            <a:ext cx="456668" cy="325835"/>
          </a:xfrm>
          <a:prstGeom prst="wedgeEllipseCallou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ru-RU" sz="1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0" name="Овальная выноска 69"/>
          <p:cNvSpPr/>
          <p:nvPr/>
        </p:nvSpPr>
        <p:spPr>
          <a:xfrm>
            <a:off x="4605677" y="930984"/>
            <a:ext cx="456668" cy="325835"/>
          </a:xfrm>
          <a:prstGeom prst="wedgeEllipseCallou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ru-RU" sz="1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2" name="Овальная выноска 71"/>
          <p:cNvSpPr/>
          <p:nvPr/>
        </p:nvSpPr>
        <p:spPr>
          <a:xfrm>
            <a:off x="6086241" y="943430"/>
            <a:ext cx="456668" cy="325835"/>
          </a:xfrm>
          <a:prstGeom prst="wedgeEllipseCallou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ru-RU" sz="1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4" name="Овальная выноска 73"/>
          <p:cNvSpPr/>
          <p:nvPr/>
        </p:nvSpPr>
        <p:spPr>
          <a:xfrm>
            <a:off x="9836987" y="1055421"/>
            <a:ext cx="456668" cy="325835"/>
          </a:xfrm>
          <a:prstGeom prst="wedgeEllipseCallou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endParaRPr lang="ru-RU" sz="1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6" name="Овальная выноска 75"/>
          <p:cNvSpPr/>
          <p:nvPr/>
        </p:nvSpPr>
        <p:spPr>
          <a:xfrm>
            <a:off x="5639991" y="1118497"/>
            <a:ext cx="456668" cy="325835"/>
          </a:xfrm>
          <a:prstGeom prst="wedgeEllipseCallou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ru-RU" sz="1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432301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85</Words>
  <Application>Microsoft Office PowerPoint</Application>
  <PresentationFormat>Широкоэкранный</PresentationFormat>
  <Paragraphs>30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Andrei</dc:creator>
  <cp:lastModifiedBy>Andrei</cp:lastModifiedBy>
  <cp:revision>10</cp:revision>
  <dcterms:created xsi:type="dcterms:W3CDTF">2023-11-30T07:09:19Z</dcterms:created>
  <dcterms:modified xsi:type="dcterms:W3CDTF">2023-11-30T08:35:02Z</dcterms:modified>
</cp:coreProperties>
</file>