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574389216&amp;sxsrf=AM9HkKmE8Gim_QqlSmQJQ_2oLtqWXUmZNA:1697619250337&amp;q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catherineasquithgallery.com/uploads/posts/2021-03/thumbs/1614680485_87-p-fon-tkhekvondo-1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56792"/>
            <a:ext cx="7620000" cy="477202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9686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332656"/>
            <a:ext cx="84969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Бюджетное образовательное  учреждение дополнительного образования города Омска </a:t>
            </a:r>
          </a:p>
          <a:p>
            <a:pPr lvl="0"/>
            <a:r>
              <a:rPr lang="ru-RU" sz="1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«Городской детский (юношеский) центр»</a:t>
            </a:r>
          </a:p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436096" y="5085184"/>
            <a:ext cx="34563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Выполнил: </a:t>
            </a:r>
            <a:r>
              <a:rPr lang="ru-RU" dirty="0" smtClean="0"/>
              <a:t>педагоги </a:t>
            </a:r>
            <a:r>
              <a:rPr lang="ru-RU" dirty="0" smtClean="0"/>
              <a:t>дополнительного образования</a:t>
            </a:r>
          </a:p>
          <a:p>
            <a:r>
              <a:rPr lang="ru-RU" dirty="0" err="1" smtClean="0"/>
              <a:t>Домареноок</a:t>
            </a:r>
            <a:r>
              <a:rPr lang="ru-RU" dirty="0" smtClean="0"/>
              <a:t> И.Г.</a:t>
            </a:r>
          </a:p>
          <a:p>
            <a:r>
              <a:rPr lang="ru-RU" dirty="0" smtClean="0"/>
              <a:t>Зайцева Е.А.</a:t>
            </a:r>
            <a:endParaRPr lang="ru-RU" dirty="0" smtClean="0"/>
          </a:p>
          <a:p>
            <a:r>
              <a:rPr lang="ru-RU" dirty="0" err="1" smtClean="0"/>
              <a:t>Нейланд</a:t>
            </a:r>
            <a:r>
              <a:rPr lang="ru-RU" dirty="0" smtClean="0"/>
              <a:t> </a:t>
            </a:r>
            <a:r>
              <a:rPr lang="ru-RU" dirty="0" smtClean="0"/>
              <a:t>В.Б.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484784"/>
            <a:ext cx="763284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Методы и приемы мотивации</a:t>
            </a:r>
          </a:p>
          <a:p>
            <a:r>
              <a:rPr lang="ru-RU" sz="3600" dirty="0" smtClean="0">
                <a:solidFill>
                  <a:srgbClr val="C00000"/>
                </a:solidFill>
              </a:rPr>
              <a:t>обучающихся на занятиях     физической культурой</a:t>
            </a:r>
          </a:p>
          <a:p>
            <a:r>
              <a:rPr lang="ru-RU" sz="2000" dirty="0" smtClean="0"/>
              <a:t>(консультация)</a:t>
            </a:r>
          </a:p>
          <a:p>
            <a:r>
              <a:rPr lang="ru-RU" sz="3600" dirty="0" smtClean="0"/>
              <a:t>                  </a:t>
            </a:r>
            <a:endParaRPr lang="ru-RU" dirty="0"/>
          </a:p>
        </p:txBody>
      </p:sp>
      <p:pic>
        <p:nvPicPr>
          <p:cNvPr id="1030" name="Picture 6" descr="https://catherineasquithgallery.com/uploads/posts/2021-03/thumbs/1614680485_87-p-fon-tkhekvondo-1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528210"/>
            <a:ext cx="4320480" cy="2870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3528" y="404665"/>
            <a:ext cx="88204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  <a:ea typeface="Calibri"/>
                <a:cs typeface="Times New Roman"/>
              </a:rPr>
              <a:t>             Экспресс - обучение двигательным умениям и навыкам.</a:t>
            </a:r>
            <a:r>
              <a:rPr lang="ru-RU" sz="4000" i="1" dirty="0" smtClean="0">
                <a:solidFill>
                  <a:srgbClr val="FF0000"/>
                </a:solidFill>
                <a:ea typeface="Calibri"/>
                <a:cs typeface="Times New Roman"/>
              </a:rPr>
              <a:t> 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348880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tx2"/>
                </a:solidFill>
                <a:ea typeface="Calibri"/>
                <a:cs typeface="Times New Roman"/>
              </a:rPr>
              <a:t>Одной из причин снижения интереса учащихся к занятиям физической культурой называют неудачное выполнение двигательного задания. Решить эту проблему можно совершенствованием методики обучения умениям и навыкам, оптимально сочетая комплекс подготовительных и подводящих упражнений с идеомоторным представлением.</a:t>
            </a:r>
            <a:r>
              <a:rPr lang="ru-RU" sz="2400" dirty="0" smtClean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ea typeface="Calibri"/>
                <a:cs typeface="Times New Roman"/>
              </a:rPr>
              <a:t>Мотивы  должны обязательно подкрепляться ситуацией успеха.  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43608" y="188640"/>
            <a:ext cx="69847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ea typeface="Calibri"/>
                <a:cs typeface="Times New Roman"/>
              </a:rPr>
              <a:t>Демонстрация упражнений педагогом            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828836"/>
            <a:ext cx="5886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chemeClr val="tx2"/>
                </a:solidFill>
                <a:ea typeface="Times New Roman"/>
              </a:rPr>
              <a:t>Объяснение новых упражнений нужно обязательно сочетать с показом. Это вызывает положительные детские эмоции.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547665" y="404664"/>
            <a:ext cx="60486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err="1" smtClean="0">
                <a:solidFill>
                  <a:srgbClr val="C00000"/>
                </a:solidFill>
                <a:ea typeface="Calibri"/>
                <a:cs typeface="Times New Roman"/>
              </a:rPr>
              <a:t>Соревновательно-игровой</a:t>
            </a:r>
            <a:r>
              <a:rPr lang="ru-RU" sz="4000" b="1" i="1" dirty="0" smtClean="0">
                <a:solidFill>
                  <a:srgbClr val="C00000"/>
                </a:solidFill>
                <a:ea typeface="Calibri"/>
                <a:cs typeface="Times New Roman"/>
              </a:rPr>
              <a:t> метод</a:t>
            </a:r>
            <a:r>
              <a:rPr lang="ru-RU" i="1" dirty="0" smtClean="0">
                <a:solidFill>
                  <a:srgbClr val="C00000"/>
                </a:solidFill>
                <a:ea typeface="Calibri"/>
                <a:cs typeface="Times New Roman"/>
              </a:rPr>
              <a:t> 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505671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b="1" dirty="0" smtClean="0">
                <a:ea typeface="Times New Roman"/>
              </a:rPr>
              <a:t>необходимо системно применять на занятиях. Дух состязаний и непредсказуемость результата стимулируют интерес и активизируют деятельность при выполнении физических упражнений</a:t>
            </a:r>
            <a:r>
              <a:rPr lang="ru-RU" sz="2400" dirty="0" smtClean="0">
                <a:ea typeface="Times New Roman"/>
              </a:rPr>
              <a:t>. </a:t>
            </a:r>
            <a:endParaRPr lang="ru-RU" sz="2400" dirty="0">
              <a:ea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75656" y="2413338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b="1" dirty="0" smtClean="0">
                <a:ea typeface="Times New Roman"/>
              </a:rPr>
              <a:t>Специфика занятий физической культуры – многократные повторения, отработка двигательного навыка. Всё это снижает желание у детей выполнять специальные задания. Удерживать внимание и интерес ребят поможет многообразие упражнений.  </a:t>
            </a:r>
            <a:endParaRPr lang="ru-RU" sz="2400" b="1" dirty="0">
              <a:ea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836712"/>
            <a:ext cx="66065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   </a:t>
            </a:r>
            <a:r>
              <a:rPr lang="ru-RU" sz="4000" dirty="0" smtClean="0">
                <a:solidFill>
                  <a:srgbClr val="C00000"/>
                </a:solidFill>
              </a:rPr>
              <a:t>Вариативность упражнений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67544" y="260648"/>
            <a:ext cx="8136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ea typeface="Calibri"/>
                <a:cs typeface="Times New Roman"/>
              </a:rPr>
              <a:t>Мотивационная роль родителей</a:t>
            </a:r>
            <a:r>
              <a:rPr lang="ru-RU" sz="4000" i="1" dirty="0" smtClean="0">
                <a:solidFill>
                  <a:srgbClr val="FF0000"/>
                </a:solidFill>
                <a:ea typeface="Calibri"/>
                <a:cs typeface="Times New Roman"/>
              </a:rPr>
              <a:t>.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844825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ea typeface="Times New Roman"/>
              </a:rPr>
              <a:t>Включение родителей в учебно-воспитательный процесс  делают жизнь детей ещё интересней</a:t>
            </a:r>
            <a:r>
              <a:rPr lang="ru-RU" sz="2400" dirty="0" smtClean="0">
                <a:solidFill>
                  <a:srgbClr val="FF0000"/>
                </a:solidFill>
                <a:ea typeface="Times New Roman"/>
              </a:rPr>
              <a:t>.</a:t>
            </a:r>
            <a:endParaRPr lang="ru-RU" sz="2400" dirty="0"/>
          </a:p>
        </p:txBody>
      </p:sp>
      <p:pic>
        <p:nvPicPr>
          <p:cNvPr id="21506" name="Picture 2" descr="В Пажге прошла первая открытая тренировка по тхэквондо для детей и родителей  | Школа боевых искусств Анатолия Чиканчи | Дзе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852936"/>
            <a:ext cx="4762404" cy="3567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83568" y="260648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  <a:ea typeface="Calibri"/>
                <a:cs typeface="Times New Roman"/>
              </a:rPr>
              <a:t>      </a:t>
            </a:r>
            <a:r>
              <a:rPr lang="ru-RU" sz="4000" b="1" i="1" dirty="0" smtClean="0">
                <a:solidFill>
                  <a:srgbClr val="C00000"/>
                </a:solidFill>
                <a:ea typeface="Calibri"/>
                <a:cs typeface="Times New Roman"/>
              </a:rPr>
              <a:t>Самостоятельная работа</a:t>
            </a:r>
            <a:r>
              <a:rPr lang="ru-RU" b="1" i="1" dirty="0" smtClean="0">
                <a:solidFill>
                  <a:srgbClr val="C00000"/>
                </a:solidFill>
                <a:ea typeface="Calibri"/>
                <a:cs typeface="Times New Roman"/>
              </a:rPr>
              <a:t> 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484785"/>
            <a:ext cx="57423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b="1" dirty="0" smtClean="0">
                <a:ea typeface="Times New Roman"/>
              </a:rPr>
              <a:t>на занятие воодушевляет и стимулирует учеников</a:t>
            </a:r>
            <a:r>
              <a:rPr lang="ru-RU" b="1" dirty="0" smtClean="0">
                <a:ea typeface="Times New Roman"/>
              </a:rPr>
              <a:t>. </a:t>
            </a:r>
          </a:p>
        </p:txBody>
      </p:sp>
      <p:pic>
        <p:nvPicPr>
          <p:cNvPr id="20482" name="Picture 2" descr="Выборгской федерации тхэквондо - четверть ве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0779" y="2276872"/>
            <a:ext cx="6871621" cy="4104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27584" y="1443841"/>
            <a:ext cx="770485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ea typeface="Times New Roman"/>
                <a:cs typeface="Times New Roman"/>
              </a:rPr>
              <a:t>Использованные источники:</a:t>
            </a:r>
            <a:r>
              <a:rPr lang="ru-RU" sz="3200" i="1" dirty="0" smtClean="0">
                <a:solidFill>
                  <a:srgbClr val="C00000"/>
                </a:solidFill>
                <a:ea typeface="Times New Roman"/>
                <a:cs typeface="Times New Roman"/>
              </a:rPr>
              <a:t> </a:t>
            </a:r>
            <a:r>
              <a:rPr lang="ru-RU" i="1" dirty="0" smtClean="0">
                <a:solidFill>
                  <a:srgbClr val="FF0000"/>
                </a:solidFill>
                <a:ea typeface="Calibri"/>
                <a:cs typeface="Times New Roman"/>
              </a:rPr>
              <a:t/>
            </a:r>
            <a:br>
              <a:rPr lang="ru-RU" i="1" dirty="0" smtClean="0">
                <a:solidFill>
                  <a:srgbClr val="FF0000"/>
                </a:solidFill>
                <a:ea typeface="Calibri"/>
                <a:cs typeface="Times New Roman"/>
              </a:rPr>
            </a:br>
            <a:r>
              <a:rPr lang="ru-RU" i="1" dirty="0" smtClean="0">
                <a:ea typeface="Times New Roman"/>
                <a:cs typeface="Times New Roman"/>
              </a:rPr>
              <a:t>1.Шаулин В.Н. Развивающее обучение на материале физической культуры. - М.: Школа-Пресс, 2010. </a:t>
            </a:r>
            <a:r>
              <a:rPr lang="ru-RU" i="1" dirty="0" smtClean="0">
                <a:ea typeface="Calibri"/>
                <a:cs typeface="Times New Roman"/>
              </a:rPr>
              <a:t/>
            </a:r>
            <a:br>
              <a:rPr lang="ru-RU" i="1" dirty="0" smtClean="0">
                <a:ea typeface="Calibri"/>
                <a:cs typeface="Times New Roman"/>
              </a:rPr>
            </a:br>
            <a:r>
              <a:rPr lang="ru-RU" i="1" dirty="0" smtClean="0">
                <a:ea typeface="Times New Roman"/>
                <a:cs typeface="Times New Roman"/>
              </a:rPr>
              <a:t>2. Маркова, А.К. Мотивация учения и её воспитание у школьников/ А.К.Маркова , А.Б. Орлов., Л.М. Фридман - М.: Педагогика, 1983. - 65 с. </a:t>
            </a:r>
            <a:r>
              <a:rPr lang="ru-RU" i="1" dirty="0" smtClean="0">
                <a:ea typeface="Calibri"/>
                <a:cs typeface="Times New Roman"/>
              </a:rPr>
              <a:t/>
            </a:r>
            <a:br>
              <a:rPr lang="ru-RU" i="1" dirty="0" smtClean="0">
                <a:ea typeface="Calibri"/>
                <a:cs typeface="Times New Roman"/>
              </a:rPr>
            </a:br>
            <a:r>
              <a:rPr lang="ru-RU" i="1" dirty="0" smtClean="0">
                <a:ea typeface="Times New Roman"/>
                <a:cs typeface="Times New Roman"/>
              </a:rPr>
              <a:t>3. Матвеев, Л.П. Теория и методика физической культуры. Введение в предмет: учеб. для </a:t>
            </a:r>
            <a:r>
              <a:rPr lang="ru-RU" i="1" dirty="0" err="1" smtClean="0">
                <a:ea typeface="Times New Roman"/>
                <a:cs typeface="Times New Roman"/>
              </a:rPr>
              <a:t>высш</a:t>
            </a:r>
            <a:r>
              <a:rPr lang="ru-RU" i="1" dirty="0" smtClean="0">
                <a:ea typeface="Times New Roman"/>
                <a:cs typeface="Times New Roman"/>
              </a:rPr>
              <a:t>. спец. физ. учеб. заведений/ Л.П. Матвеев – </a:t>
            </a:r>
            <a:r>
              <a:rPr lang="ru-RU" i="1" dirty="0" err="1" smtClean="0">
                <a:ea typeface="Times New Roman"/>
                <a:cs typeface="Times New Roman"/>
              </a:rPr>
              <a:t>Спб</a:t>
            </a:r>
            <a:r>
              <a:rPr lang="ru-RU" i="1" dirty="0" smtClean="0">
                <a:ea typeface="Times New Roman"/>
                <a:cs typeface="Times New Roman"/>
              </a:rPr>
              <a:t>.: Изд-во «Лань»; М.: ООО Изд-во «Омега-Л», 2004. – 160 </a:t>
            </a:r>
            <a:r>
              <a:rPr lang="ru-RU" sz="1600" i="1" dirty="0" smtClean="0">
                <a:ea typeface="Times New Roman"/>
                <a:cs typeface="Times New Roman"/>
              </a:rPr>
              <a:t>с. </a:t>
            </a:r>
          </a:p>
          <a:p>
            <a:r>
              <a:rPr lang="en-US" dirty="0" smtClean="0">
                <a:hlinkClick r:id="rId3"/>
              </a:rPr>
              <a:t>https://www.google.com/search?sca_esv=574389216&amp;sxsrf=AM9HkKmE8Gim_QqlSmQJQ_2oLtqWXUmZNA:1697619250337&amp;q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pic>
        <p:nvPicPr>
          <p:cNvPr id="3074" name="Picture 2" descr="https://catherineasquithgallery.com/uploads/posts/2021-03/thumbs/1614680427_75-p-fon-tkhekvondo-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348880"/>
            <a:ext cx="7620000" cy="428625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27584" y="1196752"/>
            <a:ext cx="62631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СПАСИБО ЗА ВНИМАНИЕ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42" y="0"/>
            <a:ext cx="9110058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483768" y="548681"/>
            <a:ext cx="49685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РАССКАЖИ МНЕ И Я ЗАБУДУ,</a:t>
            </a:r>
          </a:p>
          <a:p>
            <a:pPr algn="just"/>
            <a:r>
              <a:rPr lang="ru-RU" sz="20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ПОКАЖИ МНЕ И Я ЗАПОМНЮ,</a:t>
            </a:r>
          </a:p>
          <a:p>
            <a:pPr algn="just"/>
            <a:r>
              <a:rPr lang="ru-RU" sz="20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ВОВЛЕКИ МЕНЯ И Я НАУЧУСЬ.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</a:rPr>
              <a:t>                                       Китайская мудрость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4340" name="Picture 4" descr="https://catherineasquithgallery.com/uploads/posts/2021-03/thumbs/1614680427_75-p-fon-tkhekvondo-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988840"/>
            <a:ext cx="762000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692696"/>
            <a:ext cx="82089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Ключевым звеном организации учебно-воспитательного процесса по физической культуре является мотивационно -      ценностная сфера учащихся.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717032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Она отражает внутреннее желание и  интерес учащихся                                                                     к занятиям, их активное, осознанное отношение к учению. Только при наличии глубоких побуждений  и мотивов их учебная деятельность будет протекать эффективно. 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71600" y="404664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a typeface="Calibri"/>
                <a:cs typeface="Times New Roman"/>
              </a:rPr>
              <a:t>Мотивация формируется на основе естественной потребности ребёнка в движениях, в новых впечатлениях, в новой информации.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2492896"/>
            <a:ext cx="77048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Мотивацию определяют мотивы занятий физическими упражнениями(учебно-познавательные, результативные, процессуальные, отметочные,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благополучия,социально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значимые мотивы и мотивы избегания неприятностей)</a:t>
            </a:r>
            <a:r>
              <a:rPr lang="ru-RU" sz="2400" dirty="0" smtClean="0">
                <a:solidFill>
                  <a:srgbClr val="000000"/>
                </a:solidFill>
                <a:ea typeface="Times New Roman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ea typeface="Times New Roman"/>
              </a:rPr>
              <a:t>и конечно цели, эмоции, смысл занятий физическими упражнениями (общественный и личностный), а также другие интересы, выступающие в роли мотивов занятий физической культурой. </a:t>
            </a:r>
            <a:endParaRPr lang="ru-RU" sz="2400" dirty="0">
              <a:solidFill>
                <a:srgbClr val="002060"/>
              </a:solidFill>
              <a:ea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83568" y="404664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Интерес</a:t>
            </a:r>
            <a:r>
              <a:rPr lang="ru-RU" sz="24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при своём развитии превращается в новую, вторичную, духовную потребность - в физическом совершенствовании, на основе которой возникают новые мотивы и интересы.</a:t>
            </a:r>
            <a:r>
              <a:rPr lang="ru-RU" dirty="0" smtClean="0">
                <a:latin typeface="Times New Roman"/>
                <a:ea typeface="Times New Roman"/>
              </a:rPr>
              <a:t>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105834"/>
            <a:ext cx="61024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a typeface="Calibri"/>
                <a:cs typeface="Times New Roman"/>
              </a:rPr>
              <a:t>Интересы различают </a:t>
            </a:r>
            <a:r>
              <a:rPr lang="ru-RU" sz="4000" b="1" i="1" dirty="0" smtClean="0">
                <a:solidFill>
                  <a:srgbClr val="7030A0"/>
                </a:solidFill>
                <a:ea typeface="Calibri"/>
                <a:cs typeface="Times New Roman"/>
              </a:rPr>
              <a:t>эпизодические и постоянные.</a:t>
            </a:r>
            <a:endParaRPr lang="ru-RU" sz="4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620688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ea typeface="Calibri"/>
                <a:cs typeface="Times New Roman"/>
              </a:rPr>
              <a:t>Эпизодические интересы</a:t>
            </a:r>
            <a:r>
              <a:rPr lang="ru-RU" sz="2400" b="1" dirty="0" smtClean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ru-RU" sz="2400" i="1" dirty="0" smtClean="0">
                <a:solidFill>
                  <a:srgbClr val="002060"/>
                </a:solidFill>
                <a:ea typeface="Calibri"/>
                <a:cs typeface="Times New Roman"/>
              </a:rPr>
              <a:t>возникают и сохраняются лишь в процессе конкретной деятельности, в конкретных условиях. После её прекращения они угасают.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852936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C00000"/>
                </a:solidFill>
                <a:ea typeface="Calibri"/>
                <a:cs typeface="Times New Roman"/>
              </a:rPr>
              <a:t>Постоянные интересы </a:t>
            </a:r>
            <a:r>
              <a:rPr lang="ru-RU" sz="2400" b="1" i="1" dirty="0" smtClean="0">
                <a:solidFill>
                  <a:srgbClr val="002060"/>
                </a:solidFill>
                <a:ea typeface="Calibri"/>
                <a:cs typeface="Times New Roman"/>
              </a:rPr>
              <a:t>не зависят от конкретных условий. Они характеризуются тем, что побуждают к деятельности в интересующей человека области даже тогда, когда условия для этого неблагоприятные. Именно постоянные, устойчивые интересы играют основную роль в поддержании и развитии активности</a:t>
            </a:r>
            <a:r>
              <a:rPr lang="ru-RU" b="1" i="1" dirty="0" smtClean="0">
                <a:solidFill>
                  <a:srgbClr val="002060"/>
                </a:solidFill>
                <a:ea typeface="Calibri"/>
                <a:cs typeface="Times New Roman"/>
              </a:rPr>
              <a:t>. 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051720" y="692697"/>
            <a:ext cx="31089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    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260648"/>
            <a:ext cx="28929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Факторы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1340768"/>
            <a:ext cx="58143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b="1" i="1" dirty="0" smtClean="0">
                <a:solidFill>
                  <a:srgbClr val="7030A0"/>
                </a:solidFill>
                <a:ea typeface="Times New Roman"/>
              </a:rPr>
              <a:t>личность педагога; </a:t>
            </a:r>
          </a:p>
          <a:p>
            <a:pPr marL="342900" lvl="0" indent="-342900" fontAlgn="base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b="1" i="1" dirty="0" smtClean="0">
                <a:solidFill>
                  <a:srgbClr val="7030A0"/>
                </a:solidFill>
                <a:ea typeface="Times New Roman"/>
              </a:rPr>
              <a:t>одноклассники и друзья; </a:t>
            </a:r>
          </a:p>
          <a:p>
            <a:pPr marL="342900" lvl="0" indent="-342900" fontAlgn="base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b="1" i="1" dirty="0" smtClean="0">
                <a:solidFill>
                  <a:srgbClr val="7030A0"/>
                </a:solidFill>
                <a:ea typeface="Times New Roman"/>
              </a:rPr>
              <a:t>примеры из жизни выдающихся спортсменов; </a:t>
            </a:r>
          </a:p>
          <a:p>
            <a:pPr marL="342900" lvl="0" indent="-342900" fontAlgn="base"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b="1" i="1" dirty="0" smtClean="0">
                <a:solidFill>
                  <a:srgbClr val="7030A0"/>
                </a:solidFill>
                <a:ea typeface="Times New Roman"/>
              </a:rPr>
              <a:t>родители. 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59632" y="404664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ea typeface="Calibri"/>
                <a:cs typeface="Times New Roman"/>
              </a:rPr>
              <a:t>      </a:t>
            </a:r>
            <a:r>
              <a:rPr lang="ru-RU" sz="4000" b="1" i="1" dirty="0" smtClean="0">
                <a:solidFill>
                  <a:srgbClr val="C00000"/>
                </a:solidFill>
                <a:ea typeface="Calibri"/>
                <a:cs typeface="Times New Roman"/>
              </a:rPr>
              <a:t>Методы и приёмы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7652" name="Picture 4" descr="Тхэквондо в Одинцово | Havana Gym - школа тхэквондо для детей и взрослы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4158" y="1835410"/>
            <a:ext cx="6018162" cy="4293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Бесплатное векторное изображение Абстрактный фон белые форм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30" y="0"/>
            <a:ext cx="914563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27584" y="18864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ea typeface="Calibri"/>
                <a:cs typeface="Times New Roman"/>
              </a:rPr>
              <a:t>     </a:t>
            </a:r>
            <a:r>
              <a:rPr lang="ru-RU" sz="3600" b="1" i="1" dirty="0" err="1" smtClean="0">
                <a:solidFill>
                  <a:srgbClr val="C00000"/>
                </a:solidFill>
                <a:ea typeface="Calibri"/>
                <a:cs typeface="Times New Roman"/>
              </a:rPr>
              <a:t>Целеполагание</a:t>
            </a:r>
            <a:r>
              <a:rPr lang="ru-RU" sz="3600" b="1" i="1" dirty="0" smtClean="0">
                <a:solidFill>
                  <a:srgbClr val="C00000"/>
                </a:solidFill>
                <a:ea typeface="Calibri"/>
                <a:cs typeface="Times New Roman"/>
              </a:rPr>
              <a:t> и рефлексия.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274838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buSzPts val="1000"/>
              <a:tabLst>
                <a:tab pos="457200" algn="l"/>
              </a:tabLst>
            </a:pPr>
            <a:r>
              <a:rPr lang="ru-RU" sz="2400" b="1" i="1" dirty="0" smtClean="0">
                <a:solidFill>
                  <a:srgbClr val="C00000"/>
                </a:solidFill>
                <a:ea typeface="Times New Roman"/>
              </a:rPr>
              <a:t>Процесс </a:t>
            </a:r>
            <a:r>
              <a:rPr lang="ru-RU" sz="2400" b="1" i="1" dirty="0" err="1" smtClean="0">
                <a:solidFill>
                  <a:srgbClr val="C00000"/>
                </a:solidFill>
                <a:ea typeface="Times New Roman"/>
              </a:rPr>
              <a:t>целеполагания</a:t>
            </a:r>
            <a:r>
              <a:rPr lang="ru-RU" sz="2400" dirty="0" smtClean="0">
                <a:solidFill>
                  <a:srgbClr val="FF0000"/>
                </a:solidFill>
                <a:ea typeface="Times New Roman"/>
              </a:rPr>
              <a:t> </a:t>
            </a:r>
            <a:r>
              <a:rPr lang="ru-RU" sz="2400" dirty="0" smtClean="0">
                <a:solidFill>
                  <a:schemeClr val="tx2"/>
                </a:solidFill>
                <a:ea typeface="Times New Roman"/>
              </a:rPr>
              <a:t>вызывает у детей искренний интерес,   подлинную увлеченность, формирует их творческое сознание.           </a:t>
            </a:r>
            <a:r>
              <a:rPr lang="ru-RU" sz="2400" dirty="0" smtClean="0">
                <a:solidFill>
                  <a:srgbClr val="FF0000"/>
                </a:solidFill>
                <a:ea typeface="Times New Roman"/>
              </a:rPr>
              <a:t>   </a:t>
            </a:r>
          </a:p>
          <a:p>
            <a:pPr lvl="0" algn="just" fontAlgn="base">
              <a:buSzPts val="1000"/>
              <a:tabLst>
                <a:tab pos="457200" algn="l"/>
              </a:tabLst>
            </a:pPr>
            <a:r>
              <a:rPr lang="ru-RU" sz="2400" b="1" i="1" dirty="0" smtClean="0">
                <a:solidFill>
                  <a:srgbClr val="C00000"/>
                </a:solidFill>
                <a:ea typeface="Times New Roman"/>
              </a:rPr>
              <a:t>Рефлексия</a:t>
            </a:r>
            <a:r>
              <a:rPr lang="ru-RU" sz="2400" dirty="0" smtClean="0">
                <a:solidFill>
                  <a:srgbClr val="FF0000"/>
                </a:solidFill>
                <a:ea typeface="Times New Roman"/>
              </a:rPr>
              <a:t> </a:t>
            </a:r>
            <a:r>
              <a:rPr lang="ru-RU" sz="2400" dirty="0" smtClean="0">
                <a:solidFill>
                  <a:schemeClr val="tx2"/>
                </a:solidFill>
                <a:ea typeface="Times New Roman"/>
              </a:rPr>
              <a:t>конкретизирует в сознании учащихся смысл их собственной   деятельности и определяет направленность целевых установок.</a:t>
            </a:r>
            <a:r>
              <a:rPr lang="ru-RU" dirty="0" smtClean="0">
                <a:solidFill>
                  <a:schemeClr val="tx2"/>
                </a:solidFill>
                <a:ea typeface="Times New Roman"/>
              </a:rPr>
              <a:t> </a:t>
            </a:r>
            <a:endParaRPr lang="ru-RU" sz="1600" dirty="0">
              <a:solidFill>
                <a:schemeClr val="tx2"/>
              </a:solidFill>
              <a:ea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5885</TotalTime>
  <Words>427</Words>
  <Application>Microsoft Office PowerPoint</Application>
  <PresentationFormat>Экран (4:3)</PresentationFormat>
  <Paragraphs>48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14</cp:revision>
  <dcterms:created xsi:type="dcterms:W3CDTF">2023-10-18T08:00:59Z</dcterms:created>
  <dcterms:modified xsi:type="dcterms:W3CDTF">2023-12-28T11:03:01Z</dcterms:modified>
</cp:coreProperties>
</file>