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7" r:id="rId2"/>
    <p:sldId id="276" r:id="rId3"/>
    <p:sldId id="302" r:id="rId4"/>
    <p:sldId id="304" r:id="rId5"/>
    <p:sldId id="291" r:id="rId6"/>
    <p:sldId id="303" r:id="rId7"/>
    <p:sldId id="272" r:id="rId8"/>
    <p:sldId id="295" r:id="rId9"/>
    <p:sldId id="273" r:id="rId10"/>
    <p:sldId id="305" r:id="rId11"/>
    <p:sldId id="29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0AE"/>
    <a:srgbClr val="EFB663"/>
    <a:srgbClr val="E6EDF6"/>
    <a:srgbClr val="6BBC46"/>
    <a:srgbClr val="7CBF33"/>
    <a:srgbClr val="FAE5F0"/>
    <a:srgbClr val="FFFAFA"/>
    <a:srgbClr val="FAF5F5"/>
    <a:srgbClr val="F0DCE6"/>
    <a:srgbClr val="F0DC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50017-838D-455F-B030-5C0377B70E5E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C26B6-C52D-43A4-A5AA-20D3A3747C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795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C26B6-C52D-43A4-A5AA-20D3A3747C2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338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C26B6-C52D-43A4-A5AA-20D3A3747C2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700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C26B6-C52D-43A4-A5AA-20D3A3747C2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7007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C26B6-C52D-43A4-A5AA-20D3A3747C2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2584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C26B6-C52D-43A4-A5AA-20D3A3747C2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2584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C26B6-C52D-43A4-A5AA-20D3A3747C2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258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78647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eninvg07.narod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edia/sekund.exe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hyperlink" Target="media/tabl.sw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61456"/>
            <a:ext cx="9180000" cy="2890543"/>
          </a:xfrm>
          <a:prstGeom prst="rect">
            <a:avLst/>
          </a:prstGeom>
          <a:solidFill>
            <a:schemeClr val="accent3">
              <a:lumMod val="60000"/>
              <a:lumOff val="40000"/>
              <a:alpha val="45000"/>
            </a:schemeClr>
          </a:solidFill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843753" y="36000"/>
            <a:ext cx="2321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Гаевская Т.В. МБОУ ЛСШ</a:t>
            </a:r>
            <a:endParaRPr lang="ru-RU" sz="1400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6000" y="4320000"/>
            <a:ext cx="7618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НАТУРАЛЬНЫЕ ЧИСЛА И НУЛЬ. ШКАЛЫ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772" y="2517736"/>
            <a:ext cx="55081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Представление числовой информации</a:t>
            </a:r>
          </a:p>
          <a:p>
            <a:pPr algn="r"/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в таблицах. Часть 1</a:t>
            </a:r>
            <a:endParaRPr lang="ru-RU" sz="2800" dirty="0">
              <a:solidFill>
                <a:schemeClr val="accent3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552000"/>
            <a:ext cx="9144000" cy="307777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метапредмет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знание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5580000" y="1080000"/>
            <a:ext cx="2952440" cy="3152466"/>
            <a:chOff x="971600" y="108736"/>
            <a:chExt cx="2952440" cy="3152466"/>
          </a:xfrm>
          <a:blipFill>
            <a:blip r:embed="rId2"/>
            <a:stretch>
              <a:fillRect/>
            </a:stretch>
          </a:blip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971600" y="108736"/>
              <a:ext cx="2952440" cy="1460466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972000" y="1800736"/>
              <a:ext cx="2952040" cy="1460466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71600" y="1296736"/>
              <a:ext cx="2952440" cy="15841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Скругленный прямоугольник 2">
            <a:hlinkClick r:id="rId3"/>
          </p:cNvPr>
          <p:cNvSpPr/>
          <p:nvPr/>
        </p:nvSpPr>
        <p:spPr>
          <a:xfrm>
            <a:off x="5580400" y="4941168"/>
            <a:ext cx="2952040" cy="396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88900" dist="381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http://seninvg07.narod.ru/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8690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«Математику уже затем учить надо, </a:t>
            </a:r>
          </a:p>
          <a:p>
            <a:r>
              <a:rPr lang="ru-RU" dirty="0"/>
              <a:t>что она ум в порядок приводит».</a:t>
            </a:r>
          </a:p>
          <a:p>
            <a:r>
              <a:rPr lang="ru-RU" dirty="0"/>
              <a:t>                                     М. В. Ломоносов</a:t>
            </a:r>
          </a:p>
        </p:txBody>
      </p:sp>
    </p:spTree>
    <p:extLst>
      <p:ext uri="{BB962C8B-B14F-4D97-AF65-F5344CB8AC3E}">
        <p14:creationId xmlns:p14="http://schemas.microsoft.com/office/powerpoint/2010/main" xmlns="" val="2070064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проверка полученных результатов. коррекция</a:t>
            </a:r>
          </a:p>
        </p:txBody>
      </p:sp>
      <p:pic>
        <p:nvPicPr>
          <p:cNvPr id="9" name="Рисунок 8"/>
          <p:cNvPicPr>
            <a:picLocks/>
          </p:cNvPicPr>
          <p:nvPr/>
        </p:nvPicPr>
        <p:blipFill>
          <a:blip r:embed="rId3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000" y="72000"/>
            <a:ext cx="8388000" cy="396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48000" y="72000"/>
            <a:ext cx="3069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Таблицы в нашей жизни</a:t>
            </a:r>
            <a:endParaRPr lang="ru-RU" sz="20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72000" y="72000"/>
            <a:ext cx="523948" cy="419159"/>
            <a:chOff x="360085" y="5148000"/>
            <a:chExt cx="523948" cy="419159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0085" y="5148000"/>
              <a:ext cx="523948" cy="419159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14000" y="5148000"/>
              <a:ext cx="332142" cy="338554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Arial" pitchFamily="34" charset="0"/>
                  <a:cs typeface="Arial" pitchFamily="34" charset="0"/>
                </a:rPr>
                <a:t>П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78763D3-A18A-454C-9B73-07A783605E5A}"/>
              </a:ext>
            </a:extLst>
          </p:cNvPr>
          <p:cNvSpPr txBox="1"/>
          <p:nvPr/>
        </p:nvSpPr>
        <p:spPr>
          <a:xfrm>
            <a:off x="458056" y="1052736"/>
            <a:ext cx="7498320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reflection blurRad="6350" stA="50000" endA="275" endPos="40000" dist="101600" dir="5400000" sy="-100000" algn="bl" rotWithShape="0"/>
          </a:effectLst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Хорошо известны различные виды таблиц. А возможно ли составить самому таблицу? Составьте придуманную вами таблицу или ее фрагмент. Поясните используемую в вашей таблице закономерность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442750A-C5F0-4D0C-81D6-23680826661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2780928"/>
            <a:ext cx="238125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67355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подведение итогов. рефлексия. домашнее задание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5949280"/>
            <a:ext cx="878497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Домашнее задание:   </a:t>
            </a:r>
            <a:r>
              <a:rPr lang="ru-RU" sz="2400" dirty="0"/>
              <a:t>§ 1, п1,  № 1.8 – 1.9; 1.13(а-г).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8000" y="720000"/>
            <a:ext cx="457200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Ответьте на вопросы.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1. Какое из заданий, выполненных на уроке, больше всего понравилось?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2. Какие из заданий, выполненных на уроке, вызвали затруднения?</a:t>
            </a:r>
          </a:p>
        </p:txBody>
      </p:sp>
      <p:pic>
        <p:nvPicPr>
          <p:cNvPr id="8" name="Рисунок 7"/>
          <p:cNvPicPr>
            <a:picLocks/>
          </p:cNvPicPr>
          <p:nvPr/>
        </p:nvPicPr>
        <p:blipFill>
          <a:blip r:embed="rId2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000" y="72000"/>
            <a:ext cx="8388000" cy="396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48000" y="72000"/>
            <a:ext cx="8614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Итоги</a:t>
            </a:r>
            <a:endParaRPr lang="ru-RU" sz="20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72000" y="72000"/>
            <a:ext cx="523948" cy="419159"/>
            <a:chOff x="360000" y="3491917"/>
            <a:chExt cx="523948" cy="419159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duotone>
                <a:prstClr val="black"/>
                <a:schemeClr val="accent2">
                  <a:lumMod val="75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0000" y="3491917"/>
              <a:ext cx="523948" cy="41915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14000" y="3508316"/>
              <a:ext cx="365806" cy="369332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Wingdings" pitchFamily="2" charset="2"/>
                  <a:cs typeface="Arial" pitchFamily="34" charset="0"/>
                </a:rPr>
                <a:t>ь</a:t>
              </a:r>
              <a:endParaRPr lang="ru-RU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135015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6516000"/>
            <a:ext cx="9144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целеполагание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4715504" y="2592000"/>
            <a:ext cx="4320496" cy="3499897"/>
            <a:chOff x="4716000" y="3022859"/>
            <a:chExt cx="4320496" cy="3499897"/>
          </a:xfrm>
        </p:grpSpPr>
        <p:sp>
          <p:nvSpPr>
            <p:cNvPr id="2" name="Прямоугольник с двумя скругленными соседними углами 1"/>
            <p:cNvSpPr/>
            <p:nvPr/>
          </p:nvSpPr>
          <p:spPr>
            <a:xfrm>
              <a:off x="4716000" y="3022859"/>
              <a:ext cx="4320000" cy="360000"/>
            </a:xfrm>
            <a:prstGeom prst="round2Same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716016" y="3384000"/>
              <a:ext cx="4320480" cy="313875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Знать строение таблицы,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Уметь извлекать информацию из таблиц,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Выполнять  вычисления по табличным данным, 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Сравнивать   величины, находить наибольшее и наименьшее значения,</a:t>
              </a:r>
            </a:p>
            <a:p>
              <a:pPr marL="342900" indent="-342900">
                <a:buFont typeface="Arial" pitchFamily="34" charset="0"/>
                <a:buChar char="•"/>
              </a:pPr>
              <a:endPara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4754" y="1693758"/>
            <a:ext cx="2190750" cy="9525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0000" y="2592000"/>
            <a:ext cx="4247984" cy="38660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74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0000" y="3006000"/>
            <a:ext cx="3167864" cy="30858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60000" y="2700000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655920" y="2700000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987824" y="2700000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8012" y="2808000"/>
            <a:ext cx="0" cy="29695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764000" y="2808000"/>
            <a:ext cx="0" cy="29695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096000" y="2808000"/>
            <a:ext cx="0" cy="29695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24000" y="3933056"/>
            <a:ext cx="2879848" cy="2071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Таблица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Строка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Столбец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Ячейка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Головка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Боковик</a:t>
            </a:r>
          </a:p>
          <a:p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8000" y="3264195"/>
            <a:ext cx="26870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КЛЮЧЕВЫЕ  СЛОВА</a:t>
            </a:r>
            <a:endParaRPr lang="ru-RU" sz="2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4" name="Рисунок 23"/>
          <p:cNvPicPr>
            <a:picLocks/>
          </p:cNvPicPr>
          <p:nvPr/>
        </p:nvPicPr>
        <p:blipFill>
          <a:blip r:embed="rId4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000" y="72000"/>
            <a:ext cx="8388496" cy="396000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684000" y="72000"/>
            <a:ext cx="1786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Задачи урока</a:t>
            </a:r>
            <a:endParaRPr lang="ru-RU" sz="2000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72000" y="72000"/>
            <a:ext cx="523948" cy="419159"/>
            <a:chOff x="360000" y="5688000"/>
            <a:chExt cx="523948" cy="419159"/>
          </a:xfrm>
        </p:grpSpPr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duotone>
                <a:prstClr val="black"/>
                <a:schemeClr val="accent4">
                  <a:lumMod val="20000"/>
                  <a:lumOff val="80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0000" y="5688000"/>
              <a:ext cx="523948" cy="419159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14000" y="5688000"/>
              <a:ext cx="335348" cy="338554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Arial" pitchFamily="34" charset="0"/>
                  <a:cs typeface="Arial" pitchFamily="34" charset="0"/>
                </a:rPr>
                <a:t>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639256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вхождение в тему урока и создание условий для осознанного восприятия нового материала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504000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Сколько примеров ты сможешь решить за одну минуту?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1987030"/>
            <a:ext cx="6048672" cy="4394298"/>
          </a:xfrm>
          <a:prstGeom prst="rect">
            <a:avLst/>
          </a:prstGeom>
          <a:solidFill>
            <a:srgbClr val="CCFF99">
              <a:alpha val="47000"/>
            </a:srgbClr>
          </a:solidFill>
          <a:ln w="95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208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48 + 7 =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262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16 + 9 =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316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25 + 34 =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4000" y="370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52 + 49 =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424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14 – 6 =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4000" y="478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23 – 7 =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532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32 – 8 =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92000" y="208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/>
                <a:ea typeface="Cambria Math"/>
              </a:rPr>
              <a:t>·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4 =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492000" y="262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/>
                <a:ea typeface="Cambria Math"/>
              </a:rPr>
              <a:t>·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 =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492000" y="316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/>
                <a:ea typeface="Cambria Math"/>
              </a:rPr>
              <a:t>·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6 =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492000" y="370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/>
                <a:ea typeface="Cambria Math"/>
              </a:rPr>
              <a:t>·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100 =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492000" y="424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36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mbria Math"/>
                <a:ea typeface="Cambria Math"/>
              </a:rPr>
              <a:t>: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12 =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492000" y="478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55 : 11 =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492000" y="532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96 : 8  =</a:t>
            </a:r>
          </a:p>
        </p:txBody>
      </p:sp>
      <p:sp>
        <p:nvSpPr>
          <p:cNvPr id="31" name="Штриховая стрелка вправо 30"/>
          <p:cNvSpPr/>
          <p:nvPr/>
        </p:nvSpPr>
        <p:spPr>
          <a:xfrm rot="5400000">
            <a:off x="174174" y="1332000"/>
            <a:ext cx="730755" cy="720080"/>
          </a:xfrm>
          <a:prstGeom prst="stripedRightArrow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548000" y="208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55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340000" y="208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48000" y="262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25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340000" y="262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84000" y="316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59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340000" y="316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48000" y="37080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101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340000" y="370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620000" y="4248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340000" y="424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548000" y="478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16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340000" y="4788429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84000" y="532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24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340000" y="532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60000" y="208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48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508000" y="208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16000" y="26280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100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5508000" y="262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52000" y="316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78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508000" y="316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644000" y="3708000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1000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508000" y="370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16000" y="424747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5508000" y="424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798756" y="4788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508000" y="4788429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88000" y="532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508000" y="532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60" name="Скругленный прямоугольник 59">
            <a:hlinkClick r:id="rId2" action="ppaction://hlinkfile"/>
          </p:cNvPr>
          <p:cNvSpPr/>
          <p:nvPr/>
        </p:nvSpPr>
        <p:spPr>
          <a:xfrm>
            <a:off x="6300000" y="684000"/>
            <a:ext cx="1800200" cy="360000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секундомер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346029" y="586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45 – 19 =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14029" y="586800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26</a:t>
            </a: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2362029" y="586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3480558" y="5868000"/>
            <a:ext cx="1872000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160 : 20  =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848558" y="58680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496558" y="5868000"/>
            <a:ext cx="504056" cy="432048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1"/>
            <a:tileRect/>
          </a:gra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?</a:t>
            </a:r>
          </a:p>
        </p:txBody>
      </p:sp>
      <p:pic>
        <p:nvPicPr>
          <p:cNvPr id="71" name="Рисунок 70"/>
          <p:cNvPicPr>
            <a:picLocks/>
          </p:cNvPicPr>
          <p:nvPr/>
        </p:nvPicPr>
        <p:blipFill>
          <a:blip r:embed="rId3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999" y="72000"/>
            <a:ext cx="8388000" cy="396000"/>
          </a:xfrm>
          <a:prstGeom prst="rect">
            <a:avLst/>
          </a:prstGeom>
        </p:spPr>
      </p:pic>
      <p:sp>
        <p:nvSpPr>
          <p:cNvPr id="72" name="Прямоугольник 71"/>
          <p:cNvSpPr/>
          <p:nvPr/>
        </p:nvSpPr>
        <p:spPr>
          <a:xfrm>
            <a:off x="684000" y="72000"/>
            <a:ext cx="33621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Математическая разминка</a:t>
            </a:r>
            <a:endParaRPr lang="ru-RU" sz="2000" dirty="0"/>
          </a:p>
        </p:txBody>
      </p:sp>
      <p:grpSp>
        <p:nvGrpSpPr>
          <p:cNvPr id="73" name="Группа 72"/>
          <p:cNvGrpSpPr/>
          <p:nvPr/>
        </p:nvGrpSpPr>
        <p:grpSpPr>
          <a:xfrm>
            <a:off x="72000" y="72000"/>
            <a:ext cx="523948" cy="419159"/>
            <a:chOff x="360000" y="5688000"/>
            <a:chExt cx="523948" cy="419159"/>
          </a:xfrm>
        </p:grpSpPr>
        <p:pic>
          <p:nvPicPr>
            <p:cNvPr id="74" name="Рисунок 7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0000" y="5688000"/>
              <a:ext cx="523948" cy="419159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414000" y="5688000"/>
              <a:ext cx="309700" cy="338554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08849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62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вхождение в тему урока и создание условий для осознанного восприятия нового материала</a:t>
            </a:r>
          </a:p>
        </p:txBody>
      </p:sp>
      <p:pic>
        <p:nvPicPr>
          <p:cNvPr id="71" name="Рисунок 70"/>
          <p:cNvPicPr>
            <a:picLocks/>
          </p:cNvPicPr>
          <p:nvPr/>
        </p:nvPicPr>
        <p:blipFill>
          <a:blip r:embed="rId2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7999" y="72000"/>
            <a:ext cx="8388000" cy="396000"/>
          </a:xfrm>
          <a:prstGeom prst="rect">
            <a:avLst/>
          </a:prstGeom>
        </p:spPr>
      </p:pic>
      <p:sp>
        <p:nvSpPr>
          <p:cNvPr id="72" name="Прямоугольник 71"/>
          <p:cNvSpPr/>
          <p:nvPr/>
        </p:nvSpPr>
        <p:spPr>
          <a:xfrm>
            <a:off x="684000" y="72000"/>
            <a:ext cx="33621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Математическая разминка</a:t>
            </a:r>
            <a:endParaRPr lang="ru-RU" sz="2000" dirty="0"/>
          </a:p>
        </p:txBody>
      </p:sp>
      <p:grpSp>
        <p:nvGrpSpPr>
          <p:cNvPr id="73" name="Группа 72"/>
          <p:cNvGrpSpPr/>
          <p:nvPr/>
        </p:nvGrpSpPr>
        <p:grpSpPr>
          <a:xfrm>
            <a:off x="72000" y="72000"/>
            <a:ext cx="523948" cy="419159"/>
            <a:chOff x="360000" y="5688000"/>
            <a:chExt cx="523948" cy="419159"/>
          </a:xfrm>
        </p:grpSpPr>
        <p:pic>
          <p:nvPicPr>
            <p:cNvPr id="74" name="Рисунок 73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0000" y="5688000"/>
              <a:ext cx="523948" cy="419159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414000" y="5688000"/>
              <a:ext cx="309700" cy="338554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  <p:sp>
        <p:nvSpPr>
          <p:cNvPr id="67" name="Прямоугольник 66"/>
          <p:cNvSpPr/>
          <p:nvPr/>
        </p:nvSpPr>
        <p:spPr>
          <a:xfrm>
            <a:off x="68703" y="634314"/>
            <a:ext cx="49348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dirty="0"/>
              <a:t>1.5 Найдите ошибки в примерах и исправьте их: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68702" y="1068103"/>
            <a:ext cx="8855247" cy="64633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а) 19 + 27 = 36;                     в) 27 + 42 = 69;                          д) 49 + 32 = 71;</a:t>
            </a:r>
          </a:p>
          <a:p>
            <a:r>
              <a:rPr lang="ru-RU" dirty="0"/>
              <a:t>б) 37 - 19 = 16;                      г) 74 - 56 = 18;                           е) 49 - 32 = 17.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1616703" y="1089420"/>
            <a:ext cx="5783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46                                                                                                 81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652703" y="1124768"/>
            <a:ext cx="435224" cy="247382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1616703" y="1340768"/>
            <a:ext cx="5549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18                                                                                                 </a:t>
            </a: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7016703" y="1124768"/>
            <a:ext cx="435224" cy="247382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1652703" y="1412768"/>
            <a:ext cx="435224" cy="247382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4172703" y="1124768"/>
            <a:ext cx="435224" cy="247382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4172703" y="1412768"/>
            <a:ext cx="435224" cy="247382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7016703" y="1412768"/>
            <a:ext cx="435224" cy="247382"/>
          </a:xfrm>
          <a:prstGeom prst="round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  <a:tileRect/>
          </a:gra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638209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70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8000" y="707211"/>
            <a:ext cx="6480224" cy="2707274"/>
            <a:chOff x="108000" y="707211"/>
            <a:chExt cx="6480224" cy="270727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Прямоугольник 4"/>
            <p:cNvSpPr/>
            <p:nvPr/>
          </p:nvSpPr>
          <p:spPr>
            <a:xfrm>
              <a:off x="108000" y="1059993"/>
              <a:ext cx="6480224" cy="2001709"/>
            </a:xfrm>
            <a:prstGeom prst="rect">
              <a:avLst/>
            </a:prstGeom>
            <a:solidFill>
              <a:srgbClr val="FCE0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08000" y="2708920"/>
              <a:ext cx="6480224" cy="705565"/>
            </a:xfrm>
            <a:prstGeom prst="roundRect">
              <a:avLst/>
            </a:prstGeom>
            <a:solidFill>
              <a:srgbClr val="FCE0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108000" y="707211"/>
              <a:ext cx="6480224" cy="705565"/>
            </a:xfrm>
            <a:prstGeom prst="roundRect">
              <a:avLst/>
            </a:prstGeom>
            <a:solidFill>
              <a:srgbClr val="FCE0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вхождение в тему урока и создание условий для осознанного восприятия нового материала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8000" y="707211"/>
            <a:ext cx="66962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— Посмотрите на новый учебник. Расскажите, какую информацию несет обложка.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— Прочитайте обращение авторов к пятиклассникам.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— Назовите основные мысли этой статьи.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— Какими качествами необходимо обладать для успешного изучения этого предмета?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— Прочитайте, с какими условными обозначениями мы встретимся на страницах учебника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99900" y="707211"/>
            <a:ext cx="1905000" cy="1971675"/>
          </a:xfrm>
          <a:prstGeom prst="rect">
            <a:avLst/>
          </a:prstGeom>
        </p:spPr>
      </p:pic>
      <p:sp>
        <p:nvSpPr>
          <p:cNvPr id="33" name="Скругленный прямоугольник 32">
            <a:hlinkClick r:id="rId4" action="ppaction://hlinkfile"/>
          </p:cNvPr>
          <p:cNvSpPr/>
          <p:nvPr/>
        </p:nvSpPr>
        <p:spPr>
          <a:xfrm>
            <a:off x="4536388" y="4486519"/>
            <a:ext cx="2074857" cy="28803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таблицы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69827" y="4746797"/>
            <a:ext cx="21515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Информационные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Вычислительные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999" y="3645024"/>
            <a:ext cx="6503245" cy="72017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0000" y="3708000"/>
            <a:ext cx="215984" cy="612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40000" y="3718864"/>
            <a:ext cx="5426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Таблица </a:t>
            </a:r>
            <a:r>
              <a:rPr lang="ru-RU" dirty="0"/>
              <a:t>— простая и удобная форма представления </a:t>
            </a:r>
          </a:p>
          <a:p>
            <a:r>
              <a:rPr lang="ru-RU" dirty="0"/>
              <a:t>информации по однотипным столбцам и строкам.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/>
          <p:cNvPicPr>
            <a:picLocks/>
          </p:cNvPicPr>
          <p:nvPr/>
        </p:nvPicPr>
        <p:blipFill>
          <a:blip r:embed="rId5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000" y="72000"/>
            <a:ext cx="8388000" cy="39600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684000" y="72000"/>
            <a:ext cx="2388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Работаем с книгой</a:t>
            </a:r>
            <a:endParaRPr lang="ru-RU" sz="20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000" y="72000"/>
            <a:ext cx="504056" cy="504056"/>
          </a:xfrm>
          <a:prstGeom prst="roundRect">
            <a:avLst/>
          </a:prstGeom>
          <a:blipFill>
            <a:blip r:embed="rId6"/>
            <a:stretch>
              <a:fillRect/>
            </a:stretch>
          </a:blipFill>
          <a:ln>
            <a:solidFill>
              <a:srgbClr val="EE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577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вхождение в тему урока и создание условий для осознанного восприятия нового материала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3356992"/>
            <a:ext cx="1905000" cy="1971675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3465746073"/>
              </p:ext>
            </p:extLst>
          </p:nvPr>
        </p:nvGraphicFramePr>
        <p:xfrm>
          <a:off x="222375" y="1169776"/>
          <a:ext cx="325588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9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39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39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39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78135" y="836712"/>
            <a:ext cx="1849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Название таблицы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6135" y="2492712"/>
            <a:ext cx="9794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Боковик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56404" y="2492712"/>
            <a:ext cx="1049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Столбцы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22136" y="1664712"/>
            <a:ext cx="82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Ячейка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66135" y="1124712"/>
            <a:ext cx="973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Головка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66135" y="1681889"/>
            <a:ext cx="949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Строки  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55852" y="2312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425783" y="2312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245968" y="2312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081967" y="2312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-5400000">
            <a:off x="3658135" y="1196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-5400000">
            <a:off x="3658135" y="1484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-5400000">
            <a:off x="3658135" y="1754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-5400000">
            <a:off x="3658135" y="2024712"/>
            <a:ext cx="0" cy="216000"/>
          </a:xfrm>
          <a:prstGeom prst="straightConnector1">
            <a:avLst/>
          </a:prstGeom>
          <a:ln w="1905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-5400000">
            <a:off x="2253783" y="1700712"/>
            <a:ext cx="0" cy="1656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766135" y="1592712"/>
            <a:ext cx="0" cy="522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Таблица 3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4049483543"/>
              </p:ext>
            </p:extLst>
          </p:nvPr>
        </p:nvGraphicFramePr>
        <p:xfrm>
          <a:off x="5001563" y="2025617"/>
          <a:ext cx="3985060" cy="11348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62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2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6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62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28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Фамилия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Математика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Русск. </a:t>
                      </a:r>
                      <a:r>
                        <a:rPr lang="ru-RU" sz="1200" dirty="0" err="1"/>
                        <a:t>яз</a:t>
                      </a:r>
                      <a:endParaRPr lang="ru-RU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ИЗО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514">
                <a:tc>
                  <a:txBody>
                    <a:bodyPr/>
                    <a:lstStyle/>
                    <a:p>
                      <a:r>
                        <a:rPr lang="ru-RU" sz="1200" dirty="0"/>
                        <a:t>Иванов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514">
                <a:tc>
                  <a:txBody>
                    <a:bodyPr/>
                    <a:lstStyle/>
                    <a:p>
                      <a:r>
                        <a:rPr lang="ru-RU" sz="1200" dirty="0"/>
                        <a:t>Петров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9514">
                <a:tc>
                  <a:txBody>
                    <a:bodyPr/>
                    <a:lstStyle/>
                    <a:p>
                      <a:r>
                        <a:rPr lang="ru-RU" sz="1200" dirty="0"/>
                        <a:t>Сидоров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Стрелка вправо 9"/>
          <p:cNvSpPr/>
          <p:nvPr/>
        </p:nvSpPr>
        <p:spPr>
          <a:xfrm>
            <a:off x="4450119" y="2132712"/>
            <a:ext cx="432048" cy="981280"/>
          </a:xfrm>
          <a:prstGeom prst="rightArrow">
            <a:avLst/>
          </a:prstGeom>
          <a:solidFill>
            <a:srgbClr val="EFB66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835827" y="2132712"/>
            <a:ext cx="6543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>
                <a:solidFill>
                  <a:srgbClr val="EFB6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04048" y="3352206"/>
            <a:ext cx="1836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Извлекать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Анализировать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Сравнивать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Делать прогноз</a:t>
            </a:r>
          </a:p>
        </p:txBody>
      </p:sp>
      <p:pic>
        <p:nvPicPr>
          <p:cNvPr id="34" name="Рисунок 33"/>
          <p:cNvPicPr>
            <a:picLocks/>
          </p:cNvPicPr>
          <p:nvPr/>
        </p:nvPicPr>
        <p:blipFill>
          <a:blip r:embed="rId4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4000" y="72000"/>
            <a:ext cx="8388000" cy="396000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684000" y="72000"/>
            <a:ext cx="2388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Работаем с книгой</a:t>
            </a:r>
            <a:endParaRPr lang="ru-RU" sz="2000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2000" y="72000"/>
            <a:ext cx="504056" cy="504056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  <a:ln>
            <a:solidFill>
              <a:srgbClr val="EE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939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практикум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1725" y="648000"/>
            <a:ext cx="4572000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dirty="0"/>
              <a:t>1.1 В пятых классах провели опрос «Домашние животные» и получили таблицу</a:t>
            </a:r>
          </a:p>
          <a:p>
            <a:r>
              <a:rPr lang="ru-RU" dirty="0"/>
              <a:t>(см. справа).</a:t>
            </a:r>
          </a:p>
          <a:p>
            <a:r>
              <a:rPr lang="ru-RU" dirty="0"/>
              <a:t>Ответьте по таблице на следующие вопросы:</a:t>
            </a:r>
          </a:p>
          <a:p>
            <a:r>
              <a:rPr lang="ru-RU" dirty="0"/>
              <a:t>а) какие данные записаны в седьмой строке;</a:t>
            </a:r>
          </a:p>
          <a:p>
            <a:r>
              <a:rPr lang="ru-RU" dirty="0"/>
              <a:t>б) каких животных нет у пятиклассников;</a:t>
            </a:r>
          </a:p>
          <a:p>
            <a:r>
              <a:rPr lang="ru-RU" dirty="0"/>
              <a:t>в) какие животные чаще всего живут у пятиклассников;</a:t>
            </a:r>
          </a:p>
          <a:p>
            <a:r>
              <a:rPr lang="ru-RU" dirty="0"/>
              <a:t>г) сколько среди животных четвероногих;</a:t>
            </a:r>
          </a:p>
          <a:p>
            <a:r>
              <a:rPr lang="ru-RU" dirty="0"/>
              <a:t>д) сколько двуногих животных;</a:t>
            </a:r>
          </a:p>
          <a:p>
            <a:r>
              <a:rPr lang="ru-RU" dirty="0"/>
              <a:t>е) сколько животных не имеет ног;</a:t>
            </a:r>
          </a:p>
          <a:p>
            <a:r>
              <a:rPr lang="ru-RU" dirty="0"/>
              <a:t>ж) сколько из них покрыты шерстью;</a:t>
            </a:r>
          </a:p>
          <a:p>
            <a:r>
              <a:rPr lang="ru-RU" dirty="0"/>
              <a:t>з) сколько среди них млекопитающих?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8413587"/>
              </p:ext>
            </p:extLst>
          </p:nvPr>
        </p:nvGraphicFramePr>
        <p:xfrm>
          <a:off x="4810310" y="648000"/>
          <a:ext cx="4154178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7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6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Животное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Всего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Кошка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Собака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Хомяк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Черепаха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Морская свинка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Кролик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Птицы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tx1"/>
                          </a:solidFill>
                        </a:rPr>
                        <a:t>Рыбки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tx1"/>
                          </a:solidFill>
                        </a:rPr>
                        <a:t>Змеи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tx1"/>
                          </a:solidFill>
                        </a:rPr>
                        <a:t>Никого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15" name="Рисунок 14"/>
          <p:cNvPicPr>
            <a:picLocks/>
          </p:cNvPicPr>
          <p:nvPr/>
        </p:nvPicPr>
        <p:blipFill>
          <a:blip r:embed="rId2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000" y="72000"/>
            <a:ext cx="8388000" cy="396000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648000" y="72000"/>
            <a:ext cx="17531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Наши задачи</a:t>
            </a:r>
            <a:endParaRPr lang="ru-RU" sz="2000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72000" y="72000"/>
            <a:ext cx="523948" cy="419159"/>
            <a:chOff x="360085" y="4030565"/>
            <a:chExt cx="523948" cy="419159"/>
          </a:xfrm>
        </p:grpSpPr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0085" y="4030565"/>
              <a:ext cx="523948" cy="419159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414000" y="4032000"/>
              <a:ext cx="309700" cy="338554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Arial" pitchFamily="34" charset="0"/>
                  <a:cs typeface="Arial" pitchFamily="34" charset="0"/>
                </a:rPr>
                <a:t>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503841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проверка полученных результатов. коррекция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8000" y="620688"/>
            <a:ext cx="24488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dirty="0"/>
              <a:t>1.4 Заполните таблицу.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7258574"/>
              </p:ext>
            </p:extLst>
          </p:nvPr>
        </p:nvGraphicFramePr>
        <p:xfrm>
          <a:off x="88202" y="1124744"/>
          <a:ext cx="885649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1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856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Слагаемое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Слагаемое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Сумма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0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23" name="Рисунок 22"/>
          <p:cNvPicPr>
            <a:picLocks/>
          </p:cNvPicPr>
          <p:nvPr/>
        </p:nvPicPr>
        <p:blipFill>
          <a:blip r:embed="rId3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000" y="72000"/>
            <a:ext cx="8388000" cy="396000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648000" y="72000"/>
            <a:ext cx="14312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Повторим </a:t>
            </a:r>
            <a:endParaRPr lang="ru-RU" sz="20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72000" y="72000"/>
            <a:ext cx="523948" cy="419159"/>
            <a:chOff x="360085" y="5148000"/>
            <a:chExt cx="523948" cy="419159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60085" y="5148000"/>
              <a:ext cx="523948" cy="41915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14000" y="5148000"/>
              <a:ext cx="332142" cy="338554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Arial" pitchFamily="34" charset="0"/>
                  <a:cs typeface="Arial" pitchFamily="34" charset="0"/>
                </a:rPr>
                <a:t>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154660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-36000" y="6516000"/>
            <a:ext cx="921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проверка полученных результатов. коррекция</a:t>
            </a:r>
          </a:p>
        </p:txBody>
      </p:sp>
      <p:pic>
        <p:nvPicPr>
          <p:cNvPr id="8" name="Рисунок 7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7262351" y="3120334"/>
            <a:ext cx="1800399" cy="252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000" y="764704"/>
            <a:ext cx="6696248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Три одноклассницы — Соня, Тоня и Женя — занимаются в</a:t>
            </a:r>
          </a:p>
          <a:p>
            <a:r>
              <a:rPr lang="ru-RU" dirty="0"/>
              <a:t>различных спортивных секциях: одна — в гимнастической, другая — в лыжной, третья — в секции плавания. Каким видом спорта</a:t>
            </a:r>
          </a:p>
          <a:p>
            <a:r>
              <a:rPr lang="ru-RU" dirty="0"/>
              <a:t>занимается каждая из девочек, если известно, что Соня плаванием не увлекается, а Женя является победителем соревнований по лыжам?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948264" y="764704"/>
            <a:ext cx="211448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Составьте таблицу </a:t>
            </a:r>
          </a:p>
          <a:p>
            <a:r>
              <a:rPr lang="ru-RU" dirty="0"/>
              <a:t>участников секций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7215501"/>
              </p:ext>
            </p:extLst>
          </p:nvPr>
        </p:nvGraphicFramePr>
        <p:xfrm>
          <a:off x="156829" y="2708920"/>
          <a:ext cx="7262996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5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5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15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5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Спортивные секции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Соня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Тоня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Женя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Гимнастическая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Лыжная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Плавание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19999" y="72000"/>
            <a:ext cx="8172679" cy="400110"/>
          </a:xfrm>
          <a:prstGeom prst="rect">
            <a:avLst/>
          </a:prstGeom>
          <a:gradFill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Проверь себя</a:t>
            </a:r>
            <a:endParaRPr lang="ru-RU" sz="20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72000" y="72000"/>
            <a:ext cx="523948" cy="419159"/>
            <a:chOff x="349997" y="4608000"/>
            <a:chExt cx="523948" cy="419159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49997" y="4608000"/>
              <a:ext cx="523948" cy="419159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14000" y="4608000"/>
              <a:ext cx="309700" cy="338554"/>
            </a:xfrm>
            <a:prstGeom prst="rect">
              <a:avLst/>
            </a:prstGeom>
            <a:noFill/>
            <a:effectLst>
              <a:glow rad="139700">
                <a:schemeClr val="bg1"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Arial" pitchFamily="34" charset="0"/>
                  <a:cs typeface="Arial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936479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729</Words>
  <Application>Microsoft Office PowerPoint</Application>
  <PresentationFormat>Экран (4:3)</PresentationFormat>
  <Paragraphs>217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Директор</cp:lastModifiedBy>
  <cp:revision>302</cp:revision>
  <dcterms:created xsi:type="dcterms:W3CDTF">2021-10-31T04:25:13Z</dcterms:created>
  <dcterms:modified xsi:type="dcterms:W3CDTF">2023-12-25T01:53:48Z</dcterms:modified>
</cp:coreProperties>
</file>