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66" r:id="rId5"/>
    <p:sldId id="258" r:id="rId6"/>
    <p:sldId id="259" r:id="rId7"/>
    <p:sldId id="260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980728"/>
            <a:ext cx="734481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33333"/>
                </a:solidFill>
              </a:rPr>
              <a:t>Консультация для родителей </a:t>
            </a:r>
            <a:r>
              <a:rPr lang="ru-RU" sz="4800" b="1" dirty="0">
                <a:solidFill>
                  <a:srgbClr val="C00000"/>
                </a:solidFill>
              </a:rPr>
              <a:t>«Празднуем Пасху дома»</a:t>
            </a:r>
            <a:endParaRPr lang="ru-RU" sz="4800" b="1" i="0" dirty="0">
              <a:solidFill>
                <a:srgbClr val="C0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04664"/>
            <a:ext cx="6096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5976" y="580526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Разработала: воспитатель </a:t>
            </a:r>
            <a:r>
              <a:rPr lang="ru-RU" dirty="0" err="1" smtClean="0">
                <a:solidFill>
                  <a:srgbClr val="C00000"/>
                </a:solidFill>
              </a:rPr>
              <a:t>Авдей</a:t>
            </a:r>
            <a:r>
              <a:rPr lang="ru-RU" dirty="0" smtClean="0">
                <a:solidFill>
                  <a:srgbClr val="C00000"/>
                </a:solidFill>
              </a:rPr>
              <a:t> А.Е.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34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064" y="1196752"/>
            <a:ext cx="83529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Мультфильм для детей</a:t>
            </a:r>
            <a:r>
              <a:rPr lang="ru-RU" sz="5400" b="1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ru-RU" sz="7200" b="1" dirty="0" smtClean="0">
                <a:solidFill>
                  <a:srgbClr val="C00000"/>
                </a:solidFill>
              </a:rPr>
              <a:t>«Заячья школа!»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454136"/>
            <a:ext cx="5364088" cy="2527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232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0" b="3759"/>
          <a:stretch/>
        </p:blipFill>
        <p:spPr>
          <a:xfrm>
            <a:off x="4139952" y="3645023"/>
            <a:ext cx="4752528" cy="2461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528" y="476672"/>
            <a:ext cx="84249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111111"/>
                </a:solidFill>
              </a:rPr>
              <a:t>Уже совсем скоро мы будем праздновать </a:t>
            </a:r>
            <a:r>
              <a:rPr lang="ru-RU" sz="2800" b="1" dirty="0">
                <a:solidFill>
                  <a:srgbClr val="111111"/>
                </a:solidFill>
              </a:rPr>
              <a:t>ПАСХУ</a:t>
            </a:r>
            <a:r>
              <a:rPr lang="ru-RU" sz="2800" dirty="0">
                <a:solidFill>
                  <a:srgbClr val="111111"/>
                </a:solidFill>
              </a:rPr>
              <a:t>. Этот праздник может стать ярким и интересным для детей, ведь они с удовольствием помогают родителям украшать глазурью и цветными посыпками куличи, окрашивать яйца или клеить на них нарядные наклейки. А еще с ребятами можно изготовить яркие открытки для родных и оформить дом к празднику.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29702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20688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11111"/>
                </a:solidFill>
              </a:rPr>
              <a:t>История праздника</a:t>
            </a:r>
          </a:p>
          <a:p>
            <a:pPr algn="ctr"/>
            <a:r>
              <a:rPr lang="ru-RU" b="1" dirty="0">
                <a:solidFill>
                  <a:srgbClr val="111111"/>
                </a:solidFill>
              </a:rPr>
              <a:t>Рабство израильского народа</a:t>
            </a:r>
          </a:p>
          <a:p>
            <a:pPr algn="just"/>
            <a:r>
              <a:rPr lang="ru-RU" dirty="0">
                <a:solidFill>
                  <a:srgbClr val="000000"/>
                </a:solidFill>
              </a:rPr>
              <a:t>Для того чтобы узнать о возникновении праздника, потребуется открыть Библию на части с названием «Исход». Если говорить кратко и на понятном языке, евреи на протяжении долгих веков находились в рабстве у египтян и смиренно терпели унижения, страдания, боль и другие мучения. Они считали, что так и должно быть, поэтому и не роптали на судьбу, а молча, покорившись, сносили все испытания и лишения. В центре описываемых в Библии событий находится пророк Моисей и его брат Аарон. Считается, что Бог через этих людей вершил чудеса и беды на египетской земле</a:t>
            </a:r>
            <a:r>
              <a:rPr lang="ru-RU" dirty="0" smtClean="0">
                <a:solidFill>
                  <a:srgbClr val="000000"/>
                </a:solidFill>
              </a:rPr>
              <a:t>.</a:t>
            </a:r>
          </a:p>
          <a:p>
            <a:endParaRPr lang="ru-RU" b="1" dirty="0" smtClean="0">
              <a:solidFill>
                <a:srgbClr val="111111"/>
              </a:solidFill>
            </a:endParaRPr>
          </a:p>
          <a:p>
            <a:pPr algn="ctr"/>
            <a:r>
              <a:rPr lang="ru-RU" b="1" dirty="0" smtClean="0">
                <a:solidFill>
                  <a:srgbClr val="111111"/>
                </a:solidFill>
              </a:rPr>
              <a:t>Правда </a:t>
            </a:r>
            <a:r>
              <a:rPr lang="ru-RU" b="1" dirty="0">
                <a:solidFill>
                  <a:srgbClr val="111111"/>
                </a:solidFill>
              </a:rPr>
              <a:t>или вымысел, решать не нам</a:t>
            </a:r>
          </a:p>
          <a:p>
            <a:pPr algn="just"/>
            <a:r>
              <a:rPr lang="ru-RU" dirty="0">
                <a:solidFill>
                  <a:srgbClr val="000000"/>
                </a:solidFill>
              </a:rPr>
              <a:t>Фараон Египта не хотел освобождать еврейский народ от векового рабства и становился все более и более жестоким и требовательным. Тогда Бог, сжалившись над евреями, решил помочь выбраться рабам на свободу. Каждой семье было велено вечером заколоть по одному ягненку мужского рода. Ночью его нужно было съесть, не ломая костей, а его кровью намазать входную дверь в дом семейства. Это была своеобразная метка.</a:t>
            </a:r>
          </a:p>
          <a:p>
            <a:pPr algn="just"/>
            <a:endParaRPr lang="ru-RU" b="0" i="0" dirty="0">
              <a:solidFill>
                <a:srgbClr val="000000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022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92696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</a:rPr>
              <a:t>Этой ночью, если верить преданию, сошел на землю ангел Божий и убил всех первенцев египетских, но дома евреев при этом остались нетронутыми. Фараон испугался, увидев, что для его нации появилась опасность, и прогнал евреев из своей страны. Однако спустя некоторое время он решил их догнать. И снова случился Божий промысел. Море, находящееся на пути у рабов, разверзлось, и беглецы смогли спокойно уйти по суше, а когда на это место ступил фараон, вода сомкнулась, и он вместе со своей свитой утонул. Народ Израиля был освобожден, и поэтому евреи всего мира стали праздновать </a:t>
            </a:r>
            <a:r>
              <a:rPr lang="ru-RU" dirty="0" err="1">
                <a:solidFill>
                  <a:srgbClr val="000000"/>
                </a:solidFill>
              </a:rPr>
              <a:t>Песах</a:t>
            </a:r>
            <a:r>
              <a:rPr lang="ru-RU" dirty="0">
                <a:solidFill>
                  <a:srgbClr val="000000"/>
                </a:solidFill>
              </a:rPr>
              <a:t>, праздник в честь своего избавления от многовекового рабства</a:t>
            </a:r>
            <a:r>
              <a:rPr lang="ru-RU" dirty="0" smtClean="0">
                <a:solidFill>
                  <a:srgbClr val="000000"/>
                </a:solidFill>
              </a:rPr>
              <a:t>.</a:t>
            </a:r>
          </a:p>
          <a:p>
            <a:endParaRPr lang="ru-RU" b="1" dirty="0">
              <a:solidFill>
                <a:srgbClr val="111111"/>
              </a:solidFill>
            </a:endParaRPr>
          </a:p>
          <a:p>
            <a:pPr algn="ctr"/>
            <a:r>
              <a:rPr lang="ru-RU" b="1" dirty="0" smtClean="0">
                <a:solidFill>
                  <a:srgbClr val="111111"/>
                </a:solidFill>
              </a:rPr>
              <a:t>Краткая </a:t>
            </a:r>
            <a:r>
              <a:rPr lang="ru-RU" b="1" dirty="0">
                <a:solidFill>
                  <a:srgbClr val="111111"/>
                </a:solidFill>
              </a:rPr>
              <a:t>история пасхи, которую передают из поколения в поколение</a:t>
            </a:r>
          </a:p>
          <a:p>
            <a:pPr algn="just"/>
            <a:r>
              <a:rPr lang="ru-RU" dirty="0">
                <a:solidFill>
                  <a:srgbClr val="000000"/>
                </a:solidFill>
              </a:rPr>
              <a:t>История праздника на этом не заканчивается, а лишь начинается. После описанных событий на Святой земле рождается Иисус Христос. В 30 лет он начинает проповедовать народу Божьи заповеди, а еще через три года его распяли на кресте за грехи человечества. Причем произошло это сразу после праздника </a:t>
            </a:r>
            <a:r>
              <a:rPr lang="ru-RU" dirty="0" err="1">
                <a:solidFill>
                  <a:srgbClr val="000000"/>
                </a:solidFill>
              </a:rPr>
              <a:t>Песах</a:t>
            </a:r>
            <a:r>
              <a:rPr lang="ru-RU" dirty="0">
                <a:solidFill>
                  <a:srgbClr val="000000"/>
                </a:solidFill>
              </a:rPr>
              <a:t>. Именно празднуя его на тайной вечери, он представил вино и хлеб как собственные кровь и тело. Его, как и ягненка, убили за грехи других людей и кости его так же не сломали. Поэтому верующий народ верит, что душа бессмертна и радуется этому, так же как и воскресению Христа.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1926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8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111111"/>
                </a:solidFill>
              </a:rPr>
              <a:t>Как организовать праздник Пасхи для детей? Чем их занять дома, чтобы было весело, и праздник запомнился надолго?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t="10313" r="8047" b="3499"/>
          <a:stretch/>
        </p:blipFill>
        <p:spPr>
          <a:xfrm>
            <a:off x="1235012" y="2060848"/>
            <a:ext cx="6601968" cy="4203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5727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111111"/>
                </a:solidFill>
              </a:rPr>
              <a:t>Лучше всего оформить место празднования в пасхальных мотивах – разноцветные ленточки и шарики, похожие на </a:t>
            </a:r>
            <a:r>
              <a:rPr lang="ru-RU" sz="2800" dirty="0" err="1">
                <a:solidFill>
                  <a:srgbClr val="111111"/>
                </a:solidFill>
              </a:rPr>
              <a:t>крашенки</a:t>
            </a:r>
            <a:r>
              <a:rPr lang="ru-RU" sz="2800" dirty="0">
                <a:solidFill>
                  <a:srgbClr val="111111"/>
                </a:solidFill>
              </a:rPr>
              <a:t>, пасхальные зайчики и цыплята, корзинки и композиции с цветами и фигурками ангелочков – такое оформление наполнит смыслом этот светлый праздник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85214"/>
            <a:ext cx="3690724" cy="2076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284984"/>
            <a:ext cx="3272778" cy="3272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4183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5246322" cy="3921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95" y="1700808"/>
            <a:ext cx="3758436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63380"/>
            <a:ext cx="2650604" cy="2650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0375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асх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266" y="548680"/>
            <a:ext cx="8897072" cy="4968552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118542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1224" y="764704"/>
            <a:ext cx="82809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111111"/>
                </a:solidFill>
              </a:rPr>
              <a:t>Игра - часть традиции каждого народа! Ваши дети будут приобщаться к традиционной культуре только вместе с вами – взрослыми. Когда нет «игрунов» и «зрителей» — играют все!</a:t>
            </a:r>
          </a:p>
          <a:p>
            <a:pPr algn="just"/>
            <a:r>
              <a:rPr lang="ru-RU" sz="2400" b="1" dirty="0">
                <a:solidFill>
                  <a:srgbClr val="111111"/>
                </a:solidFill>
              </a:rPr>
              <a:t>«Яичные бои».</a:t>
            </a:r>
            <a:r>
              <a:rPr lang="ru-RU" sz="2400" dirty="0">
                <a:solidFill>
                  <a:srgbClr val="111111"/>
                </a:solidFill>
              </a:rPr>
              <a:t> Все дерутся пасхальными яйцами, ударяя своей </a:t>
            </a:r>
            <a:r>
              <a:rPr lang="ru-RU" sz="2400" dirty="0" err="1">
                <a:solidFill>
                  <a:srgbClr val="111111"/>
                </a:solidFill>
              </a:rPr>
              <a:t>крашенкой</a:t>
            </a:r>
            <a:r>
              <a:rPr lang="ru-RU" sz="2400" dirty="0">
                <a:solidFill>
                  <a:srgbClr val="111111"/>
                </a:solidFill>
              </a:rPr>
              <a:t> о </a:t>
            </a:r>
            <a:r>
              <a:rPr lang="ru-RU" sz="2400" dirty="0" err="1">
                <a:solidFill>
                  <a:srgbClr val="111111"/>
                </a:solidFill>
              </a:rPr>
              <a:t>крашенку</a:t>
            </a:r>
            <a:r>
              <a:rPr lang="ru-RU" sz="2400" dirty="0">
                <a:solidFill>
                  <a:srgbClr val="111111"/>
                </a:solidFill>
              </a:rPr>
              <a:t> соседа. Выигрывает тот, у кого пасхальное яйцо осталось не разбитым до самого конца.</a:t>
            </a:r>
          </a:p>
          <a:p>
            <a:pPr algn="just"/>
            <a:r>
              <a:rPr lang="ru-RU" sz="2400" b="1" dirty="0">
                <a:solidFill>
                  <a:srgbClr val="111111"/>
                </a:solidFill>
              </a:rPr>
              <a:t>«Пасхальный боулинг».</a:t>
            </a:r>
            <a:r>
              <a:rPr lang="ru-RU" sz="2400" dirty="0">
                <a:solidFill>
                  <a:srgbClr val="111111"/>
                </a:solidFill>
              </a:rPr>
              <a:t> В комнате ставится любой ориентир, а задача каждого из участников как можно ближе подкатить к нему свои </a:t>
            </a:r>
            <a:r>
              <a:rPr lang="ru-RU" sz="2400" dirty="0" err="1">
                <a:solidFill>
                  <a:srgbClr val="111111"/>
                </a:solidFill>
              </a:rPr>
              <a:t>крашенки</a:t>
            </a:r>
            <a:r>
              <a:rPr lang="ru-RU" sz="2400" dirty="0">
                <a:solidFill>
                  <a:srgbClr val="111111"/>
                </a:solidFill>
              </a:rPr>
              <a:t>.</a:t>
            </a:r>
          </a:p>
          <a:p>
            <a:pPr algn="just"/>
            <a:r>
              <a:rPr lang="ru-RU" sz="2400" b="1" dirty="0">
                <a:solidFill>
                  <a:srgbClr val="111111"/>
                </a:solidFill>
              </a:rPr>
              <a:t>«Гонки пасхальных кроликов».</a:t>
            </a:r>
            <a:r>
              <a:rPr lang="ru-RU" sz="2400" dirty="0">
                <a:solidFill>
                  <a:srgbClr val="111111"/>
                </a:solidFill>
              </a:rPr>
              <a:t> Реквизит: большие мешки по количеству участников. На головы наденьте ободки с заячьими ушками. Кто первый прискачет в мешке до финиша – тот объявляется скоростным пасхальным кроликом.</a:t>
            </a:r>
            <a:endParaRPr lang="ru-RU" sz="2400" b="0" i="0" dirty="0">
              <a:solidFill>
                <a:srgbClr val="11111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937680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88</TotalTime>
  <Words>586</Words>
  <Application>Microsoft Office PowerPoint</Application>
  <PresentationFormat>Экран (4:3)</PresentationFormat>
  <Paragraphs>21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NewsPrint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Пользователь Windows</cp:lastModifiedBy>
  <cp:revision>9</cp:revision>
  <dcterms:created xsi:type="dcterms:W3CDTF">2020-04-16T11:39:12Z</dcterms:created>
  <dcterms:modified xsi:type="dcterms:W3CDTF">2022-05-18T10:09:22Z</dcterms:modified>
</cp:coreProperties>
</file>