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9" r:id="rId3"/>
    <p:sldId id="282" r:id="rId4"/>
    <p:sldId id="258" r:id="rId5"/>
    <p:sldId id="283" r:id="rId6"/>
    <p:sldId id="262" r:id="rId7"/>
    <p:sldId id="284" r:id="rId8"/>
    <p:sldId id="263" r:id="rId9"/>
    <p:sldId id="286" r:id="rId10"/>
    <p:sldId id="264" r:id="rId11"/>
    <p:sldId id="265" r:id="rId12"/>
    <p:sldId id="266" r:id="rId13"/>
    <p:sldId id="285" r:id="rId14"/>
    <p:sldId id="267" r:id="rId15"/>
    <p:sldId id="269" r:id="rId16"/>
    <p:sldId id="270" r:id="rId17"/>
    <p:sldId id="271" r:id="rId18"/>
    <p:sldId id="272" r:id="rId19"/>
    <p:sldId id="274" r:id="rId20"/>
    <p:sldId id="275" r:id="rId21"/>
    <p:sldId id="277" r:id="rId22"/>
    <p:sldId id="278" r:id="rId23"/>
    <p:sldId id="279" r:id="rId24"/>
    <p:sldId id="280" r:id="rId25"/>
    <p:sldId id="26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6B3F-3F4F-445D-B33F-8BC856C5FD60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40A6029-CB06-4769-B0CC-81731AFFF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6B3F-3F4F-445D-B33F-8BC856C5FD60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6029-CB06-4769-B0CC-81731AFFF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6B3F-3F4F-445D-B33F-8BC856C5FD60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6029-CB06-4769-B0CC-81731AFFF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6B3F-3F4F-445D-B33F-8BC856C5FD60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40A6029-CB06-4769-B0CC-81731AFFF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6B3F-3F4F-445D-B33F-8BC856C5FD60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6029-CB06-4769-B0CC-81731AFFFC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6B3F-3F4F-445D-B33F-8BC856C5FD60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6029-CB06-4769-B0CC-81731AFFF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6B3F-3F4F-445D-B33F-8BC856C5FD60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40A6029-CB06-4769-B0CC-81731AFFFC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6B3F-3F4F-445D-B33F-8BC856C5FD60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6029-CB06-4769-B0CC-81731AFFF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6B3F-3F4F-445D-B33F-8BC856C5FD60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6029-CB06-4769-B0CC-81731AFFF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6B3F-3F4F-445D-B33F-8BC856C5FD60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6029-CB06-4769-B0CC-81731AFFF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6B3F-3F4F-445D-B33F-8BC856C5FD60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6029-CB06-4769-B0CC-81731AFFFC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B56B3F-3F4F-445D-B33F-8BC856C5FD60}" type="datetimeFigureOut">
              <a:rPr lang="ru-RU" smtClean="0"/>
              <a:pPr/>
              <a:t>16.12.2023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40A6029-CB06-4769-B0CC-81731AFFFC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nschds1.ucoz.ru/FZ_Ob_obrazov/1/shop_items_catalog_image641.jpg"/>
          <p:cNvPicPr>
            <a:picLocks noChangeAspect="1" noChangeArrowheads="1"/>
          </p:cNvPicPr>
          <p:nvPr/>
        </p:nvPicPr>
        <p:blipFill>
          <a:blip r:embed="rId2" cstate="print"/>
          <a:srcRect l="4321" t="7024" r="4654" b="14732"/>
          <a:stretch>
            <a:fillRect/>
          </a:stretch>
        </p:blipFill>
        <p:spPr bwMode="auto">
          <a:xfrm>
            <a:off x="11150" y="-1"/>
            <a:ext cx="9110547" cy="6846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16632"/>
            <a:ext cx="811286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FF3399"/>
                </a:solidFill>
              </a:rPr>
              <a:t>Простые правила которые должен знать каждый</a:t>
            </a:r>
            <a:endParaRPr lang="ru-RU" sz="2400" dirty="0">
              <a:solidFill>
                <a:srgbClr val="FF3399"/>
              </a:solidFill>
            </a:endParaRPr>
          </a:p>
        </p:txBody>
      </p:sp>
      <p:pic>
        <p:nvPicPr>
          <p:cNvPr id="70658" name="Picture 2" descr="http://bezopasnost-detej.ru/images/2013/101-4-bezopasnost-dorozhnogo-dvizheniya-kartinki-dlya-detej.jpg"/>
          <p:cNvPicPr>
            <a:picLocks noChangeAspect="1" noChangeArrowheads="1"/>
          </p:cNvPicPr>
          <p:nvPr/>
        </p:nvPicPr>
        <p:blipFill>
          <a:blip r:embed="rId2" cstate="print"/>
          <a:srcRect b="3392"/>
          <a:stretch>
            <a:fillRect/>
          </a:stretch>
        </p:blipFill>
        <p:spPr bwMode="auto">
          <a:xfrm>
            <a:off x="179512" y="1556792"/>
            <a:ext cx="4248472" cy="4499788"/>
          </a:xfrm>
          <a:prstGeom prst="rect">
            <a:avLst/>
          </a:prstGeom>
          <a:noFill/>
        </p:spPr>
      </p:pic>
      <p:pic>
        <p:nvPicPr>
          <p:cNvPr id="70662" name="Picture 6" descr="http://player.myshared.ru/469248/data/images/img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9384" y="980728"/>
            <a:ext cx="4442581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16632"/>
            <a:ext cx="811286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FF3399"/>
                </a:solidFill>
              </a:rPr>
              <a:t>Простые правила которые должен знать каждый</a:t>
            </a:r>
            <a:endParaRPr lang="ru-RU" sz="2400" dirty="0">
              <a:solidFill>
                <a:srgbClr val="FF3399"/>
              </a:solidFill>
            </a:endParaRPr>
          </a:p>
        </p:txBody>
      </p:sp>
      <p:pic>
        <p:nvPicPr>
          <p:cNvPr id="71682" name="Picture 2" descr="https://e-a.d-cd.net/7077d5u-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2903143" cy="5485731"/>
          </a:xfrm>
          <a:prstGeom prst="rect">
            <a:avLst/>
          </a:prstGeom>
          <a:noFill/>
        </p:spPr>
      </p:pic>
      <p:pic>
        <p:nvPicPr>
          <p:cNvPr id="71684" name="Picture 4" descr="http://3.bp.blogspot.com/-v2a5IEZiB_A/UUWEpUSKQII/AAAAAAAABec/KoyM6lIo79c/s1600/51182067.jpg"/>
          <p:cNvPicPr>
            <a:picLocks noChangeAspect="1" noChangeArrowheads="1"/>
          </p:cNvPicPr>
          <p:nvPr/>
        </p:nvPicPr>
        <p:blipFill>
          <a:blip r:embed="rId3" cstate="print"/>
          <a:srcRect l="2827" t="3124" r="2973" b="6951"/>
          <a:stretch>
            <a:fillRect/>
          </a:stretch>
        </p:blipFill>
        <p:spPr bwMode="auto">
          <a:xfrm>
            <a:off x="3275856" y="1340768"/>
            <a:ext cx="5688632" cy="41456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16632"/>
            <a:ext cx="811286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FF3399"/>
                </a:solidFill>
              </a:rPr>
              <a:t>Простые правила которые должен знать каждый</a:t>
            </a:r>
            <a:endParaRPr lang="ru-RU" sz="2400" dirty="0">
              <a:solidFill>
                <a:srgbClr val="FF3399"/>
              </a:solidFill>
            </a:endParaRPr>
          </a:p>
        </p:txBody>
      </p:sp>
      <p:pic>
        <p:nvPicPr>
          <p:cNvPr id="6" name="Picture 4" descr="aluno03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812360" y="3717032"/>
            <a:ext cx="11525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 descr="http://foto.cheb.ru/foto/foto.cheb.ru-108628.jpg"/>
          <p:cNvPicPr>
            <a:picLocks noChangeAspect="1" noChangeArrowheads="1"/>
          </p:cNvPicPr>
          <p:nvPr/>
        </p:nvPicPr>
        <p:blipFill>
          <a:blip r:embed="rId3" cstate="print"/>
          <a:srcRect t="2804"/>
          <a:stretch>
            <a:fillRect/>
          </a:stretch>
        </p:blipFill>
        <p:spPr bwMode="auto">
          <a:xfrm>
            <a:off x="323528" y="1484784"/>
            <a:ext cx="7200800" cy="4992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611560" y="0"/>
            <a:ext cx="8229600" cy="236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Пешеход</a:t>
            </a: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228600" marR="0" lvl="0" indent="-18288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Char char="-"/>
              <a:tabLst/>
              <a:defRPr/>
            </a:pP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Лицо, находящееся вне транспортного средства на дороге и не выполняющее на ней работы. </a:t>
            </a:r>
          </a:p>
          <a:p>
            <a:pPr marL="228600" marR="0" lvl="0" indent="-18288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Char char="-"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Пешеходами считаются также лица, передвигающиеся на инвалидных колясках без двигателя, лица везущие санки, тележки, детские коляски, ведущие велосипед. </a:t>
            </a:r>
          </a:p>
        </p:txBody>
      </p:sp>
      <p:pic>
        <p:nvPicPr>
          <p:cNvPr id="5" name="Picture 2" descr="C:\Documents and Settings\User\Рабочий стол\Знаки\4e2b3264ead437e99dd16b434ca7dbaf.pe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4" y="2499171"/>
            <a:ext cx="2865675" cy="216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Анимашки дети, анимированные картинки детей, разные анимашки | Smayli.ru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45024"/>
            <a:ext cx="1713594" cy="247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erekh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838" y="2420888"/>
            <a:ext cx="3846491" cy="426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93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16632"/>
            <a:ext cx="811286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FF3399"/>
                </a:solidFill>
              </a:rPr>
              <a:t>Простые правила которые должен знать каждый</a:t>
            </a:r>
            <a:endParaRPr lang="ru-RU" sz="2400" dirty="0">
              <a:solidFill>
                <a:srgbClr val="FF3399"/>
              </a:solidFill>
            </a:endParaRPr>
          </a:p>
        </p:txBody>
      </p:sp>
      <p:pic>
        <p:nvPicPr>
          <p:cNvPr id="6" name="Picture 4" descr="aluno03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653136"/>
            <a:ext cx="11525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052736"/>
            <a:ext cx="762952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16632"/>
            <a:ext cx="811286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FF3399"/>
                </a:solidFill>
              </a:rPr>
              <a:t>Простые правила которые должен знать каждый</a:t>
            </a:r>
            <a:endParaRPr lang="ru-RU" sz="2400" dirty="0">
              <a:solidFill>
                <a:srgbClr val="FF3399"/>
              </a:solidFill>
            </a:endParaRPr>
          </a:p>
        </p:txBody>
      </p:sp>
      <p:pic>
        <p:nvPicPr>
          <p:cNvPr id="75778" name="Picture 2" descr="http://files.spravker.ru/media/news/photo/2014/09/10/14/37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764704"/>
            <a:ext cx="4392488" cy="3294366"/>
          </a:xfrm>
          <a:prstGeom prst="rect">
            <a:avLst/>
          </a:prstGeom>
          <a:noFill/>
        </p:spPr>
      </p:pic>
      <p:pic>
        <p:nvPicPr>
          <p:cNvPr id="75780" name="Picture 4" descr="http://u4.s.vpenze.ru/userfiles/picitem/img-20150529141211-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2382" y="4077072"/>
            <a:ext cx="4464993" cy="2520280"/>
          </a:xfrm>
          <a:prstGeom prst="rect">
            <a:avLst/>
          </a:prstGeom>
          <a:noFill/>
        </p:spPr>
      </p:pic>
      <p:pic>
        <p:nvPicPr>
          <p:cNvPr id="75782" name="Picture 6" descr="http://vidomosti-ua.com/photo/original-12989695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4077073"/>
            <a:ext cx="4248472" cy="2549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16632"/>
            <a:ext cx="811286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FF3399"/>
                </a:solidFill>
              </a:rPr>
              <a:t>Простые правила которые должен знать каждый</a:t>
            </a:r>
            <a:endParaRPr lang="ru-RU" sz="2400" dirty="0">
              <a:solidFill>
                <a:srgbClr val="FF3399"/>
              </a:solidFill>
            </a:endParaRPr>
          </a:p>
        </p:txBody>
      </p:sp>
      <p:pic>
        <p:nvPicPr>
          <p:cNvPr id="77830" name="Picture 6" descr="http://900igr.net/datai/psikhologija/Pravila-povedenija-v-transporte/0024-031-Kakoe-pravilo-narushila-Djujmovoc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912768" cy="5847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16632"/>
            <a:ext cx="811286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FF3399"/>
                </a:solidFill>
              </a:rPr>
              <a:t>Простые правила которые должен знать каждый</a:t>
            </a:r>
            <a:endParaRPr lang="ru-RU" sz="2400" dirty="0">
              <a:solidFill>
                <a:srgbClr val="FF3399"/>
              </a:solidFill>
            </a:endParaRPr>
          </a:p>
        </p:txBody>
      </p:sp>
      <p:pic>
        <p:nvPicPr>
          <p:cNvPr id="78850" name="Picture 2" descr="http://karpatskijobjektiv.com/wp-content/uploads/2013/08/shvyd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908720"/>
            <a:ext cx="2549407" cy="1656184"/>
          </a:xfrm>
          <a:prstGeom prst="rect">
            <a:avLst/>
          </a:prstGeom>
          <a:noFill/>
        </p:spPr>
      </p:pic>
      <p:pic>
        <p:nvPicPr>
          <p:cNvPr id="78852" name="Picture 4" descr="http://vigilidelfuoco.usb.it/typo3temp/pics/2ca405955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0511" y="3645024"/>
            <a:ext cx="2637652" cy="1944216"/>
          </a:xfrm>
          <a:prstGeom prst="rect">
            <a:avLst/>
          </a:prstGeom>
          <a:noFill/>
        </p:spPr>
      </p:pic>
      <p:pic>
        <p:nvPicPr>
          <p:cNvPr id="78854" name="Picture 6" descr="http://greets-audio.sale2016.ru/imgs/35143-veselye-pozdravleniya-na-den-rozhdeniya-v-proze.jpg"/>
          <p:cNvPicPr>
            <a:picLocks noChangeAspect="1" noChangeArrowheads="1"/>
          </p:cNvPicPr>
          <p:nvPr/>
        </p:nvPicPr>
        <p:blipFill>
          <a:blip r:embed="rId4" cstate="print"/>
          <a:srcRect l="17640" r="9281"/>
          <a:stretch>
            <a:fillRect/>
          </a:stretch>
        </p:blipFill>
        <p:spPr bwMode="auto">
          <a:xfrm>
            <a:off x="3203848" y="908720"/>
            <a:ext cx="1872208" cy="2561897"/>
          </a:xfrm>
          <a:prstGeom prst="rect">
            <a:avLst/>
          </a:prstGeom>
          <a:noFill/>
        </p:spPr>
      </p:pic>
      <p:pic>
        <p:nvPicPr>
          <p:cNvPr id="78858" name="Picture 10" descr="http://instadoit.com/images/55e2140e6b026.jpg"/>
          <p:cNvPicPr>
            <a:picLocks noChangeAspect="1" noChangeArrowheads="1"/>
          </p:cNvPicPr>
          <p:nvPr/>
        </p:nvPicPr>
        <p:blipFill>
          <a:blip r:embed="rId5" cstate="print"/>
          <a:srcRect l="30960" t="6237" r="7406" b="10179"/>
          <a:stretch>
            <a:fillRect/>
          </a:stretch>
        </p:blipFill>
        <p:spPr bwMode="auto">
          <a:xfrm>
            <a:off x="179512" y="3717032"/>
            <a:ext cx="2880320" cy="2442803"/>
          </a:xfrm>
          <a:prstGeom prst="rect">
            <a:avLst/>
          </a:prstGeom>
          <a:noFill/>
        </p:spPr>
      </p:pic>
      <p:pic>
        <p:nvPicPr>
          <p:cNvPr id="78860" name="Picture 12" descr="http://dsov20.ucoz.ru/_nw/4/634155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908720"/>
            <a:ext cx="3227512" cy="2339946"/>
          </a:xfrm>
          <a:prstGeom prst="rect">
            <a:avLst/>
          </a:prstGeom>
          <a:noFill/>
        </p:spPr>
      </p:pic>
      <p:pic>
        <p:nvPicPr>
          <p:cNvPr id="78862" name="Picture 14" descr="http://img10.proshkolu.ru/content/media/pic/std/4000000/3085000/3084261-7cc345ac9cd96fb2.png"/>
          <p:cNvPicPr>
            <a:picLocks noChangeAspect="1" noChangeArrowheads="1"/>
          </p:cNvPicPr>
          <p:nvPr/>
        </p:nvPicPr>
        <p:blipFill>
          <a:blip r:embed="rId7" cstate="print"/>
          <a:srcRect t="18900" b="7601"/>
          <a:stretch>
            <a:fillRect/>
          </a:stretch>
        </p:blipFill>
        <p:spPr bwMode="auto">
          <a:xfrm>
            <a:off x="3275856" y="4149080"/>
            <a:ext cx="2808312" cy="2381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16632"/>
            <a:ext cx="811286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FF3399"/>
                </a:solidFill>
              </a:rPr>
              <a:t>Простые правила которые должен знать каждый</a:t>
            </a:r>
            <a:endParaRPr lang="ru-RU" sz="2400" dirty="0">
              <a:solidFill>
                <a:srgbClr val="FF3399"/>
              </a:solidFill>
            </a:endParaRPr>
          </a:p>
        </p:txBody>
      </p:sp>
      <p:pic>
        <p:nvPicPr>
          <p:cNvPr id="1026" name="Picture 2" descr="http://dorinfo.ru/upload/iblock/848/33fa8949a4ef55935ae1d3393c019ed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4249652" cy="2592288"/>
          </a:xfrm>
          <a:prstGeom prst="rect">
            <a:avLst/>
          </a:prstGeom>
          <a:noFill/>
        </p:spPr>
      </p:pic>
      <p:pic>
        <p:nvPicPr>
          <p:cNvPr id="1028" name="Picture 4" descr="http://ds50.centerstart.ru/sites/ds50.centerstart.ru/files/pravil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861048"/>
            <a:ext cx="4178102" cy="2854875"/>
          </a:xfrm>
          <a:prstGeom prst="rect">
            <a:avLst/>
          </a:prstGeom>
          <a:noFill/>
        </p:spPr>
      </p:pic>
      <p:pic>
        <p:nvPicPr>
          <p:cNvPr id="1030" name="Picture 6" descr="http://kartinki-dlya-detej.ru/content/gallery_photo/1685/30326808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7086" y="1124744"/>
            <a:ext cx="4199568" cy="2619003"/>
          </a:xfrm>
          <a:prstGeom prst="rect">
            <a:avLst/>
          </a:prstGeom>
          <a:noFill/>
        </p:spPr>
      </p:pic>
      <p:pic>
        <p:nvPicPr>
          <p:cNvPr id="1032" name="Picture 8" descr="http://bezopasnost-detej.ru/images/2013-2/208-5-pravila-dorozhnogo-dvizheniya-detyam-kartin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819930"/>
            <a:ext cx="4248472" cy="2851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16632"/>
            <a:ext cx="811286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FF3399"/>
                </a:solidFill>
              </a:rPr>
              <a:t>Простые правила которые должен знать каждый</a:t>
            </a:r>
            <a:endParaRPr lang="ru-RU" sz="2400" dirty="0">
              <a:solidFill>
                <a:srgbClr val="FF3399"/>
              </a:solidFill>
            </a:endParaRPr>
          </a:p>
        </p:txBody>
      </p:sp>
      <p:pic>
        <p:nvPicPr>
          <p:cNvPr id="32770" name="Picture 2" descr="http://cdn.phillymag.com/wp-content/uploads/2015/06/school-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58" y="1501036"/>
            <a:ext cx="8953500" cy="514350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lghost.ru/lib/bilet_pdd/www.kuzov-vaz.ru/bilet/24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6048671" cy="2316513"/>
          </a:xfrm>
          <a:prstGeom prst="rect">
            <a:avLst/>
          </a:prstGeom>
          <a:noFill/>
        </p:spPr>
      </p:pic>
      <p:pic>
        <p:nvPicPr>
          <p:cNvPr id="65540" name="Picture 4" descr="http://yazhmot.ru/wp-content/uploads/2015/09/deti-safe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6"/>
            <a:ext cx="3600400" cy="2700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5542" name="Picture 6" descr="http://ilarge.lisimg.com/image/7771149/968full-lady-and-the-tramp-screensh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564904"/>
            <a:ext cx="4257379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554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077072"/>
            <a:ext cx="4066902" cy="2621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83568" y="44605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Опасные места по пути в школу и обратно 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16632"/>
            <a:ext cx="811286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FF3399"/>
                </a:solidFill>
              </a:rPr>
              <a:t>Простые правила которые должен знать каждый</a:t>
            </a:r>
            <a:endParaRPr lang="ru-RU" sz="2400" dirty="0">
              <a:solidFill>
                <a:srgbClr val="FF3399"/>
              </a:solidFill>
            </a:endParaRPr>
          </a:p>
        </p:txBody>
      </p:sp>
      <p:pic>
        <p:nvPicPr>
          <p:cNvPr id="31746" name="Picture 2" descr="http://48romashka.ucoz.ru/kartinki/risunok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20688"/>
            <a:ext cx="4580097" cy="295232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31748" name="Picture 4" descr="http://kakotvet.com/images2/pravila_bezopasnosti_dlya_detej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70" y="3705636"/>
            <a:ext cx="4039182" cy="30293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31750" name="Picture 6" descr="http://reporter-tv.net/media/k2/items/cache/5ae5ceda5b6d9c6e759d694c2acda2b9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1019" y="3717032"/>
            <a:ext cx="4548485" cy="302727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16632"/>
            <a:ext cx="811286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FF3399"/>
                </a:solidFill>
              </a:rPr>
              <a:t>Простые правила которые должен знать каждый</a:t>
            </a:r>
            <a:endParaRPr lang="ru-RU" sz="2400" dirty="0">
              <a:solidFill>
                <a:srgbClr val="FF3399"/>
              </a:solidFill>
            </a:endParaRPr>
          </a:p>
        </p:txBody>
      </p:sp>
      <p:pic>
        <p:nvPicPr>
          <p:cNvPr id="34818" name="Picture 2" descr="http://kh-news.net/media/k2/items/cache/938a195f8810cb9b31c650322189189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572500" cy="569595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16632"/>
            <a:ext cx="811286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FF3399"/>
                </a:solidFill>
              </a:rPr>
              <a:t>Простые правила которые должен знать каждый</a:t>
            </a:r>
            <a:endParaRPr lang="ru-RU" sz="2400" dirty="0">
              <a:solidFill>
                <a:srgbClr val="FF3399"/>
              </a:solidFill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8011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16632"/>
            <a:ext cx="811286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FF3399"/>
                </a:solidFill>
              </a:rPr>
              <a:t>Простые правила которые должен знать каждый</a:t>
            </a:r>
            <a:endParaRPr lang="ru-RU" sz="2400" dirty="0">
              <a:solidFill>
                <a:srgbClr val="FF3399"/>
              </a:solidFill>
            </a:endParaRPr>
          </a:p>
        </p:txBody>
      </p:sp>
      <p:pic>
        <p:nvPicPr>
          <p:cNvPr id="37890" name="Picture 2" descr="http://viplider.ru/uploads/posts/2015-09/1442440895_20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788548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16632"/>
            <a:ext cx="811286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FF3399"/>
                </a:solidFill>
              </a:rPr>
              <a:t>Простые правила которые должен знать каждый</a:t>
            </a:r>
            <a:endParaRPr lang="ru-RU" sz="2400" dirty="0">
              <a:solidFill>
                <a:srgbClr val="FF3399"/>
              </a:solidFill>
            </a:endParaRP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80105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8107151" cy="595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1920" y="1124744"/>
            <a:ext cx="49183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  <a:ea typeface="Adobe Ming Std L" pitchFamily="18" charset="-128"/>
              </a:rPr>
              <a:t>Сделай свой путь 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  <a:ea typeface="Adobe Ming Std L" pitchFamily="18" charset="-128"/>
              </a:rPr>
              <a:t>безопасным!</a:t>
            </a:r>
            <a:endParaRPr lang="ru-RU" sz="4800" b="1" dirty="0">
              <a:solidFill>
                <a:srgbClr val="FF0000"/>
              </a:solidFill>
              <a:latin typeface="Arial Black" pitchFamily="34" charset="0"/>
              <a:ea typeface="Adobe Ming Std L" pitchFamily="18" charset="-128"/>
            </a:endParaRPr>
          </a:p>
        </p:txBody>
      </p:sp>
      <p:pic>
        <p:nvPicPr>
          <p:cNvPr id="4" name="Picture 4" descr="http://uchfilm.com/files/0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3074"/>
            <a:ext cx="7191375" cy="5114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241176" y="620689"/>
            <a:ext cx="86616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"Дорога"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 обустроенная или приспособленная и используемая для движения транспортных средств полоса земли либо поверхность искусственного сооружения. Дорога включает в себя одну или несколько проезжих частей, а также трамвайные пути, тротуары, обочины и разделительные полосы при их наличии.</a:t>
            </a:r>
          </a:p>
        </p:txBody>
      </p:sp>
      <p:pic>
        <p:nvPicPr>
          <p:cNvPr id="7" name="Picture 6" descr="Ildviz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70" y="1988840"/>
            <a:ext cx="4377308" cy="341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7" y="70860"/>
            <a:ext cx="7108825" cy="62068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</p:pic>
      <p:pic>
        <p:nvPicPr>
          <p:cNvPr id="6" name="Picture 2" descr="Маши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5643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45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16632"/>
            <a:ext cx="811286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FF3399"/>
                </a:solidFill>
              </a:rPr>
              <a:t>Простые правила которые должен знать каждый</a:t>
            </a:r>
            <a:endParaRPr lang="ru-RU" sz="2400" dirty="0">
              <a:solidFill>
                <a:srgbClr val="FF3399"/>
              </a:solidFill>
            </a:endParaRPr>
          </a:p>
        </p:txBody>
      </p:sp>
      <p:pic>
        <p:nvPicPr>
          <p:cNvPr id="64518" name="Picture 6" descr="http://www.little.com.ua/images/stories/useful/161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764704"/>
            <a:ext cx="6038538" cy="5664151"/>
          </a:xfrm>
          <a:prstGeom prst="rect">
            <a:avLst/>
          </a:prstGeom>
          <a:noFill/>
        </p:spPr>
      </p:pic>
      <p:pic>
        <p:nvPicPr>
          <p:cNvPr id="9" name="Picture 4" descr="aluno0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5013176"/>
            <a:ext cx="11525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168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Водитель.</a:t>
            </a: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228600" marR="0" lvl="0" indent="-18288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Char char="-"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Лицо, управляющее каким -либо транспортным средством.</a:t>
            </a:r>
          </a:p>
          <a:p>
            <a:pPr marL="4572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2" descr="C:\Documents and Settings\User\Рабочий стол\Знаки\denvoditel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96952"/>
            <a:ext cx="308407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36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16632"/>
            <a:ext cx="811286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FF3399"/>
                </a:solidFill>
              </a:rPr>
              <a:t>Простые правила которые должен знать каждый</a:t>
            </a:r>
            <a:endParaRPr lang="ru-RU" sz="2400" dirty="0">
              <a:solidFill>
                <a:srgbClr val="FF3399"/>
              </a:solidFill>
            </a:endParaRPr>
          </a:p>
        </p:txBody>
      </p:sp>
      <p:pic>
        <p:nvPicPr>
          <p:cNvPr id="68610" name="Picture 2" descr="http://klevoz.ru/nuda/bezopasnoste--eto-kategoriya-neizmerimo-bolee-visokaya-chem-ve/42.jpg"/>
          <p:cNvPicPr>
            <a:picLocks noChangeAspect="1" noChangeArrowheads="1"/>
          </p:cNvPicPr>
          <p:nvPr/>
        </p:nvPicPr>
        <p:blipFill>
          <a:blip r:embed="rId2" cstate="print"/>
          <a:srcRect l="3037" t="2648" r="4477" b="32346"/>
          <a:stretch>
            <a:fillRect/>
          </a:stretch>
        </p:blipFill>
        <p:spPr bwMode="auto">
          <a:xfrm>
            <a:off x="395535" y="836712"/>
            <a:ext cx="5713363" cy="5472608"/>
          </a:xfrm>
          <a:prstGeom prst="rect">
            <a:avLst/>
          </a:prstGeom>
          <a:noFill/>
        </p:spPr>
      </p:pic>
      <p:pic>
        <p:nvPicPr>
          <p:cNvPr id="68612" name="Picture 4" descr="http://stolingim.narod.ru/images/PDD/perehod/pesheh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836712"/>
            <a:ext cx="2695575" cy="1905000"/>
          </a:xfrm>
          <a:prstGeom prst="rect">
            <a:avLst/>
          </a:prstGeom>
          <a:noFill/>
        </p:spPr>
      </p:pic>
      <p:pic>
        <p:nvPicPr>
          <p:cNvPr id="6" name="Picture 4" descr="aluno0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7668344" y="3717032"/>
            <a:ext cx="11525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457200" y="175717"/>
            <a:ext cx="822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</a:rPr>
              <a:t>"Пешеходная дорожка"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</a:rPr>
              <a:t> 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33"/>
                </a:solidFill>
                <a:effectLst/>
                <a:uLnTx/>
                <a:uFillTx/>
                <a:latin typeface="Verdana"/>
              </a:rPr>
              <a:t>- обустроенная или приспособленная для движения пешеходов полоса земли либо поверхность искусственного сооружения, обозначенная знаком 4.5.1.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2" descr="C:\Users\Helen\Desktop\диаф\оо\6826327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-1" r="50037" b="62684"/>
          <a:stretch/>
        </p:blipFill>
        <p:spPr bwMode="auto">
          <a:xfrm>
            <a:off x="107504" y="2937128"/>
            <a:ext cx="3676986" cy="3752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Documents and Settings\User\Рабочий стол\Знаки\territory-78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224" y="1344014"/>
            <a:ext cx="4712762" cy="352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gamejulia.ru/images/i/peshehodnaya-dorozh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971" y="3284984"/>
            <a:ext cx="134708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13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16632"/>
            <a:ext cx="811286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FF3399"/>
                </a:solidFill>
              </a:rPr>
              <a:t>Простые правила которые должен знать каждый</a:t>
            </a:r>
            <a:endParaRPr lang="ru-RU" sz="2400" dirty="0">
              <a:solidFill>
                <a:srgbClr val="FF3399"/>
              </a:solidFill>
            </a:endParaRPr>
          </a:p>
        </p:txBody>
      </p:sp>
      <p:pic>
        <p:nvPicPr>
          <p:cNvPr id="69634" name="Picture 2" descr="http://bbmesthetic.com/images/55ef5be0175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0" y="144930"/>
            <a:ext cx="9144000" cy="124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28600" marR="0" lvl="0" indent="-18288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Char char="-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Пешеходный переход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</a:t>
            </a: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228600" marR="0" lvl="0" indent="-18288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Tx/>
              <a:buChar char="-"/>
              <a:tabLst/>
              <a:defRPr/>
            </a:pPr>
            <a:r>
              <a:rPr kumimoji="0" lang="ru-RU" sz="220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Участок  проезжей части, обозначенный дорожным знаком или разметкой и предназначенный  для движения пешеходов через дорогу.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                                                     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</p:txBody>
      </p:sp>
      <p:pic>
        <p:nvPicPr>
          <p:cNvPr id="5" name="Picture 2" descr="C:\Documents and Settings\User\Рабочий стол\Знаки\p18_006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7" y="1842912"/>
            <a:ext cx="3267420" cy="268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ds65.kvels55.ru/uploads/company/-1041786434/4405/Bezymjannyj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7" r="4176" b="10948"/>
          <a:stretch/>
        </p:blipFill>
        <p:spPr bwMode="auto">
          <a:xfrm>
            <a:off x="3998102" y="1527091"/>
            <a:ext cx="4863927" cy="289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7544" y="1485987"/>
            <a:ext cx="2292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 подземный переход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20129" y="6090032"/>
            <a:ext cx="2502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наземный переход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44941" y="4026584"/>
            <a:ext cx="2239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надземный переход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153" y="5082014"/>
            <a:ext cx="3350716" cy="134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dety_pesh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271079"/>
            <a:ext cx="3742441" cy="2539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11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555</TotalTime>
  <Words>243</Words>
  <Application>Microsoft Office PowerPoint</Application>
  <PresentationFormat>Экран (4:3)</PresentationFormat>
  <Paragraphs>34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Adobe Ming Std L</vt:lpstr>
      <vt:lpstr>Arial Black</vt:lpstr>
      <vt:lpstr>Franklin Gothic Book</vt:lpstr>
      <vt:lpstr>Franklin Gothic Medium</vt:lpstr>
      <vt:lpstr>Verdana</vt:lpstr>
      <vt:lpstr>Wingdings 2</vt:lpstr>
      <vt:lpstr>Трек</vt:lpstr>
      <vt:lpstr>Презентация PowerPoint</vt:lpstr>
      <vt:lpstr>Презентация PowerPoint</vt:lpstr>
      <vt:lpstr>"Дорога" - обустроенная или приспособленная и используемая для движения транспортных средств полоса земли либо поверхность искусственного сооружения. Дорога включает в себя одну или несколько проезжих частей, а также трамвайные пути, тротуары, обочины и разделительные полосы при их наличии.</vt:lpstr>
      <vt:lpstr>Презентация PowerPoint</vt:lpstr>
      <vt:lpstr>Презентация PowerPoint</vt:lpstr>
      <vt:lpstr>Презентация PowerPoint</vt:lpstr>
      <vt:lpstr>"Пешеходная дорожка" - обустроенная или приспособленная для движения пешеходов полоса земли либо поверхность искусственного сооружения, обозначенная знаком 4.5.1.</vt:lpstr>
      <vt:lpstr>Презентация PowerPoint</vt:lpstr>
      <vt:lpstr>Пешеходный переход. Участок  проезжей части, обозначенный дорожным знаком или разметкой и предназначенный  для движения пешеходов через дорогу.                                                     </vt:lpstr>
      <vt:lpstr>Презентация PowerPoint</vt:lpstr>
      <vt:lpstr>Презентация PowerPoint</vt:lpstr>
      <vt:lpstr>Презентация PowerPoint</vt:lpstr>
      <vt:lpstr>Пешеход Лицо, находящееся вне транспортного средства на дороге и не выполняющее на ней работы.  Пешеходами считаются также лица, передвигающиеся на инвалидных колясках без двигателя, лица везущие санки, тележки, детские коляски, ведущие велосипед.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Acer</cp:lastModifiedBy>
  <cp:revision>50</cp:revision>
  <dcterms:created xsi:type="dcterms:W3CDTF">2015-11-08T09:21:36Z</dcterms:created>
  <dcterms:modified xsi:type="dcterms:W3CDTF">2023-12-16T08:54:15Z</dcterms:modified>
</cp:coreProperties>
</file>