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63" r:id="rId2"/>
    <p:sldId id="268" r:id="rId3"/>
    <p:sldId id="270" r:id="rId4"/>
    <p:sldId id="271" r:id="rId5"/>
    <p:sldId id="272" r:id="rId6"/>
    <p:sldId id="274" r:id="rId7"/>
    <p:sldId id="275" r:id="rId8"/>
    <p:sldId id="257" r:id="rId9"/>
    <p:sldId id="276" r:id="rId10"/>
    <p:sldId id="277" r:id="rId11"/>
    <p:sldId id="278" r:id="rId12"/>
    <p:sldId id="279" r:id="rId13"/>
    <p:sldId id="280" r:id="rId14"/>
    <p:sldId id="282" r:id="rId15"/>
    <p:sldId id="281" r:id="rId16"/>
    <p:sldId id="265" r:id="rId17"/>
    <p:sldId id="266" r:id="rId18"/>
    <p:sldId id="264" r:id="rId19"/>
    <p:sldId id="267" r:id="rId20"/>
    <p:sldId id="258" r:id="rId21"/>
    <p:sldId id="262" r:id="rId22"/>
    <p:sldId id="269" r:id="rId23"/>
    <p:sldId id="261" r:id="rId24"/>
    <p:sldId id="259" r:id="rId25"/>
    <p:sldId id="260" r:id="rId26"/>
    <p:sldId id="283" r:id="rId27"/>
    <p:sldId id="284" r:id="rId28"/>
    <p:sldId id="291" r:id="rId29"/>
    <p:sldId id="290" r:id="rId30"/>
    <p:sldId id="289" r:id="rId31"/>
    <p:sldId id="288" r:id="rId32"/>
    <p:sldId id="287" r:id="rId33"/>
    <p:sldId id="286" r:id="rId34"/>
    <p:sldId id="285" r:id="rId35"/>
    <p:sldId id="292" r:id="rId36"/>
    <p:sldId id="256" r:id="rId37"/>
    <p:sldId id="293" r:id="rId3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-756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6397BB-4455-4C1E-83E1-81822C073C8E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FBD7B6-4363-4489-AD4B-71F24891E37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85210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7B0624-29DD-4762-98CA-FF2F8EA52291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6056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58795-4984-455C-929E-BA181DE45ADB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64CF8-C589-4E6E-96B9-FAA7A60B03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96725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58795-4984-455C-929E-BA181DE45ADB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64CF8-C589-4E6E-96B9-FAA7A60B03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5708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58795-4984-455C-929E-BA181DE45ADB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64CF8-C589-4E6E-96B9-FAA7A60B03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21586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58795-4984-455C-929E-BA181DE45ADB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64CF8-C589-4E6E-96B9-FAA7A60B03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47894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58795-4984-455C-929E-BA181DE45ADB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64CF8-C589-4E6E-96B9-FAA7A60B03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46470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58795-4984-455C-929E-BA181DE45ADB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64CF8-C589-4E6E-96B9-FAA7A60B03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91638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58795-4984-455C-929E-BA181DE45ADB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64CF8-C589-4E6E-96B9-FAA7A60B03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08018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58795-4984-455C-929E-BA181DE45ADB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64CF8-C589-4E6E-96B9-FAA7A60B03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77117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58795-4984-455C-929E-BA181DE45ADB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64CF8-C589-4E6E-96B9-FAA7A60B03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11284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58795-4984-455C-929E-BA181DE45ADB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64CF8-C589-4E6E-96B9-FAA7A60B03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77084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58795-4984-455C-929E-BA181DE45ADB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64CF8-C589-4E6E-96B9-FAA7A60B03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02684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158795-4984-455C-929E-BA181DE45ADB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764CF8-C589-4E6E-96B9-FAA7A60B03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3258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http://laliko.com/uploads/posts/2012-08/thumbs/1344350443_world_40.jp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http://www.creativ-aufkleber.de/zebra.gif" TargetMode="Externa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http://www.creativ-aufkleber.de/zebra.gif" TargetMode="External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http://foto-zverey.ru/begenoty/begenot-2.jpg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http://pixelbrush.ru/uploads/posts/2013-05/1368359581_02.jpg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http://pixelbrush.ru/uploads/posts/2013-07/1374484591_04.jpg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http://antalpiti.ru/files/99604/slon1.png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http://dekatop.com/wp-content/uploads/2010/01/animal_03.jpg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http://laliko.com/uploads/posts/2012-08/thumbs/1344350443_world_40.jp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http://antalpiti.ru/files/99604/slon1.png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23649" y="129157"/>
            <a:ext cx="8611738" cy="293063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ru-RU" sz="6600" b="1" i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Лексическая тема: </a:t>
            </a:r>
            <a:br>
              <a:rPr lang="ru-RU" sz="6600" b="1" i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</a:br>
            <a:r>
              <a:rPr lang="ru-RU" sz="66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«Животные жарких стран и Севера»</a:t>
            </a:r>
            <a:endParaRPr lang="ru-RU" sz="6600" b="1" i="1" dirty="0">
              <a:ln>
                <a:solidFill>
                  <a:schemeClr val="tx1"/>
                </a:solidFill>
              </a:ln>
              <a:solidFill>
                <a:srgbClr val="0070C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http://laliko.com/uploads/posts/2012-08/thumbs/1344350443_world_40.jpg"/>
          <p:cNvPicPr>
            <a:picLocks noChangeAspect="1"/>
          </p:cNvPicPr>
          <p:nvPr/>
        </p:nvPicPr>
        <p:blipFill>
          <a:blip r:embed="rId2" r:link="rId3" cstate="print">
            <a:clrChange>
              <a:clrFrom>
                <a:srgbClr val="F6F8F7"/>
              </a:clrFrom>
              <a:clrTo>
                <a:srgbClr val="F6F8F7">
                  <a:alpha val="0"/>
                </a:srgbClr>
              </a:clrTo>
            </a:clrChange>
          </a:blip>
          <a:srcRect l="11911" t="14497" r="4660" b="4488"/>
          <a:stretch>
            <a:fillRect/>
          </a:stretch>
        </p:blipFill>
        <p:spPr bwMode="auto">
          <a:xfrm>
            <a:off x="3526970" y="3836961"/>
            <a:ext cx="3625941" cy="1978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www.creativ-aufkleber.de/zebra.gif"/>
          <p:cNvPicPr>
            <a:picLocks noChangeAspect="1"/>
          </p:cNvPicPr>
          <p:nvPr/>
        </p:nvPicPr>
        <p:blipFill>
          <a:blip r:embed="rId4" r:link="rId5"/>
          <a:srcRect/>
          <a:stretch>
            <a:fillRect/>
          </a:stretch>
        </p:blipFill>
        <p:spPr bwMode="auto">
          <a:xfrm>
            <a:off x="8673202" y="3059795"/>
            <a:ext cx="3356370" cy="2564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&amp;Vcy;&amp;iecy;&amp;rcy;&amp;bcy;&amp;lcy;&amp;yucy;&amp;dcy; &amp;kcy;&amp;ucy;&amp;pcy;&amp;icy;&amp;tcy;&amp;softcy; &amp;vcy; &amp;icy;&amp;ncy;&amp;tcy;&amp;iecy;&amp;rcy;&amp;ncy;&amp;iecy;&amp;tcy;-&amp;mcy;&amp;acy;&amp;gcy;&amp;acy;&amp;zcy;&amp;icy;&amp;ncy;&amp;iecy; Read.ru"/>
          <p:cNvPicPr/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162894" y="3059795"/>
            <a:ext cx="3364076" cy="2880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3829333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35314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самом деле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зебра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чёрная в белую полоску, а не наоборот, как считают некоторые. Зебры спасаются от хищников бегством.</a:t>
            </a:r>
          </a:p>
        </p:txBody>
      </p:sp>
      <p:pic>
        <p:nvPicPr>
          <p:cNvPr id="4" name="Рисунок 3" descr="http://www.creativ-aufkleber.de/zebra.gif"/>
          <p:cNvPicPr>
            <a:picLocks noChangeAspect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2586314" y="1494731"/>
            <a:ext cx="7019372" cy="5363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842426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61143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Бегемот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умеет великолепно плавать и нырять. Это травоядное животное.</a:t>
            </a:r>
          </a:p>
        </p:txBody>
      </p:sp>
      <p:pic>
        <p:nvPicPr>
          <p:cNvPr id="4" name="Рисунок 3" descr="http://foto-zverey.ru/begenoty/begenot-2.jpg"/>
          <p:cNvPicPr>
            <a:picLocks noChangeAspect="1"/>
          </p:cNvPicPr>
          <p:nvPr/>
        </p:nvPicPr>
        <p:blipFill>
          <a:blip r:embed="rId2" r:link="rId3" cstate="print">
            <a:clrChange>
              <a:clrFrom>
                <a:srgbClr val="CEDAE8"/>
              </a:clrFrom>
              <a:clrTo>
                <a:srgbClr val="CEDAE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61011" y="858729"/>
            <a:ext cx="8636018" cy="6077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0145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Жираф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это самое высокое животное, любит растения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передние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ноги длиннее задних, на голове есть небольшие рожки.</a:t>
            </a:r>
            <a:r>
              <a:rPr lang="ru-RU" dirty="0"/>
              <a:t> 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185" t="4798" r="3733" b="2777"/>
          <a:stretch/>
        </p:blipFill>
        <p:spPr>
          <a:xfrm>
            <a:off x="1037014" y="1219201"/>
            <a:ext cx="4899329" cy="55299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075992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91771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Львы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живут большими львиными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семьями.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Лев он хищник, выслеживает добычу. У льва большая голова, пушистая грива, а у львицы гривы нет. Лев никого не боится.</a:t>
            </a:r>
          </a:p>
        </p:txBody>
      </p:sp>
      <p:pic>
        <p:nvPicPr>
          <p:cNvPr id="4" name="Рисунок 3" descr="http://pixelbrush.ru/uploads/posts/2013-05/1368359581_02.jpg"/>
          <p:cNvPicPr>
            <a:picLocks noChangeAspect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2123380" y="1291771"/>
            <a:ext cx="7441533" cy="55424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097496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7371" y="1"/>
            <a:ext cx="12199371" cy="1117600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верблюжьих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горбах накапливается жир, который помогает понизить высокую температуру 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остальных частей 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тела и 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может долго обходится без 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воды.</a:t>
            </a:r>
            <a:endParaRPr lang="ru-RU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36751" y="1117601"/>
            <a:ext cx="6087935" cy="56487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504351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8697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Живут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безьяны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группах. Все обезьяны имеют богатую мимику и живые глаза.</a:t>
            </a:r>
          </a:p>
        </p:txBody>
      </p:sp>
      <p:pic>
        <p:nvPicPr>
          <p:cNvPr id="4" name="Рисунок 3" descr="http://pixelbrush.ru/uploads/posts/2013-07/1374484591_04.jpg"/>
          <p:cNvPicPr>
            <a:picLocks noChangeAspect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1384149" y="1524001"/>
            <a:ext cx="9054317" cy="533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578806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Toy-world - &amp;mcy;&amp;acy;&amp;gcy;&amp;acy;&amp;zcy;&amp;icy;&amp;ncy; &amp;dcy;&amp;iecy;&amp;tcy;&amp;scy;&amp;kcy;&amp;icy;&amp;khcy; &amp;icy;&amp;gcy;&amp;rcy;&amp;ucy;&amp;shcy;&amp;iecy;&amp;kcy; - &amp;Acy;&amp;fcy;&amp;rcy;&amp;icy;&amp;kcy;&amp;acy;&amp;ncy;&amp;scy;&amp;kcy;&amp;icy;&amp;jcy; &amp;scy;&amp;lcy;&amp;ocy;&amp;ncy;&amp;iecy;&amp;ncy;&amp;ocy;&amp;kcy; : Safari"/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250680" y="4937760"/>
            <a:ext cx="2065170" cy="1534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</p:pic>
      <p:pic>
        <p:nvPicPr>
          <p:cNvPr id="17" name="Рисунок 16" descr="&amp;Tcy;&amp;icy;&amp;gcy;&amp;rcy;&amp;iecy;&amp;ncy;&amp;ocy;&amp;kcy; Gulliver 88413 &amp;vcy; &amp;Kcy;&amp;acy;&amp;tcy;&amp;acy;&amp;lcy;&amp;ocy;&amp;gcy;&amp;iecy; &amp;Dcy;&amp;iecy;&amp;tcy;&amp;scy;&amp;kcy;&amp;icy;&amp;khcy; &amp;Tcy;&amp;ocy;&amp;vcy;&amp;acy;&amp;rcy;&amp;ocy;&amp;vcy;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3000" r="975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191282" y="1088318"/>
            <a:ext cx="2979638" cy="2477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</p:pic>
      <p:pic>
        <p:nvPicPr>
          <p:cNvPr id="19" name="Рисунок 18" descr="&amp;Scy;&amp;lcy;&amp;ocy;&amp;ncy; BullyLand - 472 &amp;gcy;&amp;rcy;&amp;ncy;, &amp;kcy;&amp;ucy;&amp;pcy;&amp;icy;&amp;tcy;&amp;softcy; &amp;vcy; &amp;Ocy;&amp;dcy;&amp;iecy;&amp;scy;&amp;scy;&amp;iecy; SMART-Shop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899159" y="3118524"/>
            <a:ext cx="4576517" cy="3739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</p:pic>
      <p:pic>
        <p:nvPicPr>
          <p:cNvPr id="20" name="Рисунок 19" descr="&amp;Pcy;&amp;ocy;&amp;dcy;&amp;lcy;&amp;icy;&amp;ncy;&amp;ncy;&amp;acy;&amp;yacy; &amp;ncy;&amp;iecy;&amp;mcy;&amp;iecy;&amp;tscy;&amp;kcy;&amp;acy;&amp;yacy; Sinodata &amp;scy;&amp;tcy;&amp;acy;&amp;tcy;&amp;icy;&amp;chcy;&amp;iecy;&amp;scy;&amp;kcy;&amp;ocy;&amp;gcy;&amp;ocy; &amp;mcy;&amp;ocy;&amp;dcy;&amp;iecy;&amp;lcy;&amp;icy;&amp;rcy;&amp;ocy;&amp;vcy;&amp;acy;&amp;ncy;&amp;icy;&amp;yacy; &amp;zhcy;&amp;icy;&amp;vcy;&amp;ocy;&amp;tcy;&amp;ncy;&amp;ycy;&amp;khcy; &amp;mcy;&amp;ocy;&amp;dcy;&amp;iecy;&amp;lcy;&amp;yacy;&amp;khcy; &amp;scy;&amp;iecy;&amp;rcy;&amp;icy;&amp;icy; Schleich &amp;Tcy;&amp;icy;&amp;gcy;&amp;rcy; &amp;Dcy;&amp;iecy;&amp;tcy;&amp;icy; &amp;Pcy;&amp;ocy;&amp;dcy;&amp;acy;&amp;rcy;&amp;kcy;&amp;icy; - OK-mall -- &amp;dcy;&amp;ocy;&amp;scy;&amp;tcy;&amp;acy;&amp;vcy;&amp;yacy;&amp;tcy; &amp;Tcy;"/>
          <p:cNvPicPr/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10000" b="90000" l="5402" r="91568"/>
                    </a14:imgEffect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134276" y="0"/>
            <a:ext cx="5026940" cy="3831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52650" y="1"/>
            <a:ext cx="7886700" cy="97334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ru-RU" b="1" dirty="0" smtClean="0">
                <a:ln>
                  <a:solidFill>
                    <a:schemeClr val="bg1"/>
                  </a:solidFill>
                </a:ln>
                <a:latin typeface="Arial Black" panose="020B0A04020102020204" pitchFamily="34" charset="0"/>
                <a:cs typeface="Times New Roman" panose="02020603050405020304" pitchFamily="18" charset="0"/>
              </a:rPr>
              <a:t>«Назови детёнышей»</a:t>
            </a:r>
            <a:endParaRPr lang="ru-RU" b="1" dirty="0">
              <a:ln>
                <a:solidFill>
                  <a:schemeClr val="bg1"/>
                </a:solidFill>
              </a:ln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Стрелка вправо 21"/>
          <p:cNvSpPr/>
          <p:nvPr/>
        </p:nvSpPr>
        <p:spPr>
          <a:xfrm>
            <a:off x="5196374" y="5364881"/>
            <a:ext cx="2499825" cy="400840"/>
          </a:xfrm>
          <a:prstGeom prst="right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право 24"/>
          <p:cNvSpPr/>
          <p:nvPr/>
        </p:nvSpPr>
        <p:spPr>
          <a:xfrm>
            <a:off x="4917072" y="1845517"/>
            <a:ext cx="2062847" cy="400840"/>
          </a:xfrm>
          <a:prstGeom prst="right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42886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&amp;Vcy;&amp;iecy;&amp;rcy;&amp;bcy;&amp;lcy;&amp;yucy;&amp;zhcy;&amp;ocy;&amp;ncy;&amp;ocy;&amp;kcy; SCHLEICH (&amp;Scy;&amp;iecy;&amp;rcy;&amp;icy;&amp;yacy; &amp;ZHcy;&amp;icy;&amp;vcy;&amp;ocy;&amp;tcy;&amp;ncy;&amp;ycy;&amp;iecy; &amp;icy;&amp;zcy; &amp;zcy;&amp;ocy;&amp;ocy;&amp;pcy;&amp;acy;&amp;rcy;&amp;kcy;&amp;acy;) - &amp;Mcy;&amp;icy;&amp;rcy; &amp;icy;&amp;gcy;&amp;rcy;&amp;ucy;&amp;shcy;&amp;kcy;&amp;icy;"/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28150" y="1097280"/>
            <a:ext cx="2322730" cy="1985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1280x720 &amp;kcy;&amp;acy;&amp;tcy;&amp;iecy;&amp;ncy;&amp;ocy;&amp;kcy;, &amp;lcy;&amp;softcy;&amp;vcy;&amp;iecy;&amp;ncy;&amp;ocy;&amp;kcy;, &amp;Lcy;&amp;iecy;&amp;vcy; &amp;kcy;&amp;acy;&amp;rcy;&amp;tcy;&amp;icy;&amp;ncy;&amp;kcy;&amp;icy; &amp;ncy;&amp;acy; &amp;rcy;&amp;acy;&amp;bcy;&amp;ocy;&amp;chcy;&amp;icy;&amp;jcy; &amp;scy;&amp;tcy;&amp;ocy;&amp;lcy; 41469"/>
          <p:cNvPicPr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47" r="29717"/>
          <a:stretch/>
        </p:blipFill>
        <p:spPr bwMode="auto">
          <a:xfrm>
            <a:off x="9403081" y="4785360"/>
            <a:ext cx="1737600" cy="1818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</p:pic>
      <p:pic>
        <p:nvPicPr>
          <p:cNvPr id="18" name="Рисунок 17" descr="&amp;Vcy;&amp;iecy;&amp;rcy;&amp;bcy;&amp;lcy;&amp;yucy;&amp;dcy; &amp;kcy;&amp;ucy;&amp;pcy;&amp;icy;&amp;tcy;&amp;softcy; &amp;vcy; &amp;icy;&amp;ncy;&amp;tcy;&amp;iecy;&amp;rcy;&amp;ncy;&amp;iecy;&amp;tcy;-&amp;mcy;&amp;acy;&amp;gcy;&amp;acy;&amp;zcy;&amp;icy;&amp;ncy;&amp;iecy; Read.ru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205805" y="617219"/>
            <a:ext cx="4686233" cy="2945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</p:pic>
      <p:sp>
        <p:nvSpPr>
          <p:cNvPr id="2" name="Стрелка вправо 1"/>
          <p:cNvSpPr/>
          <p:nvPr/>
        </p:nvSpPr>
        <p:spPr>
          <a:xfrm>
            <a:off x="5187752" y="1774960"/>
            <a:ext cx="2279847" cy="465320"/>
          </a:xfrm>
          <a:prstGeom prst="right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 descr="&amp;Lcy;&amp;iecy;&amp;vcy; Papo, &amp;Pcy;&amp;acy;&amp;pcy;&amp;ocy; 50040.&amp;Lcy;&amp;softcy;&amp;vcy;&amp;ycy;, &amp;tcy;&amp;icy;&amp;gcy;&amp;rcy;&amp;ycy;, &amp;gcy;&amp;iecy;&amp;pcy;&amp;acy;&amp;rcy;&amp;dcy;&amp;ycy;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764280"/>
            <a:ext cx="4191000" cy="3116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</p:pic>
      <p:sp>
        <p:nvSpPr>
          <p:cNvPr id="25" name="Стрелка вправо 24"/>
          <p:cNvSpPr/>
          <p:nvPr/>
        </p:nvSpPr>
        <p:spPr>
          <a:xfrm>
            <a:off x="4892038" y="5140750"/>
            <a:ext cx="2682241" cy="437089"/>
          </a:xfrm>
          <a:prstGeom prst="right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52344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http://4.bp.blogspot.com/-_ZN__toQc8U/VO4V6N2t8JI/AAAAAAAABQ4/WE0zioGVsH8/s1600/Giraffe%2B(22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30952" y="2574109"/>
            <a:ext cx="3425371" cy="3588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img-fotki.yandex.ru/get/6432/136487634.a8e/0_daab5_a220d33c_XXX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6743" y="362857"/>
            <a:ext cx="5500914" cy="6375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трелка вправо 9"/>
          <p:cNvSpPr/>
          <p:nvPr/>
        </p:nvSpPr>
        <p:spPr>
          <a:xfrm>
            <a:off x="4142724" y="3515766"/>
            <a:ext cx="2279847" cy="465320"/>
          </a:xfrm>
          <a:prstGeom prst="right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56038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&amp;Bcy;&amp;iecy;&amp;lcy;&amp;ycy;&amp;jcy; &amp;mcy;&amp;iecy;&amp;dcy;&amp;vcy;&amp;iecy;&amp;dcy;&amp;softcy; &amp;Fcy;&amp;icy;&amp;gcy;&amp;ucy;&amp;rcy;&amp;kcy;&amp;acy; &amp;icy;&amp;zcy;&amp;gcy;&amp;ocy;&amp;tcy;&amp;ocy;&amp;vcy;&amp;lcy;&amp;iecy;&amp;ncy;&amp;acy; &amp;icy;&amp;zcy; &amp;gcy;&amp;icy;&amp;bcy;&amp;kcy;&amp;ocy;&amp;jcy; &amp;pcy;&amp;rcy;&amp;ocy;&amp;chcy;&amp;ncy;&amp;ocy;&amp;jcy; &amp;pcy;&amp;lcy;&amp;acy;&amp;scy;&amp;tcy;&amp;mcy;&amp;acy;&amp;scy;&amp;scy;&amp;ycy;. &amp;Rcy;&amp;acy;&amp;zcy;&amp;mcy;&amp;iecy;&amp;rcy;: 15&amp;khcy;8,5 &amp;scy;&amp;mcy;.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489885" y="692822"/>
            <a:ext cx="3413957" cy="2275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</p:pic>
      <p:sp>
        <p:nvSpPr>
          <p:cNvPr id="7" name="Стрелка вправо 6"/>
          <p:cNvSpPr/>
          <p:nvPr/>
        </p:nvSpPr>
        <p:spPr>
          <a:xfrm>
            <a:off x="4610580" y="1935188"/>
            <a:ext cx="3329460" cy="442251"/>
          </a:xfrm>
          <a:prstGeom prst="right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 descr="i.TUT.BY - &amp;YAcy; &amp;tcy;&amp;ucy;&amp;tcy;! &amp;Icy;&amp;gcy;&amp;ocy;&amp;rcy;&amp;softcy; &amp;Dcy;&amp;iecy;&amp;gcy; - &amp;Fcy;&amp;ocy;&amp;tcy;&amp;ocy;&amp;gcy;&amp;rcy;&amp;acy;&amp;fcy;&amp;icy;&amp;icy;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489884" y="3398520"/>
            <a:ext cx="4234515" cy="3308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Стрелка вправо 8"/>
          <p:cNvSpPr/>
          <p:nvPr/>
        </p:nvSpPr>
        <p:spPr>
          <a:xfrm>
            <a:off x="4951841" y="5181601"/>
            <a:ext cx="2683400" cy="426720"/>
          </a:xfrm>
          <a:prstGeom prst="right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 descr="&amp;Ocy;&amp;lcy;&amp;iecy;&amp;ncy;&amp;iecy;&amp;ncy;&amp;ocy;&amp;kcy; &amp;Icy;&amp;gcy;&amp;rcy;&amp;ocy;&amp;vcy;&amp;ycy;&amp;iecy; &amp;fcy;&amp;icy;&amp;gcy;&amp;ucy;&amp;rcy;&amp;kcy;&amp;icy; &amp;pcy;&amp;ocy;&amp;zcy;&amp;vcy;&amp;ocy;&amp;lcy;&amp;yacy;&amp;yucy;&amp;tcy; &amp;rcy;&amp;iecy;&amp;bcy;&amp;iecy;&amp;ncy;&amp;kcy;&amp;ucy; &amp;pcy;&amp;ocy;&amp;zcy;&amp;ncy;&amp;acy;&amp;kcy;&amp;ocy;&amp;mcy;&amp;icy;&amp;tcy;&amp;softcy;&amp;scy;&amp;yacy; &amp;scy; &amp;ocy;&amp;kcy;&amp;rcy;&amp;ucy;&amp;zhcy;&amp;acy;&amp;yucy;&amp;shchcy;&amp;icy;&amp;mcy; &amp;iecy;&amp;gcy;&amp;ocy; &amp;mcy;&amp;icy;&amp;rcy;&amp;ocy;&amp;mcy;, &amp;rcy;&amp;acy;&amp;zcy;&amp;vcy;&amp;icy;&amp;tcy;&amp;softcy; &amp;vcy;&amp;ocy;&amp;ocy;&amp;bcy;&amp;rcy;&amp;acy;&amp;zhcy;&amp;iecy;&amp;ncy;&amp;icy;&amp;iecy;. &amp;Ocy;&amp;ncy;&amp;icy; &amp;rcy;&amp;acy;&amp;scy;&amp;shcy;&amp;icy;&amp;rcy;&amp;yacy;&amp;yucy;&amp;tcy; &amp;vcy;&amp;ocy;&amp;zcy;&amp;mcy;&amp;ocy;&amp;zhcy;&amp;ncy;&amp;ocy;&amp;scy;&amp;tcy;&amp;icy;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900160" y="4312920"/>
            <a:ext cx="2943597" cy="2394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</p:pic>
      <p:pic>
        <p:nvPicPr>
          <p:cNvPr id="11" name="Рисунок 10" descr="&amp;Dcy;&amp;vcy;&amp;acy; &amp;zcy;&amp;icy;&amp;mcy;&amp;ncy;&amp;icy;&amp;khcy; &amp;scy;&amp;kcy;&amp;rcy;&amp;acy;&amp;pcy;&amp;acy;,&amp;scy; &amp;lcy;&amp;iecy;&amp;scy;&amp;ncy;&amp;ycy;&amp;mcy;&amp;icy; &amp;zcy;&amp;vcy;&amp;iecy;&amp;rcy;&amp;yucy;&amp;shcy;&amp;kcy;&amp;acy;&amp;mcy;&amp;icy; &amp;icy; &amp;kcy;&amp;rcy;&amp;acy;&amp;scy;&amp;icy;&amp;vcy;&amp;ycy;&amp;mcy;&amp;icy; &amp;fcy;&amp;ocy;&amp;ncy;&amp;acy;&amp;mcy;&amp;icy;. &amp;Ocy;&amp;bcy;&amp;scy;&amp;ucy;&amp;zhcy;&amp;dcy;&amp;iecy;&amp;ncy;&amp;icy;&amp;iecy; &amp;ncy;&amp;acy; LiveInternet - &amp;Rcy;&amp;ocy;&amp;scy;&amp;scy;&amp;icy;&amp;jcy;&amp;scy;&amp;kcy;&amp;icy;&amp;jcy; &amp;Scy;&amp;iecy;&amp;rcy;&amp;vcy;&amp;icy;&amp;scy; &amp;Ocy;&amp;ncy;&amp;lcy;&amp;acy;&amp;jcy;&amp;ncy;-&amp;Dcy;&amp;ncy;&amp;iecy;&amp;vcy;&amp;ncy;&amp;icy;&amp;kcy;&amp;ocy;&amp;vcy;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037320" y="692822"/>
            <a:ext cx="2747579" cy="2065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396550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6" name="Picture 4" descr="http://alekva.by/d/899_zhiv_mir_sever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227" y="127939"/>
            <a:ext cx="11854544" cy="659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15759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to-ros.info/wp-content/uploads/2016/06/sivuc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059543"/>
            <a:ext cx="6139543" cy="526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трелка вправо 5"/>
          <p:cNvSpPr/>
          <p:nvPr/>
        </p:nvSpPr>
        <p:spPr>
          <a:xfrm>
            <a:off x="5524255" y="4515590"/>
            <a:ext cx="2371517" cy="442251"/>
          </a:xfrm>
          <a:prstGeom prst="right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6" name="Picture 6" descr="https://png.pngtree.com/element_origin_min_pic/03/88/44/6257d6dbf424e9a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52894" y="2830286"/>
            <a:ext cx="3310904" cy="33109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44426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03868"/>
            <a:ext cx="10515600" cy="1325563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ФИЗКУЛЬТМИНУТКА.</a:t>
            </a:r>
            <a:endParaRPr lang="ru-RU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6146" name="Picture 2" descr="https://avatars.mds.yandex.net/get-pdb/214908/94e7bbd3-1e24-4e05-9edc-f155c1fe44e3/s1200?webp=fals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57560" y="1429431"/>
            <a:ext cx="5338097" cy="534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49008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55675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ИГРА «Кого много?»</a:t>
            </a:r>
            <a:endParaRPr lang="ru-RU" sz="36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Рисунок 3" descr="&amp;Lcy;&amp;iecy;&amp;vcy; Papo, &amp;Pcy;&amp;acy;&amp;pcy;&amp;ocy; 50040.&amp;Lcy;&amp;softcy;&amp;vcy;&amp;ycy;, &amp;tcy;&amp;icy;&amp;gcy;&amp;rcy;&amp;ycy;, &amp;gcy;&amp;iecy;&amp;pcy;&amp;acy;&amp;rcy;&amp;dcy;&amp;ycy;"/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4172" y="1703251"/>
            <a:ext cx="4191000" cy="3116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</p:pic>
      <p:pic>
        <p:nvPicPr>
          <p:cNvPr id="5" name="Рисунок 4" descr="1280x720 &amp;kcy;&amp;acy;&amp;tcy;&amp;iecy;&amp;ncy;&amp;ocy;&amp;kcy;, &amp;lcy;&amp;softcy;&amp;vcy;&amp;iecy;&amp;ncy;&amp;ocy;&amp;kcy;, &amp;Lcy;&amp;iecy;&amp;vcy; &amp;kcy;&amp;acy;&amp;rcy;&amp;tcy;&amp;icy;&amp;ncy;&amp;kcy;&amp;icy; &amp;ncy;&amp;acy; &amp;rcy;&amp;acy;&amp;bcy;&amp;ocy;&amp;chcy;&amp;icy;&amp;jcy; &amp;scy;&amp;tcy;&amp;ocy;&amp;lcy; 41469"/>
          <p:cNvPicPr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47" r="29717"/>
          <a:stretch/>
        </p:blipFill>
        <p:spPr bwMode="auto">
          <a:xfrm>
            <a:off x="9616200" y="4291874"/>
            <a:ext cx="1737600" cy="1818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</p:pic>
      <p:pic>
        <p:nvPicPr>
          <p:cNvPr id="6" name="Рисунок 5" descr="1280x720 &amp;kcy;&amp;acy;&amp;tcy;&amp;iecy;&amp;ncy;&amp;ocy;&amp;kcy;, &amp;lcy;&amp;softcy;&amp;vcy;&amp;iecy;&amp;ncy;&amp;ocy;&amp;kcy;, &amp;Lcy;&amp;iecy;&amp;vcy; &amp;kcy;&amp;acy;&amp;rcy;&amp;tcy;&amp;icy;&amp;ncy;&amp;kcy;&amp;icy; &amp;ncy;&amp;acy; &amp;rcy;&amp;acy;&amp;bcy;&amp;ocy;&amp;chcy;&amp;icy;&amp;jcy; &amp;scy;&amp;tcy;&amp;ocy;&amp;lcy; 41469"/>
          <p:cNvPicPr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47" r="29717"/>
          <a:stretch/>
        </p:blipFill>
        <p:spPr bwMode="auto">
          <a:xfrm>
            <a:off x="9340428" y="1442789"/>
            <a:ext cx="1737600" cy="1818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</p:pic>
      <p:pic>
        <p:nvPicPr>
          <p:cNvPr id="7" name="Рисунок 6" descr="1280x720 &amp;kcy;&amp;acy;&amp;tcy;&amp;iecy;&amp;ncy;&amp;ocy;&amp;kcy;, &amp;lcy;&amp;softcy;&amp;vcy;&amp;iecy;&amp;ncy;&amp;ocy;&amp;kcy;, &amp;Lcy;&amp;iecy;&amp;vcy; &amp;kcy;&amp;acy;&amp;rcy;&amp;tcy;&amp;icy;&amp;ncy;&amp;kcy;&amp;icy; &amp;ncy;&amp;acy; &amp;rcy;&amp;acy;&amp;bcy;&amp;ocy;&amp;chcy;&amp;icy;&amp;jcy; &amp;scy;&amp;tcy;&amp;ocy;&amp;lcy; 41469"/>
          <p:cNvPicPr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47" r="29717"/>
          <a:stretch/>
        </p:blipFill>
        <p:spPr bwMode="auto">
          <a:xfrm>
            <a:off x="6652624" y="2806613"/>
            <a:ext cx="1737600" cy="1818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4246224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&amp;Scy;&amp;lcy;&amp;ocy;&amp;ncy; BullyLand - 472 &amp;gcy;&amp;rcy;&amp;ncy;, &amp;kcy;&amp;ucy;&amp;pcy;&amp;icy;&amp;tcy;&amp;softcy; &amp;vcy; &amp;Ocy;&amp;dcy;&amp;iecy;&amp;scy;&amp;scy;&amp;iecy; SMART-Shop"/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521786" y="1318752"/>
            <a:ext cx="4616270" cy="45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</p:pic>
      <p:pic>
        <p:nvPicPr>
          <p:cNvPr id="5" name="Рисунок 4" descr="Toy-world - &amp;mcy;&amp;acy;&amp;gcy;&amp;acy;&amp;zcy;&amp;icy;&amp;ncy; &amp;dcy;&amp;iecy;&amp;tcy;&amp;scy;&amp;kcy;&amp;icy;&amp;khcy; &amp;icy;&amp;gcy;&amp;rcy;&amp;ucy;&amp;shcy;&amp;iecy;&amp;kcy; - &amp;Acy;&amp;fcy;&amp;rcy;&amp;icy;&amp;kcy;&amp;acy;&amp;ncy;&amp;scy;&amp;kcy;&amp;icy;&amp;jcy; &amp;scy;&amp;lcy;&amp;ocy;&amp;ncy;&amp;iecy;&amp;ncy;&amp;ocy;&amp;kcy; : Safari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86451" y="4516845"/>
            <a:ext cx="2065170" cy="1534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</p:pic>
      <p:pic>
        <p:nvPicPr>
          <p:cNvPr id="6" name="Рисунок 5" descr="Toy-world - &amp;mcy;&amp;acy;&amp;gcy;&amp;acy;&amp;zcy;&amp;icy;&amp;ncy; &amp;dcy;&amp;iecy;&amp;tcy;&amp;scy;&amp;kcy;&amp;icy;&amp;khcy; &amp;icy;&amp;gcy;&amp;rcy;&amp;ucy;&amp;shcy;&amp;iecy;&amp;kcy; - &amp;Acy;&amp;fcy;&amp;rcy;&amp;icy;&amp;kcy;&amp;acy;&amp;ncy;&amp;scy;&amp;kcy;&amp;icy;&amp;jcy; &amp;scy;&amp;lcy;&amp;ocy;&amp;ncy;&amp;iecy;&amp;ncy;&amp;ocy;&amp;kcy; : Safari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533709" y="2434046"/>
            <a:ext cx="2065170" cy="1534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</p:pic>
      <p:pic>
        <p:nvPicPr>
          <p:cNvPr id="7" name="Рисунок 6" descr="Toy-world - &amp;mcy;&amp;acy;&amp;gcy;&amp;acy;&amp;zcy;&amp;icy;&amp;ncy; &amp;dcy;&amp;iecy;&amp;tcy;&amp;scy;&amp;kcy;&amp;icy;&amp;khcy; &amp;icy;&amp;gcy;&amp;rcy;&amp;ucy;&amp;shcy;&amp;iecy;&amp;kcy; - &amp;Acy;&amp;fcy;&amp;rcy;&amp;icy;&amp;kcy;&amp;acy;&amp;ncy;&amp;scy;&amp;kcy;&amp;icy;&amp;jcy; &amp;scy;&amp;lcy;&amp;ocy;&amp;ncy;&amp;iecy;&amp;ncy;&amp;ocy;&amp;kcy; : Safari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86451" y="1178560"/>
            <a:ext cx="2065170" cy="1534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3838877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&amp;Vcy;&amp;iecy;&amp;rcy;&amp;bcy;&amp;lcy;&amp;yucy;&amp;dcy; &amp;kcy;&amp;ucy;&amp;pcy;&amp;icy;&amp;tcy;&amp;softcy; &amp;vcy; &amp;icy;&amp;ncy;&amp;tcy;&amp;iecy;&amp;rcy;&amp;ncy;&amp;iecy;&amp;tcy;-&amp;mcy;&amp;acy;&amp;gcy;&amp;acy;&amp;zcy;&amp;icy;&amp;ncy;&amp;iecy; Read.ru"/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162263" y="2473958"/>
            <a:ext cx="4686233" cy="2945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</p:pic>
      <p:pic>
        <p:nvPicPr>
          <p:cNvPr id="5" name="Рисунок 4" descr="&amp;Vcy;&amp;iecy;&amp;rcy;&amp;bcy;&amp;lcy;&amp;yucy;&amp;zhcy;&amp;ocy;&amp;ncy;&amp;ocy;&amp;kcy; SCHLEICH (&amp;Scy;&amp;iecy;&amp;rcy;&amp;icy;&amp;yacy; &amp;ZHcy;&amp;icy;&amp;vcy;&amp;ocy;&amp;tcy;&amp;ncy;&amp;ycy;&amp;iecy; &amp;icy;&amp;zcy; &amp;zcy;&amp;ocy;&amp;ocy;&amp;pcy;&amp;acy;&amp;rcy;&amp;kcy;&amp;acy;) - &amp;Mcy;&amp;icy;&amp;rcy; &amp;icy;&amp;gcy;&amp;rcy;&amp;ucy;&amp;shcy;&amp;kcy;&amp;icy;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28150" y="1097280"/>
            <a:ext cx="2322730" cy="1985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&amp;Vcy;&amp;iecy;&amp;rcy;&amp;bcy;&amp;lcy;&amp;yucy;&amp;zhcy;&amp;ocy;&amp;ncy;&amp;ocy;&amp;kcy; SCHLEICH (&amp;Scy;&amp;iecy;&amp;rcy;&amp;icy;&amp;yacy; &amp;ZHcy;&amp;icy;&amp;vcy;&amp;ocy;&amp;tcy;&amp;ncy;&amp;ycy;&amp;iecy; &amp;icy;&amp;zcy; &amp;zcy;&amp;ocy;&amp;ocy;&amp;pcy;&amp;acy;&amp;rcy;&amp;kcy;&amp;acy;) - &amp;Mcy;&amp;icy;&amp;rcy; &amp;icy;&amp;gcy;&amp;rcy;&amp;ucy;&amp;shcy;&amp;kcy;&amp;icy;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43750" y="2614023"/>
            <a:ext cx="2322730" cy="1985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&amp;Vcy;&amp;iecy;&amp;rcy;&amp;bcy;&amp;lcy;&amp;yucy;&amp;zhcy;&amp;ocy;&amp;ncy;&amp;ocy;&amp;kcy; SCHLEICH (&amp;Scy;&amp;iecy;&amp;rcy;&amp;icy;&amp;yacy; &amp;ZHcy;&amp;icy;&amp;vcy;&amp;ocy;&amp;tcy;&amp;ncy;&amp;ycy;&amp;iecy; &amp;icy;&amp;zcy; &amp;zcy;&amp;ocy;&amp;ocy;&amp;pcy;&amp;acy;&amp;rcy;&amp;kcy;&amp;acy;) - &amp;Mcy;&amp;icy;&amp;rcy; &amp;icy;&amp;gcy;&amp;rcy;&amp;ucy;&amp;shcy;&amp;kcy;&amp;icy;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37750" y="4426920"/>
            <a:ext cx="2322730" cy="1985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462580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https://i.postimg.cc/9frWTYf2/adika-pirates-el-2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1776" y="0"/>
            <a:ext cx="4563727" cy="6473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s://img-fotki.yandex.ru/get/4612/96386024.401/0_129ce6_4490f689_ori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10171" y="396319"/>
            <a:ext cx="2822575" cy="3459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ttps://img-fotki.yandex.ru/get/4612/96386024.401/0_129ce6_4490f689_ori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57885" y="2926743"/>
            <a:ext cx="2822575" cy="3459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https://img-fotki.yandex.ru/get/4612/96386024.401/0_129ce6_4490f689_ori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92749" y="1615519"/>
            <a:ext cx="2822575" cy="3459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77070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img-fotki.yandex.ru/get/9255/47407354.d79/0_157964_15e20654_orig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48259" y="1840140"/>
            <a:ext cx="5196197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img-fotki.yandex.ru/get/9253/47407354.d77/0_1575bf_515ffc39_ori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44456" y="1756186"/>
            <a:ext cx="3084286" cy="228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img-fotki.yandex.ru/get/9253/47407354.d77/0_1575bf_515ffc39_ori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94914" y="4313676"/>
            <a:ext cx="3084286" cy="228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img-fotki.yandex.ru/get/9253/47407354.d77/0_1575bf_515ffc39_ori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77515" y="1060521"/>
            <a:ext cx="3084286" cy="228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72131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www.pngarts.com/files/1/Giraffe-Transparent-Image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32229"/>
            <a:ext cx="7315200" cy="6917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www.precut.nl/afbeeldingen-G/Giraffen/giraf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06971" y="410481"/>
            <a:ext cx="2314575" cy="231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precut.nl/afbeeldingen-G/Giraffen/giraf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19710" y="2072366"/>
            <a:ext cx="2314575" cy="231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www.precut.nl/afbeeldingen-G/Giraffen/giraf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34285" y="4111624"/>
            <a:ext cx="2314575" cy="231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66170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5628" y="0"/>
            <a:ext cx="10515600" cy="885371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«Где живет это животное и чем оно питается?»</a:t>
            </a:r>
            <a:endParaRPr lang="ru-RU" sz="28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Объект 3" descr="http://antalpiti.ru/files/99604/slon1.png"/>
          <p:cNvPicPr>
            <a:picLocks noGrp="1" noChangeAspect="1"/>
          </p:cNvPicPr>
          <p:nvPr>
            <p:ph idx="1"/>
          </p:nvPr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1712686" y="1358549"/>
            <a:ext cx="8186058" cy="5387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62006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&amp;Bcy;&amp;iecy;&amp;lcy;&amp;ycy;&amp;jcy; &amp;mcy;&amp;iecy;&amp;dcy;&amp;vcy;&amp;iecy;&amp;dcy;&amp;softcy; &amp;Fcy;&amp;icy;&amp;gcy;&amp;ucy;&amp;rcy;&amp;kcy;&amp;acy; &amp;icy;&amp;zcy;&amp;gcy;&amp;ocy;&amp;tcy;&amp;ocy;&amp;vcy;&amp;lcy;&amp;iecy;&amp;ncy;&amp;acy; &amp;icy;&amp;zcy; &amp;gcy;&amp;icy;&amp;bcy;&amp;kcy;&amp;ocy;&amp;jcy; &amp;pcy;&amp;rcy;&amp;ocy;&amp;chcy;&amp;ncy;&amp;ocy;&amp;jcy; &amp;pcy;&amp;lcy;&amp;acy;&amp;scy;&amp;tcy;&amp;mcy;&amp;acy;&amp;scy;&amp;scy;&amp;ycy;. &amp;Rcy;&amp;acy;&amp;zcy;&amp;mcy;&amp;iecy;&amp;rcy;: 15&amp;khcy;8,5 &amp;scy;&amp;mcy;.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1491368" y="910537"/>
            <a:ext cx="9554001" cy="5562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1021332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1600"/>
            <a:ext cx="12192000" cy="1683657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белого</a:t>
            </a:r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медведя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густая шерсть, под кожей толстый слой жира, который спасает животное от мороза. Питаются они тюленями, рыбой, птицами.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60790" y="1659769"/>
            <a:ext cx="8555667" cy="5198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305066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www.pngarts.com/files/1/Giraffe-Transparent-Image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766" t="16996" r="7979" b="18586"/>
          <a:stretch/>
        </p:blipFill>
        <p:spPr bwMode="auto">
          <a:xfrm>
            <a:off x="130629" y="493487"/>
            <a:ext cx="12031826" cy="619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05936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to-ros.info/wp-content/uploads/2016/06/sivuc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09486" y="217714"/>
            <a:ext cx="8200571" cy="6640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64261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www.playcast.ru/uploads/2018/11/20/2616466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05516" y="116115"/>
            <a:ext cx="13074887" cy="6741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37417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http://moziru.com/images/realistic-clipart-reindeer-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07423" y="0"/>
            <a:ext cx="93444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01311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purepng.com/public/uploads/large/purepng.com-desert-camel-standingcameldesertdesert-animalsandsand-animalcuspcusp-animal-361520110369orrvd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72207" y="-1"/>
            <a:ext cx="12044893" cy="7117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09417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static.ozone.ru/multimedia/101338026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293"/>
          <a:stretch/>
        </p:blipFill>
        <p:spPr bwMode="auto">
          <a:xfrm>
            <a:off x="6255656" y="3251201"/>
            <a:ext cx="6056664" cy="34398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alekva.by/d/899_zhiv_mir_sever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0628" y="240157"/>
            <a:ext cx="6125028" cy="3809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23839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10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612570" y="-188686"/>
            <a:ext cx="6749143" cy="76925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Составление рассказа</a:t>
            </a:r>
            <a:endParaRPr lang="ru-RU" sz="32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0789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1.bp.blogspot.com/-FWFkoJAzfcE/VO4WUSPn61I/AAAAAAAABTc/iMIIbZzxLiI/s1600/Giraffe%2B(41)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54773" y="0"/>
            <a:ext cx="67327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82411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061371" cy="182880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Морж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это животное которое занесено в красную книгу. На животных, которые занесены в красную книгу запрещено охотиться.</a:t>
            </a:r>
          </a:p>
        </p:txBody>
      </p:sp>
      <p:pic>
        <p:nvPicPr>
          <p:cNvPr id="4" name="Рисунок 3" descr="http://dekatop.com/wp-content/uploads/2010/01/animal_03.jpg"/>
          <p:cNvPicPr>
            <a:picLocks noChangeAspect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1953948" y="1687211"/>
            <a:ext cx="8467309" cy="51707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02460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93371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Песец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питается тюленями,  морскими птицами и рыбой. У него пушистый белый мех.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http://laliko.com/uploads/posts/2012-08/thumbs/1344350443_world_40.jpg"/>
          <p:cNvPicPr>
            <a:picLocks noChangeAspect="1"/>
          </p:cNvPicPr>
          <p:nvPr/>
        </p:nvPicPr>
        <p:blipFill>
          <a:blip r:embed="rId2" r:link="rId3" cstate="print">
            <a:clrChange>
              <a:clrFrom>
                <a:srgbClr val="F6F8F7"/>
              </a:clrFrom>
              <a:clrTo>
                <a:srgbClr val="F6F8F7">
                  <a:alpha val="0"/>
                </a:srgbClr>
              </a:clrTo>
            </a:clrChange>
          </a:blip>
          <a:srcRect l="11911" t="14497" r="4660" b="4488"/>
          <a:stretch>
            <a:fillRect/>
          </a:stretch>
        </p:blipFill>
        <p:spPr bwMode="auto">
          <a:xfrm>
            <a:off x="308611" y="1277257"/>
            <a:ext cx="10794818" cy="5889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530458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32114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Детёныши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тюленя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белого цвета, поэтому их называют бельками.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130"/>
          <a:stretch/>
        </p:blipFill>
        <p:spPr>
          <a:xfrm>
            <a:off x="1172936" y="1132115"/>
            <a:ext cx="9846128" cy="55444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726899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06286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северного оленя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тёплый меховой покров, который дважды меняется в год. Хорошо развито обоняние.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71889" y="1306286"/>
            <a:ext cx="8448222" cy="55910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362727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tatic.ozone.ru/multimedia/101338026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293"/>
          <a:stretch/>
        </p:blipFill>
        <p:spPr bwMode="auto">
          <a:xfrm>
            <a:off x="132477" y="127454"/>
            <a:ext cx="11928893" cy="65200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44194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188685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слонов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плохое зрение, но удивительное обоняние. Слоны умеют и любят плавать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/>
              <a:t>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Слон – могучее, очень сильное животное. Даже льву с ним не справиться. Самое удивительное у слона – хобот. Что делает слон хоботом?</a:t>
            </a:r>
          </a:p>
        </p:txBody>
      </p:sp>
      <p:pic>
        <p:nvPicPr>
          <p:cNvPr id="4" name="Рисунок 3" descr="http://antalpiti.ru/files/99604/slon1.png"/>
          <p:cNvPicPr>
            <a:picLocks noChangeAspect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1393371" y="2048978"/>
            <a:ext cx="8418286" cy="4809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943608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259</Words>
  <Application>Microsoft Office PowerPoint</Application>
  <PresentationFormat>Произвольный</PresentationFormat>
  <Paragraphs>19</Paragraphs>
  <Slides>37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Лексическая тема:  «Животные жарких стран и Севера»</vt:lpstr>
      <vt:lpstr>Слайд 2</vt:lpstr>
      <vt:lpstr>У белого медведя густая шерсть, под кожей толстый слой жира, который спасает животное от мороза. Питаются они тюленями, рыбой, птицами.</vt:lpstr>
      <vt:lpstr>Морж - это животное которое занесено в красную книгу. На животных, которые занесены в красную книгу запрещено охотиться.</vt:lpstr>
      <vt:lpstr>Песец питается тюленями,  морскими птицами и рыбой. У него пушистый белый мех.</vt:lpstr>
      <vt:lpstr>Детёныши тюленя белого цвета, поэтому их называют бельками.</vt:lpstr>
      <vt:lpstr>У северного оленя тёплый меховой покров, который дважды меняется в год. Хорошо развито обоняние.</vt:lpstr>
      <vt:lpstr>Слайд 8</vt:lpstr>
      <vt:lpstr>У слонов плохое зрение, но удивительное обоняние. Слоны умеют и любят плавать. Слон – могучее, очень сильное животное. Даже льву с ним не справиться. Самое удивительное у слона – хобот. Что делает слон хоботом?</vt:lpstr>
      <vt:lpstr>На самом деле зебра чёрная в белую полоску, а не наоборот, как считают некоторые. Зебры спасаются от хищников бегством.</vt:lpstr>
      <vt:lpstr>Бегемот умеет великолепно плавать и нырять. Это травоядное животное.</vt:lpstr>
      <vt:lpstr>Жираф – это самое высокое животное, любит растения, передние ноги длиннее задних, на голове есть небольшие рожки. </vt:lpstr>
      <vt:lpstr>Львы живут большими львиными семьями. Лев он хищник, выслеживает добычу. У льва большая голова, пушистая грива, а у львицы гривы нет. Лев никого не боится.</vt:lpstr>
      <vt:lpstr>В верблюжьих горбах накапливается жир, который помогает понизить высокую температуру остальных частей тела и может долго обходится без воды.</vt:lpstr>
      <vt:lpstr>Живут обезьяны в группах. Все обезьяны имеют богатую мимику и живые глаза.</vt:lpstr>
      <vt:lpstr>«Назови детёнышей»</vt:lpstr>
      <vt:lpstr>Слайд 17</vt:lpstr>
      <vt:lpstr>Слайд 18</vt:lpstr>
      <vt:lpstr>Слайд 19</vt:lpstr>
      <vt:lpstr>Слайд 20</vt:lpstr>
      <vt:lpstr>ФИЗКУЛЬТМИНУТКА.</vt:lpstr>
      <vt:lpstr>ИГРА «Кого много?»</vt:lpstr>
      <vt:lpstr>Слайд 23</vt:lpstr>
      <vt:lpstr>Слайд 24</vt:lpstr>
      <vt:lpstr>Слайд 25</vt:lpstr>
      <vt:lpstr>Слайд 26</vt:lpstr>
      <vt:lpstr>Слайд 27</vt:lpstr>
      <vt:lpstr>«Где живет это животное и чем оно питается?»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</vt:vector>
  </TitlesOfParts>
  <Company>diakov.net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Natalia</cp:lastModifiedBy>
  <cp:revision>12</cp:revision>
  <dcterms:created xsi:type="dcterms:W3CDTF">2019-02-03T07:56:37Z</dcterms:created>
  <dcterms:modified xsi:type="dcterms:W3CDTF">2022-02-10T08:17:40Z</dcterms:modified>
</cp:coreProperties>
</file>