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8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797675" cy="9926625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1.xml><?xml version="1.0" encoding="utf-8"?>
<a:tblStyleLst xmlns:a="http://schemas.openxmlformats.org/drawingml/2006/main" xmlns:r="http://schemas.openxmlformats.org/officeDocument/2006/relationships" def="{A4347304-CAD2-4A7A-B43F-B42666D97B94}">
  <a:tblStyle styleId="{A4347304-CAD2-4A7A-B43F-B42666D97B9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6534D-430D-4DD0-B476-C9F20BEE609D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A544B-400B-47BA-9BE7-C7A72B1A0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678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5745072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9849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366549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317271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800139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191985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6461359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01717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10327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98858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9287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5DCD0-BBBF-47FF-8C50-DE2B89EDBB8E}" type="datetimeFigureOut">
              <a:rPr lang="ru-RU" smtClean="0"/>
              <a:t>13.12.2022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1301B-FC19-49A1-AE92-8F6DDD216B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69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412" y="586854"/>
            <a:ext cx="10521287" cy="1250496"/>
          </a:xfrm>
        </p:spPr>
        <p:txBody>
          <a:bodyPr>
            <a:noAutofit/>
          </a:bodyPr>
          <a:lstStyle/>
          <a:p>
            <a:pPr algn="ctr"/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  детский сад № 31  комбинированного вида городского округа  город  Нефтекамск Республики Башкортостан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(МАДОУ детский сад № 31)</a:t>
            </a:r>
            <a:br>
              <a:rPr lang="ru-RU" sz="2800" dirty="0"/>
            </a:b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работа </a:t>
            </a:r>
            <a:b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фонематического  слуха как предпосылок к обучению грамоте старших дошкольников с помощью игровых упражнений»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96146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Autofit/>
          </a:bodyPr>
          <a:lstStyle/>
          <a:p>
            <a:pPr algn="ctr"/>
            <a:b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этап.</a:t>
            </a:r>
            <a:b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Подведение итогов, анкетирование.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результатов анкетирования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 и презентация, игровые упражнения по развитию речи.</a:t>
            </a:r>
          </a:p>
          <a:p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55216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Ожидаемый результат проекта.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современные игровые технологии в процессе обучения на занятиях по развитию речи.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предметно развивающую среду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Повышать мотивацию, интерес к логопедическим знаниям с помощью игр и игровых упражнений. 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 знания педагогов  в использовании игровых методов на знаниях по развитию речи.</a:t>
            </a:r>
          </a:p>
        </p:txBody>
      </p:sp>
    </p:spTree>
    <p:extLst>
      <p:ext uri="{BB962C8B-B14F-4D97-AF65-F5344CB8AC3E}">
        <p14:creationId xmlns:p14="http://schemas.microsoft.com/office/powerpoint/2010/main" val="3132832822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Всем 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20758581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фонематического слуха и фонематического восприятия имеет большое значение для овладения навыками письма, положительно влияет на становление всей речевой системы дошкольника, закладывает основы для успешного обучения в школе. Федеральный государственный образовательный стандарт дошкольного образования определяет целевые ориентиры , т.е. социальные и психологические характеристики личности ребенка на этапе завершения. Дошкольного образования. Среди которых речь, занимает одно из центральных мест как самостоятельно формируемая функция, а именно: к завершению дошкольного образования ребенок  хорошо понимает устную речь. И может выражать свои мысли и желания.</a:t>
            </a:r>
          </a:p>
        </p:txBody>
      </p:sp>
    </p:spTree>
    <p:extLst>
      <p:ext uri="{BB962C8B-B14F-4D97-AF65-F5344CB8AC3E}">
        <p14:creationId xmlns:p14="http://schemas.microsoft.com/office/powerpoint/2010/main" val="74471576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на решение которой направлен проект.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Играя  ребенок  может  приобретать, новые знания, уменья навыки, развивать способности, подчас  не догадываясь об этом. К важнейшим свойствам игры относят тот факт,  что в игре дети действуют так, как действовали бы в самых экстремальных ситуациях преодоления трудностей.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Решая через игру педагог – педагог должен сохранить игровую деятельность; интересной, близкой к детям,  радующий их, формирование коллектива, и укреплению дружбы.</a:t>
            </a:r>
          </a:p>
        </p:txBody>
      </p:sp>
    </p:spTree>
    <p:extLst>
      <p:ext uri="{BB962C8B-B14F-4D97-AF65-F5344CB8AC3E}">
        <p14:creationId xmlns:p14="http://schemas.microsoft.com/office/powerpoint/2010/main" val="2504362183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Гипотеза.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/>
          <a:lstStyle/>
          <a:p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Предположим уровень формирование фонематического слуха у детей старшего дошкольного возраста влияет на успешное обучение грамоте. </a:t>
            </a:r>
          </a:p>
        </p:txBody>
      </p:sp>
    </p:spTree>
    <p:extLst>
      <p:ext uri="{BB962C8B-B14F-4D97-AF65-F5344CB8AC3E}">
        <p14:creationId xmlns:p14="http://schemas.microsoft.com/office/powerpoint/2010/main" val="271910842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проекта.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/>
          <a:lstStyle/>
          <a:p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уровень фонематического слуха у детей старшего дошкольного возраста с помощью игровых упражнений</a:t>
            </a:r>
          </a:p>
        </p:txBody>
      </p:sp>
    </p:spTree>
    <p:extLst>
      <p:ext uri="{BB962C8B-B14F-4D97-AF65-F5344CB8AC3E}">
        <p14:creationId xmlns:p14="http://schemas.microsoft.com/office/powerpoint/2010/main" val="780455874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 для педагога.</a:t>
            </a: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1146412"/>
            <a:ext cx="10515600" cy="5030551"/>
          </a:xfrm>
        </p:spPr>
        <p:txBody>
          <a:bodyPr/>
          <a:lstStyle/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педагогов с традиционными и нетрадиционными  игровыми методами.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современные игровые технологии в процессе обучения на занятиях по развитию речи.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предметно развивающую среду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Повышать мотивацию, интерес к логопедическим знаниям с помощью игр и игровых упражнений. </a:t>
            </a:r>
          </a:p>
          <a:p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Систематизировать знания педагогов  в использовании игровых методов на знаниях по развитию речи.</a:t>
            </a:r>
          </a:p>
          <a:p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37258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6571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8200" y="723332"/>
            <a:ext cx="10515600" cy="5453632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проекта: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незавершенный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исполнения проекта: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среднесрочный (31 мая)</a:t>
            </a:r>
          </a:p>
          <a:p>
            <a:pPr marL="0" indent="0">
              <a:buNone/>
            </a:pP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проекта: познавательно 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речевой, творческий</a:t>
            </a:r>
          </a:p>
        </p:txBody>
      </p:sp>
    </p:spTree>
    <p:extLst>
      <p:ext uri="{BB962C8B-B14F-4D97-AF65-F5344CB8AC3E}">
        <p14:creationId xmlns:p14="http://schemas.microsoft.com/office/powerpoint/2010/main" val="318461939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  <p:sp>
        <p:nvSpPr>
          <p:cNvPr id="13" name="Google Shape;13;p1"/>
          <p:cNvSpPr txBox="1"/>
          <p:nvPr>
            <p:ph type="title"/>
          </p:nvPr>
        </p:nvSpPr>
        <p:spPr>
          <a:xfrm>
            <a:off x="838200" y="365125"/>
            <a:ext cx="10515600" cy="57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520"/>
              <a:buFont typeface="Times New Roman"/>
              <a:buNone/>
            </a:pPr>
            <a:br>
              <a:rPr lang="ru-RU" sz="252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-RU" sz="324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-RU" sz="252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sz="252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838200" y="491320"/>
            <a:ext cx="10515600" cy="56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800"/>
              <a:buChar char="•"/>
            </a:pPr>
            <a:r>
              <a:rPr b="1" lang="ru-RU" u="sng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Методы и способы используемые в проекте: </a:t>
            </a:r>
            <a:r>
              <a:rPr lang="ru-RU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беседы, консультации, анкетирование, изучение источников интернета.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 u="sng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Char char="•"/>
            </a:pPr>
            <a:r>
              <a:rPr b="1" lang="ru-RU" u="sng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Этапы реализации проекта: </a:t>
            </a:r>
            <a:endParaRPr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ru-RU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Подготовительный этап.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ru-RU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Введение в тему проекта, подбор методического материала по данной теме.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ru-RU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Сбор информации.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ru-RU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Проведение занятий с использованием игровых упражнений.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030A0"/>
              </a:buClr>
              <a:buSzPts val="2800"/>
              <a:buNone/>
            </a:pPr>
            <a:r>
              <a:rPr lang="ru-RU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Создание картотек игровых упражнений по развитию речи детей старшего дошкольного возраста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wipe dir="l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  <p:sp>
        <p:nvSpPr>
          <p:cNvPr id="17" name="Google Shape;17;p2"/>
          <p:cNvSpPr txBox="1"/>
          <p:nvPr>
            <p:ph type="title"/>
          </p:nvPr>
        </p:nvSpPr>
        <p:spPr>
          <a:xfrm>
            <a:off x="838200" y="365125"/>
            <a:ext cx="10515600" cy="57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2520"/>
              <a:buFont typeface="Times New Roman"/>
              <a:buNone/>
            </a:pPr>
            <a:br>
              <a:rPr lang="ru-RU" sz="252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-RU" sz="252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-RU" sz="252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ru-RU" sz="324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Практический этап.</a:t>
            </a:r>
            <a:br>
              <a:rPr lang="ru-RU" sz="252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-RU" sz="324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ru-RU" sz="2520">
                <a:solidFill>
                  <a:srgbClr val="7030A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sz="2520">
              <a:solidFill>
                <a:srgbClr val="7030A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8" name="Google Shape;18;p2"/>
          <p:cNvGraphicFramePr/>
          <p:nvPr/>
        </p:nvGraphicFramePr>
        <p:xfrm>
          <a:off x="838200" y="11461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{A4347304-CAD2-4A7A-B43F-B42666D97B94}</a:tableStyleId>
              </a:tblPr>
              <a:tblGrid>
                <a:gridCol w="1864050"/>
                <a:gridCol w="3152625"/>
                <a:gridCol w="3889600"/>
                <a:gridCol w="1609300"/>
              </a:tblGrid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 u="none" cap="none" strike="noStrike"/>
                        <a:t>Месяц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Мероприятия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Цель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Участники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Октябрь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«Организация игровой деятельности»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Обобщение и закрепление  представлений об игре, как о ведущем виде деятельности детей дошкольного возраста.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Воспитатели,</a:t>
                      </a:r>
                      <a:r>
                        <a:rPr lang="ru-RU" sz="1800"/>
                        <a:t> дети.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Ноябрь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«Консультации,</a:t>
                      </a:r>
                      <a:r>
                        <a:rPr lang="ru-RU" sz="1800"/>
                        <a:t> дидактический Материал своими руками для детского сада.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Изготовление картотек своими руками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  <a:defRPr sz="1400" u="none" cap="none" strike="noStrike"/>
                      </a:pPr>
                      <a:r>
                        <a:rPr lang="ru-RU" sz="1800"/>
                        <a:t>Воспитатели,</a:t>
                      </a:r>
                      <a:r>
                        <a:rPr lang="ru-RU" sz="1800"/>
                        <a:t> дети.</a:t>
                      </a:r>
                      <a:endParaRPr sz="18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Декабрь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«</a:t>
                      </a:r>
                      <a:r>
                        <a:rPr lang="ru-RU" sz="1800"/>
                        <a:t> Применение игровых упражнений на практике.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Разработать пособия по развитию речи для детей.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rPr lang="ru-RU" sz="1800"/>
                        <a:t>Воспитатели,</a:t>
                      </a:r>
                      <a:r>
                        <a:rPr lang="ru-RU" sz="1800"/>
                        <a:t> дети.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  <p:transition spd="slow">
    <p:wipe dir="l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