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tableStyles+xml" PartName="/ppt/tableStyles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8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12192000"/>
  <p:notesSz cx="6797675" cy="9926625"/>
  <p:defaultTextStyle>
    <a:defPPr lvl="0">
      <a:defRPr lang="ru-RU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1.xml><?xml version="1.0" encoding="utf-8"?>
<a:tblStyleLst xmlns:a="http://schemas.openxmlformats.org/drawingml/2006/main" xmlns:r="http://schemas.openxmlformats.org/officeDocument/2006/relationships" def="{A4347304-CAD2-4A7A-B43F-B42666D97B94}">
  <a:tblStyle styleId="{A4347304-CAD2-4A7A-B43F-B42666D97B94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fill>
          <a:solidFill>
            <a:srgbClr val="D0DEEF"/>
          </a:solidFill>
        </a:fill>
      </a:tcStyle>
    </a:band1H>
    <a:band2H>
      <a:tcTxStyle/>
    </a:band2H>
    <a:band1V>
      <a:tcTxStyle/>
      <a:tcStyle>
        <a:fill>
          <a:solidFill>
            <a:srgbClr val="D0DEEF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cmpd="sng" w="12700">
              <a:solidFill>
                <a:schemeClr val="lt1"/>
              </a:solidFill>
            </a:ln>
          </a:left>
          <a:right>
            <a:ln cmpd="sng" w="12700">
              <a:solidFill>
                <a:schemeClr val="lt1"/>
              </a:solidFill>
            </a:ln>
          </a:right>
          <a:top>
            <a:ln cmpd="sng" w="12700">
              <a:solidFill>
                <a:schemeClr val="lt1"/>
              </a:solidFill>
            </a:ln>
          </a:top>
          <a:bottom>
            <a:ln cmpd="sng" w="12700">
              <a:solidFill>
                <a:schemeClr val="lt1"/>
              </a:solidFill>
            </a:ln>
          </a:bottom>
          <a:insideH>
            <a:ln cmpd="sng" w="12700">
              <a:solidFill>
                <a:schemeClr val="lt1"/>
              </a:solidFill>
            </a:ln>
          </a:insideH>
          <a:insideV>
            <a:ln cmpd="sng"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cmpd="sng"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cmpd="sng"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tableStyles" Target="tableStyle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6534D-430D-4DD0-B476-C9F20BEE609D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A544B-400B-47BA-9BE7-C7A72B1A00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678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DCD0-BBBF-47FF-8C50-DE2B89EDBB8E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1301B-FC19-49A1-AE92-8F6DDD216B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745072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DCD0-BBBF-47FF-8C50-DE2B89EDBB8E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1301B-FC19-49A1-AE92-8F6DDD216B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498492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DCD0-BBBF-47FF-8C50-DE2B89EDBB8E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1301B-FC19-49A1-AE92-8F6DDD216B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366549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DCD0-BBBF-47FF-8C50-DE2B89EDBB8E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1301B-FC19-49A1-AE92-8F6DDD216B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317271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DCD0-BBBF-47FF-8C50-DE2B89EDBB8E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1301B-FC19-49A1-AE92-8F6DDD216B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800139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DCD0-BBBF-47FF-8C50-DE2B89EDBB8E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1301B-FC19-49A1-AE92-8F6DDD216B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191985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DCD0-BBBF-47FF-8C50-DE2B89EDBB8E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1301B-FC19-49A1-AE92-8F6DDD216B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461359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DCD0-BBBF-47FF-8C50-DE2B89EDBB8E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1301B-FC19-49A1-AE92-8F6DDD216B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0171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DCD0-BBBF-47FF-8C50-DE2B89EDBB8E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1301B-FC19-49A1-AE92-8F6DDD216B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103276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DCD0-BBBF-47FF-8C50-DE2B89EDBB8E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1301B-FC19-49A1-AE92-8F6DDD216B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988584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DCD0-BBBF-47FF-8C50-DE2B89EDBB8E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1301B-FC19-49A1-AE92-8F6DDD216B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792870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5DCD0-BBBF-47FF-8C50-DE2B89EDBB8E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1301B-FC19-49A1-AE92-8F6DDD216B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693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6412" y="586854"/>
            <a:ext cx="10521287" cy="1250496"/>
          </a:xfrm>
        </p:spPr>
        <p:txBody>
          <a:bodyPr>
            <a:noAutofit/>
          </a:bodyPr>
          <a:lstStyle/>
          <a:p>
            <a:pPr algn="ctr"/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дошкольное образовательное учреждение  детский сад № 31  комбинированного вида городского округа  город  Нефтекамск Республики Башкортостан</a:t>
            </a:r>
            <a:b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(МАДОУ детский сад № 31)</a:t>
            </a:r>
            <a:br>
              <a:rPr lang="ru-RU" sz="2800" dirty="0"/>
            </a:br>
            <a:b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работа </a:t>
            </a:r>
            <a:b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фонематического  слуха как предпосылок к обучению грамоте старших дошкольников с помощью игровых упражнений»</a:t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096146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6571"/>
          </a:xfrm>
        </p:spPr>
        <p:txBody>
          <a:bodyPr>
            <a:noAutofit/>
          </a:bodyPr>
          <a:lstStyle/>
          <a:p>
            <a:pPr algn="ctr"/>
            <a:b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Заключительный этап.</a:t>
            </a:r>
            <a:b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38200" y="1146412"/>
            <a:ext cx="10515600" cy="5030551"/>
          </a:xfrm>
        </p:spPr>
        <p:txBody>
          <a:bodyPr/>
          <a:lstStyle/>
          <a:p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итогов, анкетирование.</a:t>
            </a:r>
          </a:p>
          <a:p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результатов анкетирования</a:t>
            </a:r>
          </a:p>
          <a:p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Выставка и презентация, игровые упражнения по развитию речи.</a:t>
            </a:r>
          </a:p>
          <a:p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355216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6571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Ожидаемый результат проекта.</a:t>
            </a:r>
            <a:b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38200" y="1146412"/>
            <a:ext cx="10515600" cy="5030551"/>
          </a:xfrm>
        </p:spPr>
        <p:txBody>
          <a:bodyPr/>
          <a:lstStyle/>
          <a:p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современные игровые технологии в процессе обучения на занятиях по развитию речи.</a:t>
            </a:r>
          </a:p>
          <a:p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Совершенствовать предметно развивающую среду</a:t>
            </a:r>
          </a:p>
          <a:p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Повышать мотивацию, интерес к логопедическим знаниям с помощью игр и игровых упражнений. </a:t>
            </a:r>
          </a:p>
          <a:p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Систематизировать знания педагогов  в использовании игровых методов на знаниях по развитию речи.</a:t>
            </a:r>
          </a:p>
        </p:txBody>
      </p:sp>
    </p:spTree>
    <p:extLst>
      <p:ext uri="{BB962C8B-B14F-4D97-AF65-F5344CB8AC3E}">
        <p14:creationId xmlns:p14="http://schemas.microsoft.com/office/powerpoint/2010/main" val="3132832822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6571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38200" y="1146412"/>
            <a:ext cx="10515600" cy="50305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Всем 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207585819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6571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b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38200" y="1146412"/>
            <a:ext cx="10515600" cy="5030551"/>
          </a:xfrm>
        </p:spPr>
        <p:txBody>
          <a:bodyPr/>
          <a:lstStyle/>
          <a:p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фонематического слуха и фонематического восприятия имеет большое значение для овладения навыками письма, положительно влияет на становление всей речевой системы дошкольника, закладывает основы для успешного обучения в школе. Федеральный государственный образовательный стандарт дошкольного образования определяет целевые ориентиры , т.е. социальные и психологические характеристики личности ребенка на этапе завершения. Дошкольного образования. Среди которых речь, занимает одно из центральных мест как самостоятельно формируемая функция, а именно: к завершению дошкольного образования ребенок  хорошо понимает устную речь. И может выражать свои мысли и желания.</a:t>
            </a:r>
          </a:p>
        </p:txBody>
      </p:sp>
    </p:spTree>
    <p:extLst>
      <p:ext uri="{BB962C8B-B14F-4D97-AF65-F5344CB8AC3E}">
        <p14:creationId xmlns:p14="http://schemas.microsoft.com/office/powerpoint/2010/main" val="744715761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6571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на решение которой направлен проект.</a:t>
            </a:r>
            <a:b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38200" y="1146412"/>
            <a:ext cx="10515600" cy="5030551"/>
          </a:xfrm>
        </p:spPr>
        <p:txBody>
          <a:bodyPr/>
          <a:lstStyle/>
          <a:p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Играя  ребенок  может  приобретать, новые знания, уменья навыки, развивать способности, подчас  не догадываясь об этом. К важнейшим свойствам игры относят тот факт,  что в игре дети действуют так, как действовали бы в самых экстремальных ситуациях преодоления трудностей.</a:t>
            </a:r>
          </a:p>
          <a:p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Решая через игру педагог – педагог должен сохранить игровую деятельность; интересной, близкой к детям,  радующий их, формирование коллектива, и укреплению дружбы.</a:t>
            </a:r>
          </a:p>
        </p:txBody>
      </p:sp>
    </p:spTree>
    <p:extLst>
      <p:ext uri="{BB962C8B-B14F-4D97-AF65-F5344CB8AC3E}">
        <p14:creationId xmlns:p14="http://schemas.microsoft.com/office/powerpoint/2010/main" val="2504362183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6571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Гипотеза.</a:t>
            </a:r>
            <a:b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38200" y="1146412"/>
            <a:ext cx="10515600" cy="5030551"/>
          </a:xfrm>
        </p:spPr>
        <p:txBody>
          <a:bodyPr/>
          <a:lstStyle/>
          <a:p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Предположим уровень формирование фонематического слуха у детей старшего дошкольного возраста влияет на успешное обучение грамоте. </a:t>
            </a:r>
          </a:p>
        </p:txBody>
      </p:sp>
    </p:spTree>
    <p:extLst>
      <p:ext uri="{BB962C8B-B14F-4D97-AF65-F5344CB8AC3E}">
        <p14:creationId xmlns:p14="http://schemas.microsoft.com/office/powerpoint/2010/main" val="271910842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6571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проекта.</a:t>
            </a:r>
            <a:b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38200" y="1146412"/>
            <a:ext cx="10515600" cy="5030551"/>
          </a:xfrm>
        </p:spPr>
        <p:txBody>
          <a:bodyPr/>
          <a:lstStyle/>
          <a:p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Повысить уровень фонематического слуха у детей старшего дошкольного возраста с помощью игровых упражнений</a:t>
            </a:r>
          </a:p>
        </p:txBody>
      </p:sp>
    </p:spTree>
    <p:extLst>
      <p:ext uri="{BB962C8B-B14F-4D97-AF65-F5344CB8AC3E}">
        <p14:creationId xmlns:p14="http://schemas.microsoft.com/office/powerpoint/2010/main" val="780455874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6571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 для педагога.</a:t>
            </a:r>
            <a:b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38200" y="1146412"/>
            <a:ext cx="10515600" cy="5030551"/>
          </a:xfrm>
        </p:spPr>
        <p:txBody>
          <a:bodyPr/>
          <a:lstStyle/>
          <a:p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 педагогов с традиционными и нетрадиционными  игровыми методами.</a:t>
            </a:r>
          </a:p>
          <a:p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современные игровые технологии в процессе обучения на занятиях по развитию речи.</a:t>
            </a:r>
          </a:p>
          <a:p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Совершенствовать предметно развивающую среду</a:t>
            </a:r>
          </a:p>
          <a:p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Повышать мотивацию, интерес к логопедическим знаниям с помощью игр и игровых упражнений. </a:t>
            </a:r>
          </a:p>
          <a:p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Систематизировать знания педагогов  в использовании игровых методов на знаниях по развитию речи.</a:t>
            </a:r>
          </a:p>
          <a:p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372580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6571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38200" y="723332"/>
            <a:ext cx="10515600" cy="5453632"/>
          </a:xfrm>
        </p:spPr>
        <p:txBody>
          <a:bodyPr/>
          <a:lstStyle/>
          <a:p>
            <a:pPr marL="0" indent="0">
              <a:buNone/>
            </a:pPr>
            <a:r>
              <a:rPr lang="ru-RU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проекта: 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незавершенный</a:t>
            </a:r>
          </a:p>
          <a:p>
            <a:pPr marL="0" indent="0">
              <a:buNone/>
            </a:pP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исполнения проекта: 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среднесрочный (31 мая)</a:t>
            </a:r>
          </a:p>
          <a:p>
            <a:pPr marL="0" indent="0">
              <a:buNone/>
            </a:pP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 проекта: познавательно 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речевой, творческий</a:t>
            </a:r>
          </a:p>
        </p:txBody>
      </p:sp>
    </p:spTree>
    <p:extLst>
      <p:ext uri="{BB962C8B-B14F-4D97-AF65-F5344CB8AC3E}">
        <p14:creationId xmlns:p14="http://schemas.microsoft.com/office/powerpoint/2010/main" val="3184619397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softEdge rad="112500"/>
          </a:effectLst>
        </p:spPr>
      </p:pic>
      <p:sp>
        <p:nvSpPr>
          <p:cNvPr id="13" name="Google Shape;13;p1"/>
          <p:cNvSpPr txBox="1"/>
          <p:nvPr>
            <p:ph type="title"/>
          </p:nvPr>
        </p:nvSpPr>
        <p:spPr>
          <a:xfrm>
            <a:off x="838200" y="365125"/>
            <a:ext cx="10515600" cy="576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520"/>
              <a:buFont typeface="Times New Roman"/>
              <a:buNone/>
            </a:pPr>
            <a:br>
              <a:rPr lang="ru-RU" sz="252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ru-RU" sz="324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ru-RU" sz="252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b="1" sz="2520">
              <a:solidFill>
                <a:srgbClr val="7030A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" name="Google Shape;14;p1"/>
          <p:cNvSpPr txBox="1"/>
          <p:nvPr>
            <p:ph idx="1" type="body"/>
          </p:nvPr>
        </p:nvSpPr>
        <p:spPr>
          <a:xfrm>
            <a:off x="838200" y="491320"/>
            <a:ext cx="10515600" cy="568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  <a:buChar char="•"/>
            </a:pPr>
            <a:r>
              <a:rPr b="1" lang="ru-RU" u="sng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Методы и способы используемые в проекте: </a:t>
            </a:r>
            <a:r>
              <a:rPr lang="ru-RU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беседы, консультации, анкетирование, изучение источников интернета.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b="1" u="sng">
              <a:solidFill>
                <a:srgbClr val="7030A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30A0"/>
              </a:buClr>
              <a:buSzPts val="2800"/>
              <a:buChar char="•"/>
            </a:pPr>
            <a:r>
              <a:rPr b="1" lang="ru-RU" u="sng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Этапы реализации проекта: </a:t>
            </a:r>
            <a:endParaRPr>
              <a:solidFill>
                <a:srgbClr val="7030A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30A0"/>
              </a:buClr>
              <a:buSzPts val="2800"/>
              <a:buNone/>
            </a:pPr>
            <a:r>
              <a:rPr lang="ru-RU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Подготовительный этап.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30A0"/>
              </a:buClr>
              <a:buSzPts val="2800"/>
              <a:buNone/>
            </a:pPr>
            <a:r>
              <a:rPr lang="ru-RU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Введение в тему проекта, подбор методического материала по данной теме.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30A0"/>
              </a:buClr>
              <a:buSzPts val="2800"/>
              <a:buNone/>
            </a:pPr>
            <a:r>
              <a:rPr lang="ru-RU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Сбор информации.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30A0"/>
              </a:buClr>
              <a:buSzPts val="2800"/>
              <a:buNone/>
            </a:pPr>
            <a:r>
              <a:rPr lang="ru-RU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Проведение занятий с использованием игровых упражнений.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30A0"/>
              </a:buClr>
              <a:buSzPts val="2800"/>
              <a:buNone/>
            </a:pPr>
            <a:r>
              <a:rPr lang="ru-RU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Создание картотек игровых упражнений по развитию речи детей старшего дошкольного возраста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rgbClr val="7030A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wipe dir="l"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softEdge rad="112500"/>
          </a:effectLst>
        </p:spPr>
      </p:pic>
      <p:sp>
        <p:nvSpPr>
          <p:cNvPr id="17" name="Google Shape;17;p2"/>
          <p:cNvSpPr txBox="1"/>
          <p:nvPr>
            <p:ph type="title"/>
          </p:nvPr>
        </p:nvSpPr>
        <p:spPr>
          <a:xfrm>
            <a:off x="838200" y="365125"/>
            <a:ext cx="10515600" cy="576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520"/>
              <a:buFont typeface="Times New Roman"/>
              <a:buNone/>
            </a:pPr>
            <a:br>
              <a:rPr lang="ru-RU" sz="252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ru-RU" sz="252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ru-RU" sz="252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lang="ru-RU" sz="324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Практический этап.</a:t>
            </a:r>
            <a:br>
              <a:rPr lang="ru-RU" sz="252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ru-RU" sz="324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ru-RU" sz="252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b="1" sz="2520">
              <a:solidFill>
                <a:srgbClr val="7030A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8" name="Google Shape;18;p2"/>
          <p:cNvGraphicFramePr/>
          <p:nvPr/>
        </p:nvGraphicFramePr>
        <p:xfrm>
          <a:off x="838200" y="114617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{A4347304-CAD2-4A7A-B43F-B42666D97B94}</a:tableStyleId>
              </a:tblPr>
              <a:tblGrid>
                <a:gridCol w="1864050"/>
                <a:gridCol w="3152625"/>
                <a:gridCol w="3889600"/>
                <a:gridCol w="1609300"/>
              </a:tblGrid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rPr lang="ru-RU" sz="1800" u="none" cap="none" strike="noStrike"/>
                        <a:t>Месяц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rPr lang="ru-RU" sz="1800"/>
                        <a:t>Мероприятия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rPr lang="ru-RU" sz="1800"/>
                        <a:t>Цель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rPr lang="ru-RU" sz="1800"/>
                        <a:t>Участники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rPr lang="ru-RU" sz="1800"/>
                        <a:t>Октябрь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rPr lang="ru-RU" sz="1800"/>
                        <a:t>«Организация игровой деятельности»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rPr lang="ru-RU" sz="1800"/>
                        <a:t>Обобщение и закрепление  представлений об игре, как о ведущем виде деятельности детей дошкольного возраста.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rPr lang="ru-RU" sz="1800"/>
                        <a:t>Воспитатели,</a:t>
                      </a:r>
                      <a:r>
                        <a:rPr lang="ru-RU" sz="1800"/>
                        <a:t> дети.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rPr lang="ru-RU" sz="1800"/>
                        <a:t>Ноябрь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rPr lang="ru-RU" sz="1800"/>
                        <a:t>«Консультации,</a:t>
                      </a:r>
                      <a:r>
                        <a:rPr lang="ru-RU" sz="1800"/>
                        <a:t> дидактический Материал своими руками для детского сада.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rPr lang="ru-RU" sz="1800"/>
                        <a:t>Изготовление картотек своими руками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  <a:defRPr sz="1400" u="none" cap="none" strike="noStrike"/>
                      </a:pPr>
                      <a:r>
                        <a:rPr lang="ru-RU" sz="1800"/>
                        <a:t>Воспитатели,</a:t>
                      </a:r>
                      <a:r>
                        <a:rPr lang="ru-RU" sz="1800"/>
                        <a:t> дети.</a:t>
                      </a:r>
                      <a:endParaRPr sz="18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rPr lang="ru-RU" sz="1800"/>
                        <a:t>Декабрь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rPr lang="ru-RU" sz="1800"/>
                        <a:t>«</a:t>
                      </a:r>
                      <a:r>
                        <a:rPr lang="ru-RU" sz="1800"/>
                        <a:t> Применение игровых упражнений на практике.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rPr lang="ru-RU" sz="1800"/>
                        <a:t>Разработать пособия по развитию речи для детей.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rPr lang="ru-RU" sz="1800"/>
                        <a:t>Воспитатели,</a:t>
                      </a:r>
                      <a:r>
                        <a:rPr lang="ru-RU" sz="1800"/>
                        <a:t> дети.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400" u="none" cap="none" strike="noStrike"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  <p:transition spd="slow">
    <p:wipe dir="l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