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3" y="260648"/>
            <a:ext cx="9144000" cy="1781107"/>
          </a:xfrm>
        </p:spPr>
        <p:txBody>
          <a:bodyPr/>
          <a:lstStyle/>
          <a:p>
            <a:r>
              <a:rPr lang="ru-RU" b="1" i="1" dirty="0" smtClean="0"/>
              <a:t>Технологии: </a:t>
            </a:r>
            <a:r>
              <a:rPr lang="en-US" b="1" i="1" dirty="0" err="1" smtClean="0"/>
              <a:t>cook&amp;chill</a:t>
            </a:r>
            <a:r>
              <a:rPr lang="en-US" b="1" i="1" dirty="0" smtClean="0"/>
              <a:t>, </a:t>
            </a:r>
            <a:r>
              <a:rPr lang="en-US" b="1" i="1" dirty="0" err="1" smtClean="0"/>
              <a:t>smokinggum</a:t>
            </a:r>
            <a:r>
              <a:rPr lang="en-US" b="1" i="1" dirty="0" smtClean="0"/>
              <a:t>, </a:t>
            </a:r>
            <a:r>
              <a:rPr lang="en-US" b="1" i="1" dirty="0" err="1" smtClean="0"/>
              <a:t>cookvac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6507" y="5589240"/>
            <a:ext cx="5176664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Подготовила: Войнова Мария Юрьевна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4536504" cy="25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r="16301"/>
          <a:stretch/>
        </p:blipFill>
        <p:spPr bwMode="auto">
          <a:xfrm>
            <a:off x="5508104" y="2112545"/>
            <a:ext cx="3335067" cy="269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88172"/>
            <a:ext cx="5079247" cy="193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22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b="1" i="1" dirty="0" smtClean="0"/>
              <a:t>С</a:t>
            </a:r>
            <a:r>
              <a:rPr lang="en-US" b="1" i="1" dirty="0" err="1" smtClean="0"/>
              <a:t>ook&amp;chill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2088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err="1"/>
              <a:t>Cook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chill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i="1" dirty="0" smtClean="0"/>
              <a:t>с </a:t>
            </a:r>
            <a:r>
              <a:rPr lang="ru-RU" i="1" dirty="0"/>
              <a:t>англ. </a:t>
            </a:r>
            <a:r>
              <a:rPr lang="ru-RU" dirty="0"/>
              <a:t>— приготовление и охлаждение) — комплексная технология тепловой обработки и быстрого охлаждения продукта до температуры 5°С. Она дает возможность одновременно готовить любое количество разнообразных продуктов, сохраняя их пищевую ценность, обеспечивая стабильное качество блюд.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2069" y="98072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Суть технологии заключается в приготовлении продукта с последующим интенсивным охлаждением. Готовая пища охлаждается, быстро минуя «опасную зону» от 65°C до 5°C, что предотвращает развитие болезнетворных микроорганизмов. После такого охлаждения блюда хранятся в холодильном шкафу при температуре от 1°C до 4°C в течение длительного срока (по крайней мере, 5 дней, а в некоторых случаях — до 21 дня), затем разогревается и подается к столу в короткое время.</a:t>
            </a:r>
          </a:p>
          <a:p>
            <a:endParaRPr lang="ru-RU" dirty="0"/>
          </a:p>
          <a:p>
            <a:r>
              <a:rPr lang="ru-RU" dirty="0"/>
              <a:t>Система рассчитана на создание запаса готовых охлажденных блюд, приготовленных с соблюдением мер безопасности, который в дальнейшем может расходоваться по мере необходимости.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" y="3417740"/>
            <a:ext cx="4456524" cy="29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52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855"/>
            <a:ext cx="55081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/>
              <a:t>Преимущества</a:t>
            </a:r>
            <a:endParaRPr lang="ru-RU" sz="3600" dirty="0"/>
          </a:p>
          <a:p>
            <a:pPr algn="ctr" fontAlgn="base"/>
            <a:r>
              <a:rPr lang="ru-RU" sz="1900" dirty="0"/>
              <a:t>Экономия времени и трудозатрат 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/>
              <a:t>Стабильное </a:t>
            </a:r>
            <a:r>
              <a:rPr lang="ru-RU" sz="1900" dirty="0"/>
              <a:t>качество 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Оптимизация </a:t>
            </a:r>
            <a:r>
              <a:rPr lang="ru-RU" sz="1900" dirty="0"/>
              <a:t>производственных процессов </a:t>
            </a:r>
            <a:br>
              <a:rPr lang="ru-RU" sz="1900" dirty="0"/>
            </a:br>
            <a:r>
              <a:rPr lang="ru-RU" sz="1900" dirty="0"/>
              <a:t>Работа с большими объемами 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Высокая </a:t>
            </a:r>
            <a:r>
              <a:rPr lang="ru-RU" sz="1900" dirty="0"/>
              <a:t>пищевая безопасность 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Высокое </a:t>
            </a:r>
            <a:r>
              <a:rPr lang="ru-RU" sz="1900" dirty="0"/>
              <a:t>качество сервиса </a:t>
            </a:r>
            <a:br>
              <a:rPr lang="ru-RU" sz="1900" dirty="0"/>
            </a:br>
            <a:r>
              <a:rPr lang="ru-RU" sz="1900" dirty="0"/>
              <a:t>Наличие в меню всех блюд </a:t>
            </a:r>
            <a:br>
              <a:rPr lang="ru-RU" sz="1900" dirty="0"/>
            </a:br>
            <a:r>
              <a:rPr lang="ru-RU" sz="1900" dirty="0"/>
              <a:t>Сокращение отходов </a:t>
            </a:r>
            <a:br>
              <a:rPr lang="ru-RU" sz="1900" dirty="0"/>
            </a:br>
            <a:r>
              <a:rPr lang="ru-RU" sz="1900" dirty="0"/>
              <a:t>Отсутствие </a:t>
            </a:r>
            <a:r>
              <a:rPr lang="ru-RU" sz="1900" dirty="0" err="1"/>
              <a:t>запар</a:t>
            </a:r>
            <a:r>
              <a:rPr lang="ru-RU" sz="1900" dirty="0"/>
              <a:t> 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Рост </a:t>
            </a:r>
            <a:r>
              <a:rPr lang="ru-RU" sz="1900" dirty="0"/>
              <a:t>прибыльности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3503989"/>
            <a:ext cx="60007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6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12258"/>
          <a:stretch/>
        </p:blipFill>
        <p:spPr bwMode="auto">
          <a:xfrm>
            <a:off x="5908025" y="3839282"/>
            <a:ext cx="3235975" cy="304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24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699" y="0"/>
            <a:ext cx="9144000" cy="1054250"/>
          </a:xfrm>
        </p:spPr>
        <p:txBody>
          <a:bodyPr/>
          <a:lstStyle/>
          <a:p>
            <a:r>
              <a:rPr lang="en-US" b="1" i="1" dirty="0" err="1" smtClean="0"/>
              <a:t>Smokinggum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Вместо громоздкой коптильни используется похожий на пистолет компактный ручной аппарат, который позволяет всего за пару минут приготовить блюдо «с дымком».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Продукты, обычно не предназначенные для копчения, с помощью </a:t>
            </a:r>
            <a:r>
              <a:rPr lang="ru-RU" dirty="0" err="1"/>
              <a:t>Smoking</a:t>
            </a:r>
            <a:r>
              <a:rPr lang="ru-RU" dirty="0"/>
              <a:t> </a:t>
            </a:r>
            <a:r>
              <a:rPr lang="ru-RU" dirty="0" err="1"/>
              <a:t>Gun</a:t>
            </a:r>
            <a:r>
              <a:rPr lang="ru-RU" dirty="0"/>
              <a:t> раскрывают новые оттенки вкуса, а аромат копченых блюд усиливается. Для людей с ограничениями в питании можно готовить диетические блюда с натуральным запахом копченостей.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pPr fontAlgn="base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20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дымовую камеру </a:t>
            </a:r>
            <a:r>
              <a:rPr lang="ru-RU" dirty="0" err="1"/>
              <a:t>Smoking</a:t>
            </a:r>
            <a:r>
              <a:rPr lang="ru-RU" dirty="0"/>
              <a:t> </a:t>
            </a:r>
            <a:r>
              <a:rPr lang="ru-RU" dirty="0" err="1"/>
              <a:t>Gun</a:t>
            </a:r>
            <a:r>
              <a:rPr lang="ru-RU" dirty="0"/>
              <a:t> закладывают древесные опилки и другие дымящиеся мелкие ингредиенты, например, сухие чайные листья, травы, специи. Их поджигают и дым направляется по гибкому шлангу к блюду или напитку, накрытому крышкой, стеклянным колпаком, пластиковой пленкой и т.п. Через несколько минут получается эффектно дымящееся блюдо с копченым вкусом и уникальным терпким ароматом.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526"/>
          <a:stretch/>
        </p:blipFill>
        <p:spPr bwMode="auto">
          <a:xfrm>
            <a:off x="87195" y="4293096"/>
            <a:ext cx="4340789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99992" y="1175504"/>
            <a:ext cx="4576743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1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145530"/>
            <a:ext cx="9144000" cy="1054250"/>
          </a:xfrm>
        </p:spPr>
        <p:txBody>
          <a:bodyPr/>
          <a:lstStyle/>
          <a:p>
            <a:r>
              <a:rPr lang="en-US" b="1" i="1" dirty="0" err="1" smtClean="0"/>
              <a:t>Cookvac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" y="0"/>
            <a:ext cx="48599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Cookvac</a:t>
            </a:r>
            <a:r>
              <a:rPr lang="ru-RU" dirty="0" smtClean="0"/>
              <a:t> </a:t>
            </a:r>
            <a:r>
              <a:rPr lang="ru-RU" dirty="0"/>
              <a:t>является компактным прибором для приготовления пищи и пропитки в </a:t>
            </a:r>
            <a:r>
              <a:rPr lang="ru-RU" dirty="0" smtClean="0"/>
              <a:t>вакууме. Прибор </a:t>
            </a:r>
            <a:r>
              <a:rPr lang="ru-RU" dirty="0"/>
              <a:t>представляет собой вакуумную кастрюлю, которая искусственно создает низкое давление при отсутствии кислорода, что значительно снижает температуру жарки или тушения, сохраняя текстуру, цвет и питательные вещества продукта. Кроме того, </a:t>
            </a:r>
            <a:r>
              <a:rPr lang="ru-RU" dirty="0" err="1"/>
              <a:t>Cookvac</a:t>
            </a:r>
            <a:r>
              <a:rPr lang="ru-RU" dirty="0"/>
              <a:t> создает эффект губки, поскольку, когда давление в кастрюле восстанавливается, продукт впитывает всю жидкость вокруг него, позволяя достигать бесконечного количества сочетаний ингредиентов и вкусов.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11532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Приготовление пищи в вакууме – это способ приготовления «аль </a:t>
            </a:r>
            <a:r>
              <a:rPr lang="ru-RU" dirty="0" err="1"/>
              <a:t>денте</a:t>
            </a:r>
            <a:r>
              <a:rPr lang="ru-RU" dirty="0"/>
              <a:t>». Это обработка продуктов при температуре ниже 100 °C и не доведение жидкости или продукта в жидкости до кипения. Нехватка кислорода не позволяет продуктам, особенно красного цвета (</a:t>
            </a:r>
            <a:r>
              <a:rPr lang="ru-RU" dirty="0" err="1"/>
              <a:t>миоглобиносодержащим</a:t>
            </a:r>
            <a:r>
              <a:rPr lang="ru-RU" dirty="0"/>
              <a:t> продуктам и ярким овощам), окисляться и терять свой первоначальный насыщенный цвет. Эффект пропитки осуществляется на клеточном уровне: маринад (соус или рассол) через поры продукта проникает внутрь и удерживается там.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74" y="836712"/>
            <a:ext cx="3805051" cy="23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56" y="3761656"/>
            <a:ext cx="46445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32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 жарке в масле пища обрабатывается при температуре от 170–180 °C и выше. Эти процессы вызывают окисление масла и потерю питательных веществ. В аппарате </a:t>
            </a:r>
            <a:r>
              <a:rPr lang="ru-RU" dirty="0" err="1"/>
              <a:t>Cookvac</a:t>
            </a:r>
            <a:r>
              <a:rPr lang="ru-RU" dirty="0"/>
              <a:t> можно жарить при температуре 90 °C, что увеличивает срок годности масла в 7–8 раз! Кроме того при таком виде жарения продукт сохраняет все полезные свойства и приобретает неповторимый вкус.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0520" y="16020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Вакуумная пропитка продукта работает по следующему принципу: в процессе повышения температуры в толще продукта начинает расширяться атмосферный воздух, который испаряется в виде пара и конденсата на поверхности; при резком перепаде давления и его снижении, продукт начинает впитывать в себя окружающую среду. Если это воздух, то продукт деформируется, если среда жидкая – он насытится жидкой средой.</a:t>
            </a:r>
          </a:p>
          <a:p>
            <a:endParaRPr lang="ru-RU" dirty="0"/>
          </a:p>
          <a:p>
            <a:r>
              <a:rPr lang="ru-RU" dirty="0"/>
              <a:t>Вакуумная пропитка ускоряет процесс впитывания маринадов: уксусов, соли, специй, мясного сока, бульона и т. д. При этом текстура не нарушается, поскольку </a:t>
            </a:r>
            <a:r>
              <a:rPr lang="ru-RU" dirty="0" err="1"/>
              <a:t>вакуумирование</a:t>
            </a:r>
            <a:r>
              <a:rPr lang="ru-RU" dirty="0"/>
              <a:t> проходит поэтапно и процент вакуума регулируется автоматически.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3" y="2844701"/>
            <a:ext cx="4762499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23289" r="-812" b="23289"/>
          <a:stretch/>
        </p:blipFill>
        <p:spPr bwMode="auto">
          <a:xfrm>
            <a:off x="4735288" y="64973"/>
            <a:ext cx="4373216" cy="155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6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" y="59432"/>
            <a:ext cx="8909248" cy="66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98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528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Технологии: cook&amp;chill, smokinggum, cookvac.</vt:lpstr>
      <vt:lpstr>Сook&amp;chill</vt:lpstr>
      <vt:lpstr>Презентация PowerPoint</vt:lpstr>
      <vt:lpstr>Smokinggum</vt:lpstr>
      <vt:lpstr>Cookvac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Технологии: cook&amp;chill, smokinggum, cookvac.</dc:title>
  <dc:creator>Мария</dc:creator>
  <cp:lastModifiedBy>Мария</cp:lastModifiedBy>
  <cp:revision>6</cp:revision>
  <dcterms:created xsi:type="dcterms:W3CDTF">2022-04-27T13:35:23Z</dcterms:created>
  <dcterms:modified xsi:type="dcterms:W3CDTF">2022-04-27T14:44:29Z</dcterms:modified>
</cp:coreProperties>
</file>