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" y="-588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5F62E0F-CC0F-4F94-AB11-3A0C16897E1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D874C14-F9E7-413A-AE2A-108F14CC276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/>
          <p:nvPr/>
        </p:nvGrpSpPr>
        <p:grpSpPr>
          <a:xfrm>
            <a:off x="476280" y="343800"/>
            <a:ext cx="8489160" cy="9598680"/>
            <a:chOff x="476280" y="343800"/>
            <a:chExt cx="8489160" cy="9598680"/>
          </a:xfrm>
        </p:grpSpPr>
        <p:pic>
          <p:nvPicPr>
            <p:cNvPr id="42" name="Picture 3"/>
            <p:cNvPicPr/>
            <p:nvPr/>
          </p:nvPicPr>
          <p:blipFill>
            <a:blip r:embed="rId2"/>
            <a:srcRect l="24190" r="24190"/>
            <a:stretch/>
          </p:blipFill>
          <p:spPr>
            <a:xfrm>
              <a:off x="476280" y="343800"/>
              <a:ext cx="8489160" cy="959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3" name="Line 2"/>
          <p:cNvSpPr/>
          <p:nvPr/>
        </p:nvSpPr>
        <p:spPr>
          <a:xfrm>
            <a:off x="9797760" y="904320"/>
            <a:ext cx="0" cy="6674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9976680" y="718560"/>
            <a:ext cx="7282440" cy="70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11163"/>
              </a:lnSpc>
            </a:pPr>
            <a:r>
              <a:rPr lang="ru-RU" sz="6600" b="0" strike="noStrike" spc="-1">
                <a:solidFill>
                  <a:srgbClr val="3D2E12"/>
                </a:solidFill>
                <a:latin typeface="Cormorant Garamond Light Bold"/>
              </a:rPr>
              <a:t>Современные технологии обслуживания. Виды кейтеринга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9672480" y="8072280"/>
            <a:ext cx="728244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689"/>
              </a:lnSpc>
            </a:pPr>
            <a:r>
              <a:rPr lang="ru-RU" sz="2200" b="0" strike="noStrike" spc="-1">
                <a:solidFill>
                  <a:srgbClr val="3D2E12"/>
                </a:solidFill>
                <a:latin typeface="Cormorant Garamond Medium"/>
              </a:rPr>
              <a:t>Выполнила: студентка 2 курса ДонТКИиБ</a:t>
            </a:r>
            <a:endParaRPr lang="ru-RU" sz="2200" b="0" strike="noStrike" spc="-1">
              <a:latin typeface="Cormorant Garamond Medium"/>
            </a:endParaRPr>
          </a:p>
          <a:p>
            <a:pPr>
              <a:lnSpc>
                <a:spcPts val="4689"/>
              </a:lnSpc>
            </a:pPr>
            <a:r>
              <a:rPr lang="ru-RU" sz="2200" b="0" strike="noStrike" spc="-1">
                <a:solidFill>
                  <a:srgbClr val="3D2E12"/>
                </a:solidFill>
                <a:latin typeface="Cormorant Garamond Medium"/>
              </a:rPr>
              <a:t>Бабина А. И.</a:t>
            </a:r>
            <a:endParaRPr lang="ru-RU" sz="2200" b="0" strike="noStrike" spc="-1"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1"/>
          <p:cNvGrpSpPr/>
          <p:nvPr/>
        </p:nvGrpSpPr>
        <p:grpSpPr>
          <a:xfrm>
            <a:off x="772920" y="817200"/>
            <a:ext cx="5320800" cy="3591360"/>
            <a:chOff x="772920" y="817200"/>
            <a:chExt cx="5320800" cy="3591360"/>
          </a:xfrm>
        </p:grpSpPr>
        <p:pic>
          <p:nvPicPr>
            <p:cNvPr id="83" name="Picture 3"/>
            <p:cNvPicPr/>
            <p:nvPr/>
          </p:nvPicPr>
          <p:blipFill>
            <a:blip r:embed="rId2"/>
            <a:srcRect l="595" r="595"/>
            <a:stretch/>
          </p:blipFill>
          <p:spPr>
            <a:xfrm>
              <a:off x="772920" y="817200"/>
              <a:ext cx="5320800" cy="3591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4" name="Group 2"/>
          <p:cNvGrpSpPr/>
          <p:nvPr/>
        </p:nvGrpSpPr>
        <p:grpSpPr>
          <a:xfrm>
            <a:off x="772920" y="5556600"/>
            <a:ext cx="5320800" cy="3591360"/>
            <a:chOff x="772920" y="5556600"/>
            <a:chExt cx="5320800" cy="3591360"/>
          </a:xfrm>
        </p:grpSpPr>
        <p:pic>
          <p:nvPicPr>
            <p:cNvPr id="85" name="Picture 5"/>
            <p:cNvPicPr/>
            <p:nvPr/>
          </p:nvPicPr>
          <p:blipFill>
            <a:blip r:embed="rId3"/>
            <a:srcRect t="2307" b="2307"/>
            <a:stretch/>
          </p:blipFill>
          <p:spPr>
            <a:xfrm>
              <a:off x="772920" y="5556600"/>
              <a:ext cx="5320800" cy="3591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6" name="CustomShape 3"/>
          <p:cNvSpPr/>
          <p:nvPr/>
        </p:nvSpPr>
        <p:spPr>
          <a:xfrm>
            <a:off x="6336000" y="250200"/>
            <a:ext cx="11730600" cy="7309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ts val="4691"/>
              </a:lnSpc>
            </a:pPr>
            <a:r>
              <a:rPr lang="ru-RU" sz="3200" b="0" u="sng" strike="noStrike" spc="-1" dirty="0">
                <a:solidFill>
                  <a:srgbClr val="1B1C11"/>
                </a:solidFill>
                <a:uFillTx/>
                <a:latin typeface="Cormorant Garamond Medium"/>
              </a:rPr>
              <a:t>Розничный </a:t>
            </a:r>
            <a:r>
              <a:rPr lang="ru-RU" sz="3200" b="0" u="sng" strike="noStrike" spc="-1" dirty="0" err="1">
                <a:solidFill>
                  <a:srgbClr val="1B1C11"/>
                </a:solidFill>
                <a:uFillTx/>
                <a:latin typeface="Cormorant Garamond Medium"/>
              </a:rPr>
              <a:t>кейтеринг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ts val="4691"/>
              </a:lnSpc>
            </a:pPr>
            <a:r>
              <a:rPr lang="ru-RU" sz="3200" b="0" strike="noStrike" spc="-1" dirty="0">
                <a:solidFill>
                  <a:srgbClr val="1B1C11"/>
                </a:solidFill>
                <a:latin typeface="Cormorant Garamond Medium"/>
              </a:rPr>
              <a:t>Под этим видом обслуживания подразумевается продажа и поставка уже сделанных блюд. Как правило, необходимость множественных точек питания возникает у организаторов разных развлекательных или спортивных мероприятий.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ts val="4691"/>
              </a:lnSpc>
            </a:pPr>
            <a:r>
              <a:rPr lang="ru-RU" sz="3200" b="0" strike="noStrike" spc="-1" dirty="0">
                <a:solidFill>
                  <a:srgbClr val="1B1C11"/>
                </a:solidFill>
                <a:latin typeface="Cormorant Garamond Medium"/>
              </a:rPr>
              <a:t>Сотрудники </a:t>
            </a:r>
            <a:r>
              <a:rPr lang="ru-RU" sz="3200" b="0" strike="noStrike" spc="-1" dirty="0" err="1">
                <a:solidFill>
                  <a:srgbClr val="1B1C11"/>
                </a:solidFill>
                <a:latin typeface="Cormorant Garamond Medium"/>
              </a:rPr>
              <a:t>кейтеринговой</a:t>
            </a:r>
            <a:r>
              <a:rPr lang="ru-RU" sz="3200" b="0" strike="noStrike" spc="-1" dirty="0">
                <a:solidFill>
                  <a:srgbClr val="1B1C11"/>
                </a:solidFill>
                <a:latin typeface="Cormorant Garamond Medium"/>
              </a:rPr>
              <a:t> компании обычно обеспечивают доставку </a:t>
            </a:r>
            <a:r>
              <a:rPr lang="ru-RU" sz="3200" b="0" strike="noStrike" spc="-1" dirty="0" err="1">
                <a:solidFill>
                  <a:srgbClr val="1B1C11"/>
                </a:solidFill>
                <a:latin typeface="Cormorant Garamond Medium"/>
              </a:rPr>
              <a:t>фаст-фудов</a:t>
            </a:r>
            <a:r>
              <a:rPr lang="ru-RU" sz="3200" b="0" strike="noStrike" spc="-1" dirty="0">
                <a:solidFill>
                  <a:srgbClr val="1B1C11"/>
                </a:solidFill>
                <a:latin typeface="Cormorant Garamond Medium"/>
              </a:rPr>
              <a:t> и кондитерских изделий. Выпечка и сэндвичи удобно и герметично запаковываются, а также могут быть съеденными без применения столовых приборов и лишней посуды.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ts val="5040"/>
              </a:lnSpc>
            </a:pPr>
            <a:endParaRPr lang="ru-RU" sz="3350" b="0" strike="noStrike" spc="-1" dirty="0">
              <a:latin typeface="Arial"/>
            </a:endParaRPr>
          </a:p>
          <a:p>
            <a:pPr>
              <a:lnSpc>
                <a:spcPts val="5040"/>
              </a:lnSpc>
            </a:pPr>
            <a:endParaRPr lang="ru-RU" sz="3350" b="0" strike="noStrike" spc="-1" dirty="0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6286480" y="6357946"/>
            <a:ext cx="11730600" cy="357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689"/>
              </a:lnSpc>
            </a:pPr>
            <a:r>
              <a:rPr lang="ru-RU" sz="3350" b="0" u="sng" strike="noStrike" spc="-1" dirty="0">
                <a:solidFill>
                  <a:srgbClr val="1B1C11"/>
                </a:solidFill>
                <a:uFillTx/>
                <a:latin typeface="Cormorant Garamond Medium"/>
              </a:rPr>
              <a:t>Контрактный </a:t>
            </a:r>
            <a:r>
              <a:rPr lang="ru-RU" sz="3350" b="0" u="sng" strike="noStrike" spc="-1" dirty="0" err="1">
                <a:solidFill>
                  <a:srgbClr val="1B1C11"/>
                </a:solidFill>
                <a:uFillTx/>
                <a:latin typeface="Cormorant Garamond Medium"/>
              </a:rPr>
              <a:t>кейтеринг</a:t>
            </a:r>
            <a:r>
              <a:rPr lang="ru-RU" sz="3350" b="0" u="sng" strike="noStrike" spc="-1" dirty="0">
                <a:solidFill>
                  <a:srgbClr val="1B1C11"/>
                </a:solidFill>
                <a:uFillTx/>
                <a:latin typeface="Cormorant Garamond Medium"/>
              </a:rPr>
              <a:t> с поставками еды</a:t>
            </a:r>
            <a:endParaRPr lang="ru-RU" sz="3350" b="0" strike="noStrike" spc="-1" dirty="0">
              <a:latin typeface="Cormorant Garamond Medium"/>
            </a:endParaRPr>
          </a:p>
          <a:p>
            <a:pPr>
              <a:lnSpc>
                <a:spcPts val="4689"/>
              </a:lnSpc>
            </a:pPr>
            <a:r>
              <a:rPr lang="ru-RU" sz="3350" b="0" strike="noStrike" spc="-1" dirty="0">
                <a:solidFill>
                  <a:srgbClr val="1B1C11"/>
                </a:solidFill>
                <a:latin typeface="Cormorant Garamond Medium"/>
              </a:rPr>
              <a:t>Речь идет о доставке горячих обедов в офисы или любую организацию. Агентство </a:t>
            </a:r>
            <a:r>
              <a:rPr lang="ru-RU" sz="3350" b="0" strike="noStrike" spc="-1" dirty="0" err="1">
                <a:solidFill>
                  <a:srgbClr val="1B1C11"/>
                </a:solidFill>
                <a:latin typeface="Cormorant Garamond Medium"/>
              </a:rPr>
              <a:t>кейтеринговых</a:t>
            </a:r>
            <a:r>
              <a:rPr lang="ru-RU" sz="3350" b="0" strike="noStrike" spc="-1" dirty="0">
                <a:solidFill>
                  <a:srgbClr val="1B1C11"/>
                </a:solidFill>
                <a:latin typeface="Cormorant Garamond Medium"/>
              </a:rPr>
              <a:t> услуг заключает с клиентом договор на длительное время. Согласно контракту во время обеденного перерыва каждый день доставщик приносит еду для сотрудников. </a:t>
            </a:r>
            <a:endParaRPr lang="ru-RU" sz="3350" b="0" strike="noStrike" spc="-1" dirty="0"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"/>
          <p:cNvGrpSpPr/>
          <p:nvPr/>
        </p:nvGrpSpPr>
        <p:grpSpPr>
          <a:xfrm>
            <a:off x="614520" y="1680840"/>
            <a:ext cx="5986800" cy="3527640"/>
            <a:chOff x="614520" y="1680840"/>
            <a:chExt cx="5986800" cy="3527640"/>
          </a:xfrm>
        </p:grpSpPr>
        <p:pic>
          <p:nvPicPr>
            <p:cNvPr id="89" name="Picture 3"/>
            <p:cNvPicPr/>
            <p:nvPr/>
          </p:nvPicPr>
          <p:blipFill>
            <a:blip r:embed="rId2"/>
            <a:srcRect t="10712" b="10712"/>
            <a:stretch/>
          </p:blipFill>
          <p:spPr>
            <a:xfrm>
              <a:off x="614520" y="1680840"/>
              <a:ext cx="5986800" cy="3527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0" name="Group 2"/>
          <p:cNvGrpSpPr/>
          <p:nvPr/>
        </p:nvGrpSpPr>
        <p:grpSpPr>
          <a:xfrm>
            <a:off x="614520" y="6205320"/>
            <a:ext cx="5986800" cy="3215880"/>
            <a:chOff x="614520" y="6205320"/>
            <a:chExt cx="5986800" cy="3215880"/>
          </a:xfrm>
        </p:grpSpPr>
        <p:pic>
          <p:nvPicPr>
            <p:cNvPr id="91" name="Picture 5"/>
            <p:cNvPicPr/>
            <p:nvPr/>
          </p:nvPicPr>
          <p:blipFill>
            <a:blip r:embed="rId3"/>
            <a:srcRect t="9709" b="9709"/>
            <a:stretch/>
          </p:blipFill>
          <p:spPr>
            <a:xfrm>
              <a:off x="614520" y="6205320"/>
              <a:ext cx="5986800" cy="3215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2" name="CustomShape 3"/>
          <p:cNvSpPr/>
          <p:nvPr/>
        </p:nvSpPr>
        <p:spPr>
          <a:xfrm>
            <a:off x="6782400" y="232920"/>
            <a:ext cx="11110680" cy="640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5040"/>
              </a:lnSpc>
            </a:pPr>
            <a:r>
              <a:rPr lang="ru-RU" sz="3200" b="0" u="sng" strike="noStrike" spc="-1" dirty="0">
                <a:solidFill>
                  <a:srgbClr val="3D2E12"/>
                </a:solidFill>
                <a:uFillTx/>
                <a:latin typeface="Cormorant Garamond Medium"/>
              </a:rPr>
              <a:t>Выездные бары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ts val="5040"/>
              </a:lnSpc>
            </a:pPr>
            <a:r>
              <a:rPr lang="ru-RU" sz="3200" b="0" strike="noStrike" spc="-1" dirty="0">
                <a:solidFill>
                  <a:srgbClr val="3D2E12"/>
                </a:solidFill>
                <a:latin typeface="Cormorant Garamond Medium"/>
              </a:rPr>
              <a:t>Речь идет о </a:t>
            </a:r>
            <a:r>
              <a:rPr lang="ru-RU" sz="3200" b="0" strike="noStrike" spc="-1" dirty="0" err="1">
                <a:solidFill>
                  <a:srgbClr val="3D2E12"/>
                </a:solidFill>
                <a:latin typeface="Cormorant Garamond Medium"/>
              </a:rPr>
              <a:t>кейтеринге</a:t>
            </a:r>
            <a:r>
              <a:rPr lang="ru-RU" sz="3200" b="0" strike="noStrike" spc="-1" dirty="0">
                <a:solidFill>
                  <a:srgbClr val="3D2E12"/>
                </a:solidFill>
                <a:latin typeface="Cormorant Garamond Medium"/>
              </a:rPr>
              <a:t> с обслуживанием только по напиткам. Такая услуга много лет назад выделилась в отдельную процветающую ветку ресторанного бизнеса. Обслуживание клиентов осуществляется с помощью мобильного бара, который можно привезти на любой праздник. Основное направление - алкогольные напитки и коктейли безалкогольного типа, а также </a:t>
            </a:r>
            <a:r>
              <a:rPr lang="ru-RU" sz="3200" b="0" strike="noStrike" spc="-1" dirty="0" err="1">
                <a:solidFill>
                  <a:srgbClr val="3D2E12"/>
                </a:solidFill>
                <a:latin typeface="Cormorant Garamond Medium"/>
              </a:rPr>
              <a:t>свежевыжатые</a:t>
            </a:r>
            <a:r>
              <a:rPr lang="ru-RU" sz="3200" b="0" strike="noStrike" spc="-1" dirty="0">
                <a:solidFill>
                  <a:srgbClr val="3D2E12"/>
                </a:solidFill>
                <a:latin typeface="Cormorant Garamond Medium"/>
              </a:rPr>
              <a:t> соки и </a:t>
            </a:r>
            <a:r>
              <a:rPr lang="ru-RU" sz="3200" b="0" strike="noStrike" spc="-1" dirty="0" err="1">
                <a:solidFill>
                  <a:srgbClr val="3D2E12"/>
                </a:solidFill>
                <a:latin typeface="Cormorant Garamond Medium"/>
              </a:rPr>
              <a:t>смузи</a:t>
            </a:r>
            <a:r>
              <a:rPr lang="ru-RU" sz="3200" b="0" strike="noStrike" spc="-1" dirty="0">
                <a:solidFill>
                  <a:srgbClr val="3D2E12"/>
                </a:solidFill>
                <a:latin typeface="Cormorant Garamond Medium"/>
              </a:rPr>
              <a:t>.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ts val="504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6786546" y="6143632"/>
            <a:ext cx="11110680" cy="38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5040"/>
              </a:lnSpc>
            </a:pPr>
            <a:r>
              <a:rPr lang="ru-RU" sz="3200" b="0" u="sng" strike="noStrike" spc="-1" dirty="0" err="1">
                <a:solidFill>
                  <a:srgbClr val="3D2E12"/>
                </a:solidFill>
                <a:uFillTx/>
                <a:latin typeface="Cormorant Garamond Medium"/>
              </a:rPr>
              <a:t>Кейтеринг</a:t>
            </a:r>
            <a:r>
              <a:rPr lang="ru-RU" sz="3200" b="0" u="sng" strike="noStrike" spc="-1" dirty="0">
                <a:solidFill>
                  <a:srgbClr val="3D2E12"/>
                </a:solidFill>
                <a:uFillTx/>
                <a:latin typeface="Cormorant Garamond Medium"/>
              </a:rPr>
              <a:t> на воде и в воздухе</a:t>
            </a:r>
            <a:endParaRPr lang="ru-RU" sz="3200" b="0" strike="noStrike" spc="-1" dirty="0">
              <a:latin typeface="Cormorant Garamond Medium"/>
            </a:endParaRPr>
          </a:p>
          <a:p>
            <a:pPr>
              <a:lnSpc>
                <a:spcPts val="5040"/>
              </a:lnSpc>
            </a:pPr>
            <a:r>
              <a:rPr lang="ru-RU" sz="3200" b="0" strike="noStrike" spc="-1" dirty="0" err="1">
                <a:solidFill>
                  <a:srgbClr val="3D2E12"/>
                </a:solidFill>
                <a:latin typeface="Cormorant Garamond Medium"/>
              </a:rPr>
              <a:t>Кейтеринг</a:t>
            </a:r>
            <a:r>
              <a:rPr lang="ru-RU" sz="3200" b="0" strike="noStrike" spc="-1" dirty="0">
                <a:solidFill>
                  <a:srgbClr val="3D2E12"/>
                </a:solidFill>
                <a:latin typeface="Cormorant Garamond Medium"/>
              </a:rPr>
              <a:t> авиа- или яхт- типа отличается одновременным обслуживанием всех клиентов. Поэтому повара должны одинаково сервировать блюда, соблюдая универсальные пропорции ингредиентов и размеры фруктов, бутербродов и т.д.</a:t>
            </a:r>
            <a:endParaRPr lang="ru-RU" sz="3200" b="0" strike="noStrike" spc="-1" dirty="0"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5303160" y="1157400"/>
            <a:ext cx="7681320" cy="3529080"/>
            <a:chOff x="5303160" y="1157400"/>
            <a:chExt cx="7681320" cy="3529080"/>
          </a:xfrm>
        </p:grpSpPr>
        <p:sp>
          <p:nvSpPr>
            <p:cNvPr id="95" name="CustomShape 2"/>
            <p:cNvSpPr/>
            <p:nvPr/>
          </p:nvSpPr>
          <p:spPr>
            <a:xfrm>
              <a:off x="5303520" y="1235520"/>
              <a:ext cx="7680960" cy="3291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ts val="12960"/>
                </a:lnSpc>
              </a:pPr>
              <a:r>
                <a:rPr lang="ru-RU" sz="9259" b="0" strike="noStrike" spc="-1">
                  <a:solidFill>
                    <a:srgbClr val="1B1C11"/>
                  </a:solidFill>
                  <a:latin typeface="Cormorant Garamond Light Bold"/>
                </a:rPr>
                <a:t>Спасибо за внимание!</a:t>
              </a:r>
              <a:endParaRPr lang="ru-RU" sz="9259" b="0" strike="noStrike" spc="-1">
                <a:latin typeface="Arial"/>
              </a:endParaRPr>
            </a:p>
          </p:txBody>
        </p:sp>
        <p:sp>
          <p:nvSpPr>
            <p:cNvPr id="96" name="Line 3"/>
            <p:cNvSpPr/>
            <p:nvPr/>
          </p:nvSpPr>
          <p:spPr>
            <a:xfrm>
              <a:off x="5303160" y="4686480"/>
              <a:ext cx="7681320" cy="0"/>
            </a:xfrm>
            <a:prstGeom prst="line">
              <a:avLst/>
            </a:prstGeom>
            <a:ln w="6120">
              <a:solidFill>
                <a:srgbClr val="1B1C1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Line 4"/>
            <p:cNvSpPr/>
            <p:nvPr/>
          </p:nvSpPr>
          <p:spPr>
            <a:xfrm>
              <a:off x="5303160" y="1157400"/>
              <a:ext cx="7681320" cy="0"/>
            </a:xfrm>
            <a:prstGeom prst="line">
              <a:avLst/>
            </a:prstGeom>
            <a:ln w="6120">
              <a:solidFill>
                <a:srgbClr val="1B1C1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98" name="Picture 6"/>
          <p:cNvPicPr/>
          <p:nvPr/>
        </p:nvPicPr>
        <p:blipFill>
          <a:blip r:embed="rId2"/>
          <a:stretch/>
        </p:blipFill>
        <p:spPr>
          <a:xfrm>
            <a:off x="1369800" y="1513800"/>
            <a:ext cx="3933360" cy="8437320"/>
          </a:xfrm>
          <a:prstGeom prst="rect">
            <a:avLst/>
          </a:prstGeom>
          <a:ln>
            <a:noFill/>
          </a:ln>
        </p:spPr>
      </p:pic>
      <p:pic>
        <p:nvPicPr>
          <p:cNvPr id="99" name="Picture 7"/>
          <p:cNvPicPr/>
          <p:nvPr/>
        </p:nvPicPr>
        <p:blipFill>
          <a:blip r:embed="rId3"/>
          <a:stretch/>
        </p:blipFill>
        <p:spPr>
          <a:xfrm>
            <a:off x="13413600" y="1837800"/>
            <a:ext cx="3138480" cy="81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754560" y="683280"/>
            <a:ext cx="15684480" cy="89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5040"/>
              </a:lnSpc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Важнейшую роль на предприятиях общественного питания играет грамотная организация, обслуживания посетителей. В свою очередь она имеет множество составляющих. Начиная с порядка и методов обслуживания и заканчивая дополнительными услугами.</a:t>
            </a:r>
            <a:endParaRPr lang="ru-RU" sz="3600" b="0" strike="noStrike" spc="-1">
              <a:latin typeface="Arial"/>
            </a:endParaRPr>
          </a:p>
          <a:p>
            <a:pPr>
              <a:lnSpc>
                <a:spcPts val="5040"/>
              </a:lnSpc>
            </a:pPr>
            <a:endParaRPr lang="ru-RU" sz="3600" b="0" strike="noStrike" spc="-1">
              <a:latin typeface="Arial"/>
            </a:endParaRPr>
          </a:p>
          <a:p>
            <a:pPr>
              <a:lnSpc>
                <a:spcPts val="5040"/>
              </a:lnSpc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Основными направлениями развития современных технологий обслуживания на предприятиях общественного питания являются:</a:t>
            </a:r>
            <a:endParaRPr lang="ru-RU" sz="3600" b="0" strike="noStrike" spc="-1">
              <a:latin typeface="Arial"/>
            </a:endParaRPr>
          </a:p>
          <a:p>
            <a:pPr marL="777240" lvl="1" indent="-388440">
              <a:lnSpc>
                <a:spcPts val="5040"/>
              </a:lnSpc>
              <a:buClr>
                <a:srgbClr val="1B1C11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создание концептуальных предприятий общественного питания;</a:t>
            </a:r>
            <a:endParaRPr lang="ru-RU" sz="3600" b="0" strike="noStrike" spc="-1">
              <a:latin typeface="Arial"/>
            </a:endParaRPr>
          </a:p>
          <a:p>
            <a:pPr marL="777240" lvl="1" indent="-388440">
              <a:lnSpc>
                <a:spcPts val="5040"/>
              </a:lnSpc>
              <a:buClr>
                <a:srgbClr val="1B1C11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расширение сети виртуальных ресторанов, обеспечивающих прием заказов в интернете и доставку его потребителю;</a:t>
            </a:r>
            <a:endParaRPr lang="ru-RU" sz="3600" b="0" strike="noStrike" spc="-1">
              <a:latin typeface="Arial"/>
            </a:endParaRPr>
          </a:p>
          <a:p>
            <a:pPr marL="777240" lvl="1" indent="-388440">
              <a:lnSpc>
                <a:spcPts val="5040"/>
              </a:lnSpc>
              <a:buClr>
                <a:srgbClr val="1B1C11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приготовление блюд в присутствии посетителей;</a:t>
            </a:r>
            <a:endParaRPr lang="ru-RU" sz="3600" b="0" strike="noStrike" spc="-1">
              <a:latin typeface="Arial"/>
            </a:endParaRPr>
          </a:p>
          <a:p>
            <a:pPr marL="777240" lvl="1" indent="-388440">
              <a:lnSpc>
                <a:spcPts val="5040"/>
              </a:lnSpc>
              <a:buClr>
                <a:srgbClr val="1B1C11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организация обслуживания по системе кейтеринг.</a:t>
            </a:r>
            <a:endParaRPr lang="ru-RU" sz="3600" b="0" strike="noStrike" spc="-1">
              <a:latin typeface="Arial"/>
            </a:endParaRPr>
          </a:p>
          <a:p>
            <a:pPr>
              <a:lnSpc>
                <a:spcPts val="4870"/>
              </a:lnSpc>
            </a:pPr>
            <a:endParaRPr lang="ru-RU" sz="3600" b="0" strike="noStrike" spc="-1">
              <a:latin typeface="Arial"/>
            </a:endParaRPr>
          </a:p>
          <a:p>
            <a:pPr>
              <a:lnSpc>
                <a:spcPts val="4870"/>
              </a:lnSpc>
            </a:pP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"/>
          <p:cNvGrpSpPr/>
          <p:nvPr/>
        </p:nvGrpSpPr>
        <p:grpSpPr>
          <a:xfrm>
            <a:off x="9360000" y="1440000"/>
            <a:ext cx="8761320" cy="7348320"/>
            <a:chOff x="9360000" y="1440000"/>
            <a:chExt cx="8761320" cy="7348320"/>
          </a:xfrm>
        </p:grpSpPr>
        <p:pic>
          <p:nvPicPr>
            <p:cNvPr id="48" name="Picture 3"/>
            <p:cNvPicPr/>
            <p:nvPr/>
          </p:nvPicPr>
          <p:blipFill>
            <a:blip r:embed="rId2"/>
            <a:srcRect t="15220" b="15220"/>
            <a:stretch/>
          </p:blipFill>
          <p:spPr>
            <a:xfrm>
              <a:off x="9360000" y="1440000"/>
              <a:ext cx="8761320" cy="3626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"/>
            <p:cNvPicPr/>
            <p:nvPr/>
          </p:nvPicPr>
          <p:blipFill>
            <a:blip r:embed="rId3"/>
            <a:srcRect l="7761" r="7761"/>
            <a:stretch/>
          </p:blipFill>
          <p:spPr>
            <a:xfrm>
              <a:off x="9360000" y="5162040"/>
              <a:ext cx="4332960" cy="3626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5"/>
            <p:cNvPicPr/>
            <p:nvPr/>
          </p:nvPicPr>
          <p:blipFill>
            <a:blip r:embed="rId4"/>
            <a:srcRect l="10653" r="10653"/>
            <a:stretch/>
          </p:blipFill>
          <p:spPr>
            <a:xfrm>
              <a:off x="13788360" y="5162040"/>
              <a:ext cx="4332960" cy="3626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" name="CustomShape 2"/>
          <p:cNvSpPr/>
          <p:nvPr/>
        </p:nvSpPr>
        <p:spPr>
          <a:xfrm>
            <a:off x="216000" y="720000"/>
            <a:ext cx="9072000" cy="82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320"/>
              </a:lnSpc>
            </a:pPr>
            <a:r>
              <a:rPr lang="ru-RU" sz="3600" b="0" u="sng" strike="noStrike" spc="-1">
                <a:solidFill>
                  <a:srgbClr val="3D2E12"/>
                </a:solidFill>
                <a:uFillTx/>
                <a:latin typeface="Cormorant Garamond Medium"/>
              </a:rPr>
              <a:t>Концептуальным</a:t>
            </a:r>
            <a:r>
              <a:rPr lang="ru-RU" sz="3600" b="0" strike="noStrike" spc="-1">
                <a:solidFill>
                  <a:srgbClr val="3D2E12"/>
                </a:solidFill>
                <a:latin typeface="Cormorant Garamond Medium"/>
              </a:rPr>
              <a:t> называется ресторан, в котором интерьер оформлен в национальном или экзотическом стиле, а в меню возможно смешение кухонь и стилей. </a:t>
            </a:r>
            <a:endParaRPr lang="ru-RU" sz="3600" b="0" strike="noStrike" spc="-1">
              <a:latin typeface="Cormorant Garamond Medium"/>
            </a:endParaRPr>
          </a:p>
          <a:p>
            <a:pPr>
              <a:lnSpc>
                <a:spcPts val="4320"/>
              </a:lnSpc>
            </a:pPr>
            <a:endParaRPr lang="ru-RU" sz="3600" b="0" strike="noStrike" spc="-1">
              <a:latin typeface="Cormorant Garamond Medium"/>
            </a:endParaRPr>
          </a:p>
          <a:p>
            <a:pPr>
              <a:lnSpc>
                <a:spcPts val="4320"/>
              </a:lnSpc>
            </a:pPr>
            <a:r>
              <a:rPr lang="ru-RU" sz="3600" b="0" strike="noStrike" spc="-1">
                <a:solidFill>
                  <a:srgbClr val="3D2E12"/>
                </a:solidFill>
                <a:latin typeface="Cormorant Garamond Medium"/>
              </a:rPr>
              <a:t>Идея концептуального ресторана включает выбор предпринимателем определенной темы, в соответствии с которой разрабатывается меню, оформляется интерьер, выбираются поставщики оборудования, посуды, приборов, продуктов, напитков. В качестве темы может быть использован кинематографический, исторический, литературный или другой сюжет, легенда.</a:t>
            </a:r>
            <a:endParaRPr lang="ru-RU" sz="3600" b="0" strike="noStrike" spc="-1"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1631160" y="1694520"/>
            <a:ext cx="5835960" cy="6873120"/>
            <a:chOff x="1631160" y="1694520"/>
            <a:chExt cx="5835960" cy="6873120"/>
          </a:xfrm>
        </p:grpSpPr>
        <p:pic>
          <p:nvPicPr>
            <p:cNvPr id="53" name="Picture 3"/>
            <p:cNvPicPr/>
            <p:nvPr/>
          </p:nvPicPr>
          <p:blipFill>
            <a:blip r:embed="rId2"/>
            <a:srcRect l="21698" r="21698"/>
            <a:stretch/>
          </p:blipFill>
          <p:spPr>
            <a:xfrm>
              <a:off x="1631160" y="1694520"/>
              <a:ext cx="5835960" cy="687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4" name="CustomShape 2"/>
          <p:cNvSpPr/>
          <p:nvPr/>
        </p:nvSpPr>
        <p:spPr>
          <a:xfrm>
            <a:off x="8429620" y="0"/>
            <a:ext cx="8634960" cy="896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5040"/>
              </a:lnSpc>
            </a:pPr>
            <a:r>
              <a:rPr lang="ru-RU" sz="3600" b="0" u="sng" strike="noStrike" spc="-1" dirty="0">
                <a:solidFill>
                  <a:srgbClr val="1B1C11"/>
                </a:solidFill>
                <a:uFillTx/>
                <a:latin typeface="Cormorant Garamond Medium"/>
              </a:rPr>
              <a:t>Виртуальным</a:t>
            </a:r>
            <a:r>
              <a:rPr lang="ru-RU" sz="3600" b="0" strike="noStrike" spc="-1" dirty="0">
                <a:solidFill>
                  <a:srgbClr val="1B1C11"/>
                </a:solidFill>
                <a:latin typeface="Cormorant Garamond Medium"/>
              </a:rPr>
              <a:t> называется ресторан, в котором осуществляется прием заказа в интернете и доставка его потребителям. Современные технологии обслуживания позволяют потенциальным потребителям через интернет войти на страничку соответствующего ресторана, получит информацию о блюдах, ценах, увидеть зал и расположение столиков на экране компьютера. Потребитель может ознакомиться с информацией, отправить и получить сообщение. Потребитель может не только заказать столик в ресторане, но и сразу оплатить его.</a:t>
            </a:r>
            <a:endParaRPr lang="ru-RU" sz="3600" b="0" strike="noStrike" spc="-1" dirty="0"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"/>
          <p:cNvGrpSpPr/>
          <p:nvPr/>
        </p:nvGrpSpPr>
        <p:grpSpPr>
          <a:xfrm>
            <a:off x="451080" y="434520"/>
            <a:ext cx="5680440" cy="3945960"/>
            <a:chOff x="451080" y="434520"/>
            <a:chExt cx="5680440" cy="3945960"/>
          </a:xfrm>
        </p:grpSpPr>
        <p:pic>
          <p:nvPicPr>
            <p:cNvPr id="56" name="Picture 3"/>
            <p:cNvPicPr/>
            <p:nvPr/>
          </p:nvPicPr>
          <p:blipFill>
            <a:blip r:embed="rId2"/>
            <a:srcRect l="2016" r="2016"/>
            <a:stretch/>
          </p:blipFill>
          <p:spPr>
            <a:xfrm>
              <a:off x="451080" y="434520"/>
              <a:ext cx="5680440" cy="3945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CustomShape 2"/>
          <p:cNvSpPr/>
          <p:nvPr/>
        </p:nvSpPr>
        <p:spPr>
          <a:xfrm>
            <a:off x="6500794" y="857220"/>
            <a:ext cx="6724440" cy="877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320"/>
              </a:lnSpc>
            </a:pPr>
            <a:r>
              <a:rPr lang="ru-RU" sz="3600" b="0" strike="noStrike" spc="-1">
                <a:solidFill>
                  <a:srgbClr val="3D2E12"/>
                </a:solidFill>
                <a:latin typeface="Cormorant Garamond Medium"/>
              </a:rPr>
              <a:t>К приготовлению блюд на глазах у посетителей привлекаются опытные повара, которые должны не только виртуозно владеть ремеслом, но и уметь общаться с гостями.</a:t>
            </a:r>
            <a:endParaRPr lang="ru-RU" sz="3600" b="0" strike="noStrike" spc="-1">
              <a:latin typeface="Cormorant Garamond Medium"/>
            </a:endParaRPr>
          </a:p>
          <a:p>
            <a:pPr>
              <a:lnSpc>
                <a:spcPts val="4320"/>
              </a:lnSpc>
            </a:pPr>
            <a:r>
              <a:rPr lang="ru-RU" sz="3600" b="0" strike="noStrike" spc="-1">
                <a:solidFill>
                  <a:srgbClr val="3D2E12"/>
                </a:solidFill>
                <a:latin typeface="Cormorant Garamond Medium"/>
              </a:rPr>
              <a:t>В момент приготовления поваром горячего блюда в зале, официант следит за ходом трапезы, разносит гостям закуски, напитки. На этапе приготовления блюда гость наблюдает за работой повара. Жесты и движения персонала должны быть уверенными.</a:t>
            </a:r>
            <a:endParaRPr lang="ru-RU" sz="3600" b="0" strike="noStrike" spc="-1">
              <a:latin typeface="Cormorant Garamond Medium"/>
            </a:endParaRPr>
          </a:p>
          <a:p>
            <a:pPr>
              <a:lnSpc>
                <a:spcPts val="4320"/>
              </a:lnSpc>
            </a:pPr>
            <a:endParaRPr lang="ru-RU" sz="3600" b="0" strike="noStrike" spc="-1">
              <a:latin typeface="Cormorant Garamond Medium"/>
            </a:endParaRPr>
          </a:p>
        </p:txBody>
      </p:sp>
      <p:grpSp>
        <p:nvGrpSpPr>
          <p:cNvPr id="58" name="Group 3"/>
          <p:cNvGrpSpPr/>
          <p:nvPr/>
        </p:nvGrpSpPr>
        <p:grpSpPr>
          <a:xfrm>
            <a:off x="13295160" y="1141560"/>
            <a:ext cx="4677120" cy="8003520"/>
            <a:chOff x="13295160" y="1141560"/>
            <a:chExt cx="4677120" cy="8003520"/>
          </a:xfrm>
        </p:grpSpPr>
        <p:pic>
          <p:nvPicPr>
            <p:cNvPr id="59" name="Picture 6"/>
            <p:cNvPicPr/>
            <p:nvPr/>
          </p:nvPicPr>
          <p:blipFill>
            <a:blip r:embed="rId3"/>
            <a:srcRect l="30525" r="30525"/>
            <a:stretch/>
          </p:blipFill>
          <p:spPr>
            <a:xfrm>
              <a:off x="13295160" y="1141560"/>
              <a:ext cx="4677120" cy="8003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0" name="CustomShape 4"/>
          <p:cNvSpPr/>
          <p:nvPr/>
        </p:nvSpPr>
        <p:spPr>
          <a:xfrm>
            <a:off x="225000" y="4464000"/>
            <a:ext cx="6039000" cy="57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5040"/>
              </a:lnSpc>
            </a:pPr>
            <a:r>
              <a:rPr lang="ru-RU" sz="3600" b="0" strike="noStrike" spc="-1">
                <a:solidFill>
                  <a:srgbClr val="3D2E12"/>
                </a:solidFill>
                <a:latin typeface="Cormorant Garamond Medium"/>
              </a:rPr>
              <a:t>К современным технологиям обслуживания в общественном питании, способствующим привлечению потребителей и увеличению объемов продаж относится </a:t>
            </a:r>
            <a:r>
              <a:rPr lang="ru-RU" sz="3600" b="0" u="sng" strike="noStrike" spc="-1">
                <a:solidFill>
                  <a:srgbClr val="3D2E12"/>
                </a:solidFill>
                <a:uFillTx/>
                <a:latin typeface="Cormorant Garamond Medium"/>
              </a:rPr>
              <a:t>приготовление блюд в присутствии посетителей</a:t>
            </a:r>
            <a:r>
              <a:rPr lang="ru-RU" sz="3600" b="0" strike="noStrike" spc="-1">
                <a:solidFill>
                  <a:srgbClr val="3D2E12"/>
                </a:solidFill>
                <a:latin typeface="Cormorant Garamond Medium"/>
              </a:rPr>
              <a:t>.</a:t>
            </a:r>
            <a:endParaRPr lang="ru-RU" sz="3600" b="0" strike="noStrike" spc="-1"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"/>
          <p:cNvGrpSpPr/>
          <p:nvPr/>
        </p:nvGrpSpPr>
        <p:grpSpPr>
          <a:xfrm>
            <a:off x="1028880" y="1778400"/>
            <a:ext cx="6858360" cy="6729480"/>
            <a:chOff x="1028880" y="1778400"/>
            <a:chExt cx="6858360" cy="6729480"/>
          </a:xfrm>
        </p:grpSpPr>
        <p:pic>
          <p:nvPicPr>
            <p:cNvPr id="62" name="Picture 3"/>
            <p:cNvPicPr/>
            <p:nvPr/>
          </p:nvPicPr>
          <p:blipFill>
            <a:blip r:embed="rId2"/>
            <a:srcRect l="16031" r="16031"/>
            <a:stretch/>
          </p:blipFill>
          <p:spPr>
            <a:xfrm>
              <a:off x="1028880" y="1778400"/>
              <a:ext cx="6858360" cy="6729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3" name="CustomShape 2"/>
          <p:cNvSpPr/>
          <p:nvPr/>
        </p:nvSpPr>
        <p:spPr>
          <a:xfrm>
            <a:off x="8866440" y="690840"/>
            <a:ext cx="8693640" cy="9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5040"/>
              </a:lnSpc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К прогрессивным технологиям обслуживания в ресторанном бизнесе</a:t>
            </a:r>
            <a:endParaRPr lang="ru-RU" sz="3600" b="0" strike="noStrike" spc="-1">
              <a:latin typeface="Arial"/>
            </a:endParaRPr>
          </a:p>
          <a:p>
            <a:pPr>
              <a:lnSpc>
                <a:spcPts val="5040"/>
              </a:lnSpc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относится организация выездного обслуживания по системе </a:t>
            </a:r>
            <a:r>
              <a:rPr lang="ru-RU" sz="3600" b="0" u="sng" strike="noStrike" spc="-1">
                <a:solidFill>
                  <a:srgbClr val="1B1C11"/>
                </a:solidFill>
                <a:uFillTx/>
                <a:latin typeface="Cormorant Garamond Medium"/>
              </a:rPr>
              <a:t>кейтеринг</a:t>
            </a: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.</a:t>
            </a:r>
            <a:endParaRPr lang="ru-RU" sz="3600" b="0" strike="noStrike" spc="-1">
              <a:latin typeface="Arial"/>
            </a:endParaRPr>
          </a:p>
          <a:p>
            <a:pPr>
              <a:lnSpc>
                <a:spcPts val="5040"/>
              </a:lnSpc>
            </a:pPr>
            <a:r>
              <a:rPr lang="ru-RU" sz="3600" b="0" strike="noStrike" spc="-1">
                <a:solidFill>
                  <a:srgbClr val="1B1C11"/>
                </a:solidFill>
                <a:latin typeface="Cormorant Garamond Medium"/>
              </a:rPr>
              <a:t>Термин «кейтеринг» (от английского catering- общественное питание,ceter- поставлять продукцию, обслужить потребителя), обозначает действия работника или предприятия, поставляющего продукты питания, напитки, посуду и все необходимое для организации приема, банкета вне ресторана или обслуживания спортивных игр и других крупных зрелищных мероприятий.</a:t>
            </a:r>
            <a:endParaRPr lang="ru-RU" sz="3600" b="0" strike="noStrike" spc="-1">
              <a:latin typeface="Arial"/>
            </a:endParaRPr>
          </a:p>
          <a:p>
            <a:pPr>
              <a:lnSpc>
                <a:spcPts val="4479"/>
              </a:lnSpc>
            </a:pP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"/>
          <p:cNvGrpSpPr/>
          <p:nvPr/>
        </p:nvGrpSpPr>
        <p:grpSpPr>
          <a:xfrm>
            <a:off x="9355680" y="420120"/>
            <a:ext cx="8580240" cy="9401760"/>
            <a:chOff x="9355680" y="420120"/>
            <a:chExt cx="8580240" cy="9401760"/>
          </a:xfrm>
        </p:grpSpPr>
        <p:pic>
          <p:nvPicPr>
            <p:cNvPr id="65" name="Picture 3"/>
            <p:cNvPicPr/>
            <p:nvPr/>
          </p:nvPicPr>
          <p:blipFill>
            <a:blip r:embed="rId2"/>
            <a:srcRect l="19522" r="19522"/>
            <a:stretch/>
          </p:blipFill>
          <p:spPr>
            <a:xfrm>
              <a:off x="9355680" y="420120"/>
              <a:ext cx="8580240" cy="940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" name="CustomShape 2"/>
          <p:cNvSpPr/>
          <p:nvPr/>
        </p:nvSpPr>
        <p:spPr>
          <a:xfrm>
            <a:off x="1028880" y="724680"/>
            <a:ext cx="6640560" cy="238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9391"/>
              </a:lnSpc>
            </a:pPr>
            <a:r>
              <a:rPr lang="ru-RU" sz="7830" b="0" strike="noStrike" spc="-1">
                <a:solidFill>
                  <a:srgbClr val="3D2E12"/>
                </a:solidFill>
                <a:latin typeface="Cormorant Garamond Medium"/>
              </a:rPr>
              <a:t>Виды кейтеринга</a:t>
            </a:r>
            <a:endParaRPr lang="ru-RU" sz="7830" b="0" strike="noStrike" spc="-1">
              <a:latin typeface="Cormorant Garamond Medium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1028880" y="3543840"/>
            <a:ext cx="6640560" cy="603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320"/>
              </a:lnSpc>
            </a:pPr>
            <a:r>
              <a:rPr lang="ru-RU" sz="3600" b="0" strike="noStrike" spc="-1">
                <a:solidFill>
                  <a:srgbClr val="3D2E12"/>
                </a:solidFill>
                <a:latin typeface="Cormorant Garamond Medium"/>
              </a:rPr>
              <a:t>Кейтеринг – это форма организации питания, при которой обслуживание клиента происходит не в зале ресторана, а с выездом на пикники, презентации, свадьбы и в офисы. С каждым годом спрос на выездное обслуживание растет, что делает это направление бизнеса весьма привлекательным.</a:t>
            </a:r>
            <a:endParaRPr lang="ru-RU" sz="3600" b="0" strike="noStrike" spc="-1"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1"/>
          <p:cNvGrpSpPr/>
          <p:nvPr/>
        </p:nvGrpSpPr>
        <p:grpSpPr>
          <a:xfrm>
            <a:off x="491400" y="2257920"/>
            <a:ext cx="5685480" cy="3547440"/>
            <a:chOff x="491400" y="2257920"/>
            <a:chExt cx="5685480" cy="3547440"/>
          </a:xfrm>
        </p:grpSpPr>
        <p:pic>
          <p:nvPicPr>
            <p:cNvPr id="69" name="Picture 3"/>
            <p:cNvPicPr/>
            <p:nvPr/>
          </p:nvPicPr>
          <p:blipFill>
            <a:blip r:embed="rId2"/>
            <a:srcRect t="3206" b="3206"/>
            <a:stretch/>
          </p:blipFill>
          <p:spPr>
            <a:xfrm>
              <a:off x="491400" y="2257920"/>
              <a:ext cx="5685480" cy="35474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0" name="CustomShape 2"/>
          <p:cNvSpPr/>
          <p:nvPr/>
        </p:nvSpPr>
        <p:spPr>
          <a:xfrm>
            <a:off x="1504440" y="258480"/>
            <a:ext cx="16999560" cy="11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9300"/>
              </a:lnSpc>
            </a:pPr>
            <a:r>
              <a:rPr lang="ru-RU" sz="6600" b="0" strike="noStrike" spc="-1">
                <a:solidFill>
                  <a:srgbClr val="1B1C11"/>
                </a:solidFill>
                <a:latin typeface="Cormorant Garamond Medium"/>
              </a:rPr>
              <a:t>Существуют следующие виды кейтеринга:</a:t>
            </a:r>
            <a:endParaRPr lang="ru-RU" sz="6600" b="0" strike="noStrike" spc="-1">
              <a:latin typeface="Cormorant Garamond Medium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6715108" y="1643038"/>
            <a:ext cx="10793520" cy="421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691"/>
              </a:lnSpc>
            </a:pPr>
            <a:r>
              <a:rPr lang="ru-RU" sz="3350" b="0" u="sng" strike="noStrike" spc="-1" dirty="0" err="1">
                <a:solidFill>
                  <a:srgbClr val="1B1C11"/>
                </a:solidFill>
                <a:uFillTx/>
                <a:latin typeface="Cormorant Garamond Medium"/>
              </a:rPr>
              <a:t>Кейтеринг</a:t>
            </a:r>
            <a:r>
              <a:rPr lang="ru-RU" sz="3350" b="0" u="sng" strike="noStrike" spc="-1" dirty="0">
                <a:solidFill>
                  <a:srgbClr val="1B1C11"/>
                </a:solidFill>
                <a:uFillTx/>
                <a:latin typeface="Cormorant Garamond Medium"/>
              </a:rPr>
              <a:t> на закрытой площадке</a:t>
            </a:r>
            <a:endParaRPr lang="ru-RU" sz="3350" b="0" strike="noStrike" spc="-1" dirty="0">
              <a:latin typeface="Cormorant Garamond Medium"/>
            </a:endParaRPr>
          </a:p>
          <a:p>
            <a:pPr>
              <a:lnSpc>
                <a:spcPts val="4691"/>
              </a:lnSpc>
            </a:pPr>
            <a:r>
              <a:rPr lang="ru-RU" sz="3350" b="0" strike="noStrike" spc="-1" dirty="0">
                <a:solidFill>
                  <a:srgbClr val="1B1C11"/>
                </a:solidFill>
                <a:latin typeface="Cormorant Garamond Medium"/>
              </a:rPr>
              <a:t>Обслуживание в помещении обычно заказывают масштабные организации, которые хотят обеспечить питанием весь свой штат специалистов. Агентство не только предоставляет персонал, но и обеспечивает своевременную доставку свежих продуктов. </a:t>
            </a:r>
            <a:endParaRPr lang="ru-RU" sz="3350" b="0" strike="noStrike" spc="-1" dirty="0">
              <a:latin typeface="Cormorant Garamond Medium"/>
            </a:endParaRPr>
          </a:p>
          <a:p>
            <a:pPr>
              <a:lnSpc>
                <a:spcPts val="5040"/>
              </a:lnSpc>
            </a:pPr>
            <a:endParaRPr lang="ru-RU" sz="3350" b="0" strike="noStrike" spc="-1" dirty="0">
              <a:latin typeface="Cormorant Garamond Medium"/>
            </a:endParaRPr>
          </a:p>
        </p:txBody>
      </p:sp>
      <p:sp>
        <p:nvSpPr>
          <p:cNvPr id="72" name="Line 4"/>
          <p:cNvSpPr/>
          <p:nvPr/>
        </p:nvSpPr>
        <p:spPr>
          <a:xfrm>
            <a:off x="1383840" y="1389600"/>
            <a:ext cx="15875280" cy="0"/>
          </a:xfrm>
          <a:prstGeom prst="line">
            <a:avLst/>
          </a:prstGeom>
          <a:ln w="9360">
            <a:solidFill>
              <a:srgbClr val="8D755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5"/>
          <p:cNvSpPr/>
          <p:nvPr/>
        </p:nvSpPr>
        <p:spPr>
          <a:xfrm>
            <a:off x="6786546" y="5286376"/>
            <a:ext cx="11269800" cy="41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689"/>
              </a:lnSpc>
            </a:pPr>
            <a:r>
              <a:rPr lang="ru-RU" sz="3350" b="0" u="sng" strike="noStrike" spc="-1" dirty="0" err="1">
                <a:solidFill>
                  <a:srgbClr val="1B1C11"/>
                </a:solidFill>
                <a:uFillTx/>
                <a:latin typeface="Cormorant Garamond Medium"/>
              </a:rPr>
              <a:t>Кейтеринг</a:t>
            </a:r>
            <a:r>
              <a:rPr lang="ru-RU" sz="3350" b="0" u="sng" strike="noStrike" spc="-1" dirty="0">
                <a:solidFill>
                  <a:srgbClr val="1B1C11"/>
                </a:solidFill>
                <a:uFillTx/>
                <a:latin typeface="Cormorant Garamond Medium"/>
              </a:rPr>
              <a:t> на открытом воздухе</a:t>
            </a:r>
            <a:endParaRPr lang="ru-RU" sz="3350" b="0" strike="noStrike" spc="-1" dirty="0">
              <a:latin typeface="Cormorant Garamond Medium"/>
            </a:endParaRPr>
          </a:p>
          <a:p>
            <a:pPr>
              <a:lnSpc>
                <a:spcPts val="4689"/>
              </a:lnSpc>
            </a:pPr>
            <a:r>
              <a:rPr lang="ru-RU" sz="3350" b="0" strike="noStrike" spc="-1" dirty="0">
                <a:solidFill>
                  <a:srgbClr val="1B1C11"/>
                </a:solidFill>
                <a:latin typeface="Cormorant Garamond Medium"/>
              </a:rPr>
              <a:t>Современные рестораны часто обладают недостаточно крупными площадками. Если праздник рассчитан более, чем на 200 персон, </a:t>
            </a:r>
            <a:r>
              <a:rPr lang="ru-RU" sz="3350" b="0" strike="noStrike" spc="-1" dirty="0" err="1">
                <a:solidFill>
                  <a:srgbClr val="1B1C11"/>
                </a:solidFill>
                <a:latin typeface="Cormorant Garamond Medium"/>
              </a:rPr>
              <a:t>кейтеринг</a:t>
            </a:r>
            <a:r>
              <a:rPr lang="ru-RU" sz="3350" b="0" strike="noStrike" spc="-1" dirty="0">
                <a:solidFill>
                  <a:srgbClr val="1B1C11"/>
                </a:solidFill>
                <a:latin typeface="Cormorant Garamond Medium"/>
              </a:rPr>
              <a:t> поможет подобрать и оформить место, где поместятся все гости. Сразу после приготовления ее доставят на точку организации торжества. Особенно этот вид </a:t>
            </a:r>
            <a:r>
              <a:rPr lang="ru-RU" sz="3350" b="0" strike="noStrike" spc="-1" dirty="0" err="1">
                <a:solidFill>
                  <a:srgbClr val="1B1C11"/>
                </a:solidFill>
                <a:latin typeface="Cormorant Garamond Medium"/>
              </a:rPr>
              <a:t>кейтеринга</a:t>
            </a:r>
            <a:r>
              <a:rPr lang="ru-RU" sz="3350" b="0" strike="noStrike" spc="-1" dirty="0">
                <a:solidFill>
                  <a:srgbClr val="1B1C11"/>
                </a:solidFill>
                <a:latin typeface="Cormorant Garamond Medium"/>
              </a:rPr>
              <a:t> популярен для летних свадеб.</a:t>
            </a:r>
            <a:endParaRPr lang="ru-RU" sz="3350" b="0" strike="noStrike" spc="-1" dirty="0">
              <a:latin typeface="Cormorant Garamond Medium"/>
            </a:endParaRPr>
          </a:p>
        </p:txBody>
      </p:sp>
      <p:grpSp>
        <p:nvGrpSpPr>
          <p:cNvPr id="74" name="Group 6"/>
          <p:cNvGrpSpPr/>
          <p:nvPr/>
        </p:nvGrpSpPr>
        <p:grpSpPr>
          <a:xfrm>
            <a:off x="491400" y="6216840"/>
            <a:ext cx="5685480" cy="3558240"/>
            <a:chOff x="491400" y="6216840"/>
            <a:chExt cx="5685480" cy="3558240"/>
          </a:xfrm>
        </p:grpSpPr>
        <p:pic>
          <p:nvPicPr>
            <p:cNvPr id="75" name="Picture 9"/>
            <p:cNvPicPr/>
            <p:nvPr/>
          </p:nvPicPr>
          <p:blipFill>
            <a:blip r:embed="rId3"/>
            <a:srcRect t="3063" b="3063"/>
            <a:stretch/>
          </p:blipFill>
          <p:spPr>
            <a:xfrm>
              <a:off x="491400" y="6216840"/>
              <a:ext cx="5685480" cy="35582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11856240" y="347040"/>
            <a:ext cx="5907240" cy="4605480"/>
            <a:chOff x="11856240" y="347040"/>
            <a:chExt cx="5907240" cy="4605480"/>
          </a:xfrm>
        </p:grpSpPr>
        <p:pic>
          <p:nvPicPr>
            <p:cNvPr id="77" name="Picture 3"/>
            <p:cNvPicPr/>
            <p:nvPr/>
          </p:nvPicPr>
          <p:blipFill>
            <a:blip r:embed="rId2"/>
            <a:srcRect l="7223" r="7223"/>
            <a:stretch/>
          </p:blipFill>
          <p:spPr>
            <a:xfrm>
              <a:off x="11856240" y="347040"/>
              <a:ext cx="5907240" cy="4605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8" name="CustomShape 2"/>
          <p:cNvSpPr/>
          <p:nvPr/>
        </p:nvSpPr>
        <p:spPr>
          <a:xfrm>
            <a:off x="357126" y="0"/>
            <a:ext cx="11312640" cy="60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694"/>
              </a:lnSpc>
            </a:pPr>
            <a:r>
              <a:rPr lang="ru-RU" sz="3359" b="0" u="sng" strike="noStrike" spc="-1" dirty="0">
                <a:solidFill>
                  <a:srgbClr val="1B1C11"/>
                </a:solidFill>
                <a:uFillTx/>
                <a:latin typeface="Cormorant Garamond Medium"/>
              </a:rPr>
              <a:t>Социальный </a:t>
            </a:r>
            <a:r>
              <a:rPr lang="ru-RU" sz="3359" b="0" u="sng" strike="noStrike" spc="-1" dirty="0" err="1">
                <a:solidFill>
                  <a:srgbClr val="1B1C11"/>
                </a:solidFill>
                <a:uFillTx/>
                <a:latin typeface="Cormorant Garamond Medium"/>
              </a:rPr>
              <a:t>кейтеринг</a:t>
            </a:r>
            <a:endParaRPr lang="ru-RU" sz="3359" b="0" strike="noStrike" spc="-1" dirty="0">
              <a:latin typeface="Arial"/>
            </a:endParaRPr>
          </a:p>
          <a:p>
            <a:pPr>
              <a:lnSpc>
                <a:spcPts val="4694"/>
              </a:lnSpc>
            </a:pPr>
            <a:r>
              <a:rPr lang="ru-RU" sz="3359" b="0" strike="noStrike" spc="-1" dirty="0">
                <a:solidFill>
                  <a:srgbClr val="1B1C11"/>
                </a:solidFill>
                <a:latin typeface="Cormorant Garamond Medium"/>
              </a:rPr>
              <a:t>В данном случае подразумевает оказание услуг на площадке клиента. Чаще всего к этой деятельности прибегают для семейных мероприятий. Ресторанные сотрудники согласовывают с заказчиками точный адрес выезда, конкретную дату работы и, конечно же, предстоящее меню. Повара приходят и организовывают банкет на базе техники, имеющейся в доме или на квартире.</a:t>
            </a:r>
            <a:endParaRPr lang="ru-RU" sz="3359" b="0" strike="noStrike" spc="-1" dirty="0">
              <a:latin typeface="Arial"/>
            </a:endParaRPr>
          </a:p>
          <a:p>
            <a:pPr>
              <a:lnSpc>
                <a:spcPts val="5046"/>
              </a:lnSpc>
            </a:pPr>
            <a:endParaRPr lang="ru-RU" sz="3359" b="0" strike="noStrike" spc="-1" dirty="0">
              <a:latin typeface="Arial"/>
            </a:endParaRPr>
          </a:p>
          <a:p>
            <a:pPr>
              <a:lnSpc>
                <a:spcPts val="5046"/>
              </a:lnSpc>
            </a:pPr>
            <a:endParaRPr lang="ru-RU" sz="3359" b="0" strike="noStrike" spc="-1" dirty="0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76920" y="5525280"/>
            <a:ext cx="11113560" cy="41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689"/>
              </a:lnSpc>
            </a:pPr>
            <a:r>
              <a:rPr lang="ru-RU" sz="3350" b="0" u="sng" strike="noStrike" spc="-1">
                <a:solidFill>
                  <a:srgbClr val="1B1C11"/>
                </a:solidFill>
                <a:uFillTx/>
                <a:latin typeface="Cormorant Garamond Medium"/>
              </a:rPr>
              <a:t>VIP-кейтеринг</a:t>
            </a:r>
            <a:endParaRPr lang="ru-RU" sz="3350" b="0" strike="noStrike" spc="-1">
              <a:latin typeface="Arial"/>
            </a:endParaRPr>
          </a:p>
          <a:p>
            <a:pPr>
              <a:lnSpc>
                <a:spcPts val="4689"/>
              </a:lnSpc>
            </a:pPr>
            <a:r>
              <a:rPr lang="ru-RU" sz="3350" b="0" strike="noStrike" spc="-1">
                <a:solidFill>
                  <a:srgbClr val="1B1C11"/>
                </a:solidFill>
                <a:latin typeface="Cormorant Garamond Medium"/>
              </a:rPr>
              <a:t>Эксклюзивное обслуживание отличается высокими характеристиками всех оказываемых услуг. Заказчик просит поваров высочайшего класса (часто - иностранных специалистов), квалифицированных официантов. Клиенты при этом предпочитают руководить всем процессом и быть в курсе каждого этапа реализации праздника. </a:t>
            </a:r>
            <a:endParaRPr lang="ru-RU" sz="3350" b="0" strike="noStrike" spc="-1">
              <a:latin typeface="Arial"/>
            </a:endParaRPr>
          </a:p>
        </p:txBody>
      </p:sp>
      <p:grpSp>
        <p:nvGrpSpPr>
          <p:cNvPr id="80" name="Group 4"/>
          <p:cNvGrpSpPr/>
          <p:nvPr/>
        </p:nvGrpSpPr>
        <p:grpSpPr>
          <a:xfrm>
            <a:off x="11856240" y="5313240"/>
            <a:ext cx="5907240" cy="4605480"/>
            <a:chOff x="11856240" y="5313240"/>
            <a:chExt cx="5907240" cy="4605480"/>
          </a:xfrm>
        </p:grpSpPr>
        <p:pic>
          <p:nvPicPr>
            <p:cNvPr id="81" name="Picture 7"/>
            <p:cNvPicPr/>
            <p:nvPr/>
          </p:nvPicPr>
          <p:blipFill>
            <a:blip r:embed="rId3"/>
            <a:srcRect l="7257" r="7257"/>
            <a:stretch/>
          </p:blipFill>
          <p:spPr>
            <a:xfrm>
              <a:off x="11856240" y="5313240"/>
              <a:ext cx="5907240" cy="46054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829</Words>
  <Application>Trio_Office/6.2.8.2$Windows_x86 LibreOffice_project/</Application>
  <PresentationFormat>Произвольный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обслуживания. Виды кейтеринга</dc:title>
  <dc:subject/>
  <dc:creator/>
  <dc:description/>
  <cp:lastModifiedBy>Гость</cp:lastModifiedBy>
  <cp:revision>3</cp:revision>
  <dcterms:created xsi:type="dcterms:W3CDTF">2006-08-16T00:00:00Z</dcterms:created>
  <dcterms:modified xsi:type="dcterms:W3CDTF">2022-04-29T07:23:54Z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0</vt:i4>
  </property>
</Properties>
</file>