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1"/>
  </p:notesMasterIdLst>
  <p:sldIdLst>
    <p:sldId id="256" r:id="rId2"/>
    <p:sldId id="285" r:id="rId3"/>
    <p:sldId id="258" r:id="rId4"/>
    <p:sldId id="269" r:id="rId5"/>
    <p:sldId id="284" r:id="rId6"/>
    <p:sldId id="268" r:id="rId7"/>
    <p:sldId id="291" r:id="rId8"/>
    <p:sldId id="286" r:id="rId9"/>
    <p:sldId id="292" r:id="rId10"/>
    <p:sldId id="293" r:id="rId11"/>
    <p:sldId id="294" r:id="rId12"/>
    <p:sldId id="295" r:id="rId13"/>
    <p:sldId id="296" r:id="rId14"/>
    <p:sldId id="297" r:id="rId15"/>
    <p:sldId id="290" r:id="rId16"/>
    <p:sldId id="298" r:id="rId17"/>
    <p:sldId id="299" r:id="rId18"/>
    <p:sldId id="30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03BF5-8F59-46D8-83F0-1E1C380C0D0C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84CFF-DC84-48B5-8F3D-BE68297D1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983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52496EA-D0F8-4AC2-93EE-3FA95BCA1A5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A846B58-B967-4C07-A778-C91AF0CEC0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1716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6EA-D0F8-4AC2-93EE-3FA95BCA1A5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6B58-B967-4C07-A778-C91AF0CEC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325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6EA-D0F8-4AC2-93EE-3FA95BCA1A5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6B58-B967-4C07-A778-C91AF0CEC0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678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6EA-D0F8-4AC2-93EE-3FA95BCA1A5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6B58-B967-4C07-A778-C91AF0CEC0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3259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6EA-D0F8-4AC2-93EE-3FA95BCA1A5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6B58-B967-4C07-A778-C91AF0CEC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6729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6EA-D0F8-4AC2-93EE-3FA95BCA1A5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6B58-B967-4C07-A778-C91AF0CEC0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74688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6EA-D0F8-4AC2-93EE-3FA95BCA1A5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6B58-B967-4C07-A778-C91AF0CEC0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50611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6EA-D0F8-4AC2-93EE-3FA95BCA1A5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6B58-B967-4C07-A778-C91AF0CEC0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4115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6EA-D0F8-4AC2-93EE-3FA95BCA1A5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6B58-B967-4C07-A778-C91AF0CEC0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443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6EA-D0F8-4AC2-93EE-3FA95BCA1A5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6B58-B967-4C07-A778-C91AF0CEC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491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6EA-D0F8-4AC2-93EE-3FA95BCA1A5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6B58-B967-4C07-A778-C91AF0CEC0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012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6EA-D0F8-4AC2-93EE-3FA95BCA1A5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6B58-B967-4C07-A778-C91AF0CEC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894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6EA-D0F8-4AC2-93EE-3FA95BCA1A5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6B58-B967-4C07-A778-C91AF0CEC0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317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6EA-D0F8-4AC2-93EE-3FA95BCA1A5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6B58-B967-4C07-A778-C91AF0CEC0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938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6EA-D0F8-4AC2-93EE-3FA95BCA1A5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6B58-B967-4C07-A778-C91AF0CEC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250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6EA-D0F8-4AC2-93EE-3FA95BCA1A5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6B58-B967-4C07-A778-C91AF0CEC0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348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6EA-D0F8-4AC2-93EE-3FA95BCA1A5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6B58-B967-4C07-A778-C91AF0CEC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42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2496EA-D0F8-4AC2-93EE-3FA95BCA1A5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846B58-B967-4C07-A778-C91AF0CEC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70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772400" cy="792088"/>
          </a:xfrm>
        </p:spPr>
        <p:txBody>
          <a:bodyPr/>
          <a:lstStyle/>
          <a:p>
            <a:pPr marL="182880" indent="0" algn="ctr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556792"/>
            <a:ext cx="6192688" cy="141054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«УМ НА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КОНЧИКАХ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ПАЛЬЦЕВ»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967334"/>
            <a:ext cx="5472608" cy="22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580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1287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крупами и макаронами 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365104"/>
            <a:ext cx="3493946" cy="1964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9" y="4183922"/>
            <a:ext cx="3336372" cy="21422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3" y="2058890"/>
            <a:ext cx="3793060" cy="21284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2029" y="1916832"/>
            <a:ext cx="3888432" cy="22670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8108" y="3779258"/>
            <a:ext cx="2267744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026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620688"/>
            <a:ext cx="4860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Игры с песком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544018"/>
            <a:ext cx="4869160" cy="4869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3" y="4149080"/>
            <a:ext cx="3104933" cy="2259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3" y="1679430"/>
            <a:ext cx="3104933" cy="232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981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27339" y="548680"/>
            <a:ext cx="49178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резинками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1326" y="4262778"/>
            <a:ext cx="2703122" cy="20273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396" y="1302693"/>
            <a:ext cx="2354204" cy="17189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396" y="4120854"/>
            <a:ext cx="3255169" cy="21692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9588" y="1273169"/>
            <a:ext cx="2331303" cy="17484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2943" y="2042610"/>
            <a:ext cx="3869303" cy="290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102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76672"/>
            <a:ext cx="83884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Игры со списками , счетными палочками, трубочками.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988840"/>
            <a:ext cx="4555998" cy="25627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33056"/>
            <a:ext cx="3168352" cy="23750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574" y="1800111"/>
            <a:ext cx="2998338" cy="21540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4551589"/>
            <a:ext cx="2586235" cy="17564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9893" y="4677154"/>
            <a:ext cx="2009800" cy="150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533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476672"/>
            <a:ext cx="56886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мозаики , лепки и рисования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4073" y="1796772"/>
            <a:ext cx="3312368" cy="22006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058" y="4095574"/>
            <a:ext cx="2276872" cy="2276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985" y="1855621"/>
            <a:ext cx="3929633" cy="26197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6965" y="4375890"/>
            <a:ext cx="3347864" cy="18831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0836" y="4096746"/>
            <a:ext cx="2199417" cy="219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093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184517"/>
            <a:ext cx="6912768" cy="175432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сделать игры своими руками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147" y="464198"/>
            <a:ext cx="2604762" cy="26047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0605" y="464198"/>
            <a:ext cx="2675161" cy="26047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3462" y="464198"/>
            <a:ext cx="2604762" cy="2604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84366">
            <a:off x="562982" y="3319289"/>
            <a:ext cx="2675256" cy="28504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0314" y="3199932"/>
            <a:ext cx="2450156" cy="24501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1873">
            <a:off x="5908387" y="3337469"/>
            <a:ext cx="2642351" cy="288966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06259" y="331940"/>
            <a:ext cx="5492722" cy="64633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бусинки на нитку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63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617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6310" y="332656"/>
            <a:ext cx="4320480" cy="61926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214" y="332656"/>
            <a:ext cx="4608511" cy="61926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88804" y="557157"/>
            <a:ext cx="4551119" cy="70788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Весёлый лабиринт</a:t>
            </a:r>
            <a:endParaRPr lang="ru-RU" sz="40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21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6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848872" cy="5940444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Цель:</a:t>
            </a:r>
            <a:r>
              <a:rPr lang="ru-RU" b="1" dirty="0" smtClean="0"/>
              <a:t> </a:t>
            </a:r>
            <a:r>
              <a:rPr lang="ru-RU" sz="2700" dirty="0" smtClean="0"/>
              <a:t>Уточнить представления </a:t>
            </a:r>
            <a:r>
              <a:rPr lang="ru-RU" sz="2700" dirty="0" smtClean="0"/>
              <a:t>учителей, молодых специалистов</a:t>
            </a:r>
            <a:r>
              <a:rPr lang="ru-RU" sz="2700" dirty="0" smtClean="0"/>
              <a:t> </a:t>
            </a:r>
            <a:r>
              <a:rPr lang="ru-RU" sz="2700" dirty="0" smtClean="0"/>
              <a:t>о развитии мелкой моторики в </a:t>
            </a:r>
            <a:r>
              <a:rPr lang="ru-RU" sz="2700" dirty="0" smtClean="0"/>
              <a:t>младшем школьном </a:t>
            </a:r>
            <a:r>
              <a:rPr lang="ru-RU" sz="2700" dirty="0" smtClean="0"/>
              <a:t>возрасте.</a:t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Задачи:</a:t>
            </a:r>
            <a:r>
              <a:rPr lang="ru-RU" b="1" dirty="0" smtClean="0"/>
              <a:t> </a:t>
            </a:r>
            <a:r>
              <a:rPr lang="ru-RU" sz="2700" dirty="0" smtClean="0"/>
              <a:t>Донести </a:t>
            </a:r>
            <a:r>
              <a:rPr lang="ru-RU" sz="2700" dirty="0" smtClean="0"/>
              <a:t> </a:t>
            </a:r>
            <a:r>
              <a:rPr lang="ru-RU" sz="2700" dirty="0" smtClean="0"/>
              <a:t>значение развития мелкой моторики и помочь овладеть играми и упражнениями, используя нестандартное оборудование . Передать опыт работы путем прямого комментированного показа последовательности действий, методов и приемов.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6864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Мнения учёных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7"/>
            <a:ext cx="4032448" cy="475252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Невропатолог и психиатр В. М. Бехтерев писал, что движения руки всегда были тесно связаны с речью и способствовали ее развитию.</a:t>
            </a:r>
          </a:p>
          <a:p>
            <a:r>
              <a:rPr lang="ru-RU" dirty="0" smtClean="0"/>
              <a:t>Философ </a:t>
            </a:r>
            <a:r>
              <a:rPr lang="ru-RU" dirty="0"/>
              <a:t>И. </a:t>
            </a:r>
            <a:r>
              <a:rPr lang="ru-RU" dirty="0" smtClean="0"/>
              <a:t>Кант считал, </a:t>
            </a:r>
            <a:r>
              <a:rPr lang="ru-RU" dirty="0"/>
              <a:t>что "Рука - это своего рода внешний мозг"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"Готовить глаз к видению, руку - к действию и душу к </a:t>
            </a:r>
            <a:r>
              <a:rPr lang="ru-RU" dirty="0" smtClean="0"/>
              <a:t>чувствованию" - </a:t>
            </a:r>
            <a:r>
              <a:rPr lang="ru-RU" dirty="0"/>
              <a:t>были слова М. </a:t>
            </a:r>
            <a:r>
              <a:rPr lang="ru-RU" dirty="0" err="1"/>
              <a:t>Монтессори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15074" y="2786058"/>
            <a:ext cx="1296144" cy="1667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43834" y="4429132"/>
            <a:ext cx="1298360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40812" y="1340767"/>
            <a:ext cx="1243161" cy="1901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81137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344816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истории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5256584" cy="52605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Движения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пальцев рук исторически, в ходе развития человечества, оказались тесно связанными с речевой функцией.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Первой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формой общения первобытных людей были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жесты.  Особенно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была роль руки – она дала возможность путем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указывающих , очерчивающих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оборонительных, угрожающих и других движений развить тот первичный язык, с помощью которого люди объяснялись.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Позднее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жесты стали сочетаться с возгласами, выкриками. Прошли тысячелетия, пока развилась словесная речь, но она долгое время оставалась связанной с жестикуляционной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речью.   Движения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пальцев рук у людей совершенствовались из поколений в поколения, т. к. люди выполняли руками все более тонкую и сложную работу.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29322" y="1285860"/>
            <a:ext cx="2803773" cy="502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740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512511" cy="1143000"/>
          </a:xfrm>
        </p:spPr>
        <p:txBody>
          <a:bodyPr/>
          <a:lstStyle/>
          <a:p>
            <a:pPr algn="ctr"/>
            <a:r>
              <a:rPr lang="ru-RU" altLang="ru-RU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Две значимых моторики.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420888"/>
            <a:ext cx="3960440" cy="4057018"/>
          </a:xfrm>
        </p:spPr>
        <p:txBody>
          <a:bodyPr>
            <a:normAutofit fontScale="92500"/>
          </a:bodyPr>
          <a:lstStyle/>
          <a:p>
            <a:r>
              <a:rPr lang="ru-RU" dirty="0"/>
              <a:t>Моторик две – мелкая и крупная. И обе одинаково значимы для развития детей.     </a:t>
            </a:r>
            <a:endParaRPr lang="ru-RU" dirty="0" smtClean="0"/>
          </a:p>
          <a:p>
            <a:r>
              <a:rPr lang="ru-RU" dirty="0" smtClean="0"/>
              <a:t>Мелкая </a:t>
            </a:r>
            <a:r>
              <a:rPr lang="ru-RU" dirty="0"/>
              <a:t>моторика – это точные, хорошо скоординированные движения пальцами, </a:t>
            </a:r>
            <a:endParaRPr lang="ru-RU" dirty="0" smtClean="0"/>
          </a:p>
          <a:p>
            <a:r>
              <a:rPr lang="ru-RU" dirty="0" smtClean="0"/>
              <a:t>Крупная </a:t>
            </a:r>
            <a:r>
              <a:rPr lang="ru-RU" dirty="0"/>
              <a:t>же – движения тела (корпуса, рук, ног).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500174"/>
            <a:ext cx="3633531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730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476672"/>
            <a:ext cx="7848872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ДВИГАТЕЛЬНАЯ ПРОЕЦИЯ КИСТИ РУКИ В ЧЕЛОВЕЧЕСКОМ МОЗГЕ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3568" y="1916832"/>
            <a:ext cx="3456384" cy="460851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часть площади двигательной проекции коры головного мозга занимает проекция кисти руки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близость к моторной зоне дают основания рассматривать кисть руки как «орган речи»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13773" y="2492896"/>
            <a:ext cx="4543425" cy="365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375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556792"/>
            <a:ext cx="4896544" cy="3233743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игр на развитие мелкой моторики 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74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9024" y="3651689"/>
            <a:ext cx="3388239" cy="19058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894" y="3933056"/>
            <a:ext cx="2473808" cy="25042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521610"/>
            <a:ext cx="2611375" cy="17877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3882" y="1296367"/>
            <a:ext cx="3029653" cy="22513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803" y="1340768"/>
            <a:ext cx="3266719" cy="21625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96798" y="347766"/>
            <a:ext cx="6362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Игры с пальчиками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5857" y="1271096"/>
            <a:ext cx="1944217" cy="230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881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548680"/>
            <a:ext cx="77597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Игры из фетра</a:t>
            </a:r>
            <a:endParaRPr lang="ru-R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1770" y="4259253"/>
            <a:ext cx="2222797" cy="20634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330" y="3186046"/>
            <a:ext cx="3746522" cy="31366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0635" y="1339492"/>
            <a:ext cx="2802353" cy="21229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3171" y="4355906"/>
            <a:ext cx="2278599" cy="19716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288" y="1379677"/>
            <a:ext cx="2736304" cy="20828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3592" y="2170489"/>
            <a:ext cx="2346960" cy="21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060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784</TotalTime>
  <Words>308</Words>
  <Application>Microsoft Office PowerPoint</Application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Натуральные материалы</vt:lpstr>
      <vt:lpstr>Слайд 1</vt:lpstr>
      <vt:lpstr>Цель: Уточнить представления учителей, молодых специалистов о развитии мелкой моторики в младшем школьном возрасте.  Задачи: Донести  значение развития мелкой моторики и помочь овладеть играми и упражнениями, используя нестандартное оборудование . Передать опыт работы путем прямого комментированного показа последовательности действий, методов и приемов. </vt:lpstr>
      <vt:lpstr>Мнения учёных</vt:lpstr>
      <vt:lpstr>Немного истории</vt:lpstr>
      <vt:lpstr>Две значимых моторики.</vt:lpstr>
      <vt:lpstr>ДВИГАТЕЛЬНАЯ ПРОЕЦИЯ КИСТИ РУКИ В ЧЕЛОВЕЧЕСКОМ МОЗГЕ</vt:lpstr>
      <vt:lpstr>Варианты игр на развитие мелкой моторики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НА КОНЧИКАХ ПАЛЬЦЕВ</dc:title>
  <dc:creator>123</dc:creator>
  <cp:lastModifiedBy>1</cp:lastModifiedBy>
  <cp:revision>77</cp:revision>
  <dcterms:created xsi:type="dcterms:W3CDTF">2017-02-12T11:09:33Z</dcterms:created>
  <dcterms:modified xsi:type="dcterms:W3CDTF">2022-10-31T03:30:05Z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946820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