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5"/>
  </p:sldMasterIdLst>
  <p:sldIdLst>
    <p:sldId id="261" r:id="rId6"/>
    <p:sldId id="267" r:id="rId7"/>
    <p:sldId id="268" r:id="rId8"/>
    <p:sldId id="271" r:id="rId9"/>
    <p:sldId id="272" r:id="rId10"/>
    <p:sldId id="274" r:id="rId11"/>
    <p:sldId id="275" r:id="rId12"/>
    <p:sldId id="276" r:id="rId13"/>
    <p:sldId id="300" r:id="rId14"/>
    <p:sldId id="278" r:id="rId15"/>
    <p:sldId id="297" r:id="rId16"/>
    <p:sldId id="279" r:id="rId17"/>
    <p:sldId id="280" r:id="rId18"/>
    <p:sldId id="281" r:id="rId19"/>
    <p:sldId id="301" r:id="rId20"/>
    <p:sldId id="277" r:id="rId21"/>
    <p:sldId id="302" r:id="rId22"/>
    <p:sldId id="303" r:id="rId23"/>
    <p:sldId id="273" r:id="rId24"/>
    <p:sldId id="269" r:id="rId25"/>
    <p:sldId id="270" r:id="rId26"/>
    <p:sldId id="282" r:id="rId27"/>
    <p:sldId id="283" r:id="rId28"/>
    <p:sldId id="284" r:id="rId29"/>
    <p:sldId id="285" r:id="rId30"/>
    <p:sldId id="286" r:id="rId31"/>
    <p:sldId id="265" r:id="rId32"/>
    <p:sldId id="287" r:id="rId33"/>
    <p:sldId id="288" r:id="rId34"/>
    <p:sldId id="289" r:id="rId35"/>
    <p:sldId id="290" r:id="rId36"/>
    <p:sldId id="291" r:id="rId37"/>
    <p:sldId id="292" r:id="rId38"/>
    <p:sldId id="304" r:id="rId39"/>
    <p:sldId id="305" r:id="rId40"/>
    <p:sldId id="306" r:id="rId41"/>
    <p:sldId id="266" r:id="rId42"/>
  </p:sldIdLst>
  <p:sldSz cx="9144000" cy="6858000" type="screen4x3"/>
  <p:notesSz cx="6858000" cy="9144000"/>
  <p:embeddedFontLst>
    <p:embeddedFont>
      <p:font typeface="Comic Sans MS" pitchFamily="66" charset="0"/>
      <p:regular r:id="rId43"/>
      <p:bold r:id="rId44"/>
    </p:embeddedFont>
    <p:embeddedFont>
      <p:font typeface="Segoe Script" pitchFamily="34" charset="0"/>
      <p:regular r:id="rId45"/>
      <p:bold r:id="rId46"/>
    </p:embeddedFont>
    <p:embeddedFont>
      <p:font typeface="Segoe UI" pitchFamily="34" charset="0"/>
      <p:regular r:id="rId47"/>
      <p:bold r:id="rId48"/>
      <p:italic r:id="rId49"/>
      <p:boldItalic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Wingdings 2" pitchFamily="18" charset="2"/>
      <p:regular r:id="rId55"/>
    </p:embeddedFont>
    <p:embeddedFont>
      <p:font typeface="SimSun" pitchFamily="2" charset="-122"/>
      <p:regular r:id="rId5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3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5%D0%B7%D1%8E%D0%BC%D0%B5" TargetMode="External"/><Relationship Id="rId3" Type="http://schemas.openxmlformats.org/officeDocument/2006/relationships/hyperlink" Target="http://ru.wikipedia.org/wiki/%D0%9C%D0%B5%D1%81%D1%82%D0%BE%D0%B8%D0%BC%D0%B5%D0%BD%D0%B8%D0%B5" TargetMode="External"/><Relationship Id="rId7" Type="http://schemas.openxmlformats.org/officeDocument/2006/relationships/hyperlink" Target="http://ru.wikipedia.org/wiki/%D0%94%D0%B5%D0%B5%D0%BF%D1%80%D0%B8%D1%87%D0%B0%D1%81%D1%82%D0%B8%D0%B5" TargetMode="External"/><Relationship Id="rId2" Type="http://schemas.openxmlformats.org/officeDocument/2006/relationships/hyperlink" Target="http://ru.wikipedia.org/wiki/%D0%98%D0%BC%D1%8F_%D1%81%D1%83%D1%89%D0%B5%D1%81%D1%82%D0%B2%D0%B8%D1%82%D0%B5%D0%BB%D1%8C%D0%BD%D0%BE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B%D0%B0%D0%B3%D0%BE%D0%BB" TargetMode="External"/><Relationship Id="rId5" Type="http://schemas.openxmlformats.org/officeDocument/2006/relationships/hyperlink" Target="http://ru.wikipedia.org/wiki/%D0%9F%D1%80%D0%B8%D1%87%D0%B0%D1%81%D1%82%D0%B8%D0%B5_(%D0%BB%D0%B8%D0%BD%D0%B3%D0%B2%D0%B8%D1%81%D1%82%D0%B8%D0%BA%D0%B0)" TargetMode="External"/><Relationship Id="rId4" Type="http://schemas.openxmlformats.org/officeDocument/2006/relationships/hyperlink" Target="http://ru.wikipedia.org/wiki/%D0%98%D0%BC%D1%8F_%D0%BF%D1%80%D0%B8%D0%BB%D0%B0%D0%B3%D0%B0%D1%82%D0%B5%D0%BB%D1%8C%D0%BD%D0%BE%D0%B5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411760" y="1268760"/>
            <a:ext cx="5760640" cy="3928354"/>
            <a:chOff x="1115616" y="2146448"/>
            <a:chExt cx="7165477" cy="312005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8800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5022056"/>
              <a:ext cx="7165477" cy="244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91680" y="1196752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itchFamily="66" charset="0"/>
                <a:cs typeface="Segoe UI" pitchFamily="34" charset="0"/>
              </a:rPr>
              <a:t>СОВРЕМЕННЫЕ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Segoe Script" pitchFamily="66" charset="0"/>
              <a:cs typeface="Segoe U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itchFamily="66" charset="0"/>
                <a:cs typeface="Segoe UI" pitchFamily="34" charset="0"/>
              </a:rPr>
              <a:t>ОБРАЗОВАТЕЛЬНЫЕ  ТЕХНОЛОГИИ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Segoe Script" pitchFamily="66" charset="0"/>
              <a:cs typeface="Segoe U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Script" pitchFamily="66" charset="0"/>
                <a:cs typeface="Segoe UI" pitchFamily="34" charset="0"/>
              </a:rPr>
              <a:t>ДЛЯ  РАЗВИТИЯ  СВЯЗНОЙ  РЕЧИ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Segoe Script" pitchFamily="66" charset="0"/>
              <a:cs typeface="Segoe U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Script" pitchFamily="66" charset="0"/>
                <a:cs typeface="Segoe UI" pitchFamily="34" charset="0"/>
              </a:rPr>
              <a:t>ДОШКОЛЬНИКОВ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28084" y="4930363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Script" pitchFamily="66" charset="0"/>
              </a:rPr>
              <a:t>Воспитатели:  </a:t>
            </a:r>
          </a:p>
          <a:p>
            <a:r>
              <a:rPr lang="ru-RU" b="1" dirty="0" smtClean="0">
                <a:latin typeface="Segoe Script" pitchFamily="66" charset="0"/>
              </a:rPr>
              <a:t> </a:t>
            </a:r>
            <a:r>
              <a:rPr lang="ru-RU" b="1" dirty="0">
                <a:latin typeface="Segoe Script" pitchFamily="66" charset="0"/>
              </a:rPr>
              <a:t>С</a:t>
            </a:r>
            <a:r>
              <a:rPr lang="ru-RU" b="1" dirty="0" smtClean="0">
                <a:latin typeface="Segoe Script" pitchFamily="66" charset="0"/>
              </a:rPr>
              <a:t>уворова Н.В.</a:t>
            </a:r>
          </a:p>
          <a:p>
            <a:r>
              <a:rPr lang="ru-RU" b="1" dirty="0" smtClean="0">
                <a:latin typeface="Segoe Script" pitchFamily="66" charset="0"/>
              </a:rPr>
              <a:t>Румянцева Е.К.</a:t>
            </a: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45719" cy="896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пересказ рассказа с помощью мнемотехн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912768" cy="503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31640" y="476672"/>
            <a:ext cx="72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F2E2E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Пересказ рассказа «Здравствуй, зимушка – зима!»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№ 2"/>
          <p:cNvPicPr>
            <a:picLocks noChangeAspect="1" noChangeArrowheads="1"/>
          </p:cNvPicPr>
          <p:nvPr/>
        </p:nvPicPr>
        <p:blipFill>
          <a:blip r:embed="rId2" cstate="print"/>
          <a:srcRect b="26"/>
          <a:stretch>
            <a:fillRect/>
          </a:stretch>
        </p:blipFill>
        <p:spPr bwMode="auto">
          <a:xfrm>
            <a:off x="1547664" y="1412776"/>
            <a:ext cx="7124700" cy="4533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836712"/>
            <a:ext cx="3905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описания и сравнения посуды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0466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Предметно-схематические модели Т.А.Ткаченко</a:t>
            </a:r>
            <a:endParaRPr lang="ru-RU" sz="2000" kern="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620688"/>
            <a:ext cx="2240293" cy="383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Методика коллаж</a:t>
            </a:r>
            <a:endParaRPr lang="ru-RU" b="1" dirty="0">
              <a:solidFill>
                <a:srgbClr val="C00000"/>
              </a:solidFill>
              <a:latin typeface="Segoe UI" pitchFamily="34" charset="0"/>
              <a:ea typeface="Calibri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124744"/>
            <a:ext cx="7128792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    Коллаж - это учебное пособие, лист картона (плотная бумага или </a:t>
            </a:r>
            <a:r>
              <a:rPr lang="ru-RU" dirty="0" err="1" smtClean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фланелеграф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), на который наклеиваются или накладываются (рисуются) различные картинки, буквы, геометрические фигуры, цифры. Кажущийся беспорядок наложенных на картон картинок и составляет суть коллажа. Это обучающее пособие несет в себе разные задачи. Это и развитие памяти, расширение словарного запаса, образного восприятия и т.д. Данное пособие используется на всех видах занятий. Ребенок учиться связывать все картинки коллажа, составляет сюжеты. Коллажи широко используются в практической работе с детьми. С их помощью у ребенка формируются экологические представления, расширяется словарный запас; развиваются связная речь, зрительная память и логическое мыш­ление. </a:t>
            </a:r>
            <a:endParaRPr lang="ru-RU" dirty="0">
              <a:solidFill>
                <a:srgbClr val="002060"/>
              </a:solidFill>
              <a:latin typeface="Segoe UI" pitchFamily="34" charset="0"/>
              <a:ea typeface="Calibri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55d17716ac2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5793064" cy="39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620688"/>
            <a:ext cx="655272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Главная задача коллажа - соединить все картинки, буквы, цифры... между собой. Таким образом, происходит отработка сюжетного метода запоминания.</a:t>
            </a:r>
            <a:endParaRPr lang="ru-RU" dirty="0">
              <a:solidFill>
                <a:srgbClr val="002060"/>
              </a:solidFill>
              <a:latin typeface="Segoe UI" pitchFamily="34" charset="0"/>
              <a:ea typeface="Calibri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75656" y="980728"/>
            <a:ext cx="6696744" cy="40626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cs typeface="Segoe UI" pitchFamily="34" charset="0"/>
              </a:rPr>
              <a:t>Синквейн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cs typeface="Segoe UI" pitchFamily="34" charset="0"/>
              </a:rPr>
              <a:t> -  игровая технология,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cs typeface="Segoe UI" pitchFamily="34" charset="0"/>
              </a:rPr>
              <a:t>как средство успешной коррекции и развития речи дошкольников.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cs typeface="Segoe UI" pitchFamily="34" charset="0"/>
              </a:rPr>
              <a:t>Слово 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cs typeface="Segoe UI" pitchFamily="34" charset="0"/>
              </a:rPr>
              <a:t>синквейн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cs typeface="Segoe UI" pitchFamily="34" charset="0"/>
              </a:rPr>
              <a:t>»  происходит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cs typeface="Segoe UI" pitchFamily="34" charset="0"/>
              </a:rPr>
              <a:t>от французского слова «пять» и означает «стихотворение, состоящее из пяти строк».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cs typeface="Segoe UI" pitchFamily="34" charset="0"/>
              </a:rPr>
              <a:t>Синквейн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cs typeface="Segoe UI" pitchFamily="34" charset="0"/>
              </a:rPr>
              <a:t> – это  стихотворение,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cs typeface="Segoe UI" pitchFamily="34" charset="0"/>
              </a:rPr>
              <a:t>написанное в соответствии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cs typeface="Segoe UI" pitchFamily="34" charset="0"/>
              </a:rPr>
              <a:t>с определёнными правилами.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76672"/>
            <a:ext cx="6984776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0"/>
              </a:spcBef>
              <a:defRPr/>
            </a:pPr>
            <a:endParaRPr lang="ru-RU" altLang="ru-RU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1 строка </a:t>
            </a:r>
            <a:r>
              <a:rPr lang="ru-RU" altLang="ru-RU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-  тема - называется одним словом,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обычно 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2" tooltip="Имя существительное"/>
              </a:rPr>
              <a:t>существительное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 или 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3" tooltip="Местоимение"/>
              </a:rPr>
              <a:t>местоимение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),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которое обозначает объект или предмет, о котором пойдет речь.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2 строка </a:t>
            </a:r>
            <a:r>
              <a:rPr lang="ru-RU" altLang="ru-RU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-  это описание темы - в двух словах,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чаще всего 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4" tooltip="Имя прилагательное"/>
              </a:rPr>
              <a:t>прилагательные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 или 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5" tooltip="Причастие (лингвистика)"/>
              </a:rPr>
              <a:t>причастия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), 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они дают </a:t>
            </a:r>
            <a:r>
              <a:rPr lang="ru-RU" i="1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описание признаков и свойств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 выбранного в </a:t>
            </a:r>
            <a:r>
              <a:rPr lang="ru-RU" kern="0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синквейне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предмета или объекта.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3 строка</a:t>
            </a:r>
            <a:r>
              <a:rPr lang="ru-RU" altLang="ru-RU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– это действия - в трёх словах,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6" tooltip="Глагол"/>
              </a:rPr>
              <a:t> глаголами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 или 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7" tooltip="Деепричастие"/>
              </a:rPr>
              <a:t>деепричастиями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,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описывающими </a:t>
            </a:r>
            <a:r>
              <a:rPr lang="ru-RU" i="1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характерные действия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 объекта.</a:t>
            </a: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 строка</a:t>
            </a:r>
            <a:r>
              <a:rPr lang="ru-RU" altLang="ru-RU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– это  предложение из четырёх слов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выражающая </a:t>
            </a:r>
            <a:r>
              <a:rPr lang="ru-RU" i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личное отношение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 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автора </a:t>
            </a:r>
            <a:r>
              <a:rPr lang="ru-RU" kern="0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синквейна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к описываемому предмету или объекту</a:t>
            </a: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5 строка</a:t>
            </a:r>
            <a:r>
              <a:rPr lang="ru-RU" altLang="ru-RU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- это одно слово,</a:t>
            </a:r>
            <a:r>
              <a:rPr lang="ru-RU" i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-</a:t>
            </a:r>
            <a:r>
              <a:rPr lang="ru-RU" i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8" tooltip="Резюме"/>
              </a:rPr>
              <a:t>резюме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характеризующее </a:t>
            </a:r>
            <a:r>
              <a:rPr lang="ru-RU" i="1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суть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 предмета или объекта.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которое  выражает настроение.</a:t>
            </a:r>
            <a:endParaRPr lang="ru-RU" altLang="ru-RU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509120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1.   Предмет (тема) – одно слово-существительное.</a:t>
            </a: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2.   Два прилагательных по теме.</a:t>
            </a: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3.   Три глагола по теме.</a:t>
            </a: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4.   Предложение по теме.</a:t>
            </a: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5.   Ассоциация по теме: одно слово-предмет.</a:t>
            </a:r>
            <a:endParaRPr lang="ru-RU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76672"/>
            <a:ext cx="4455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Алгоритм составления </a:t>
            </a:r>
            <a:r>
              <a:rPr lang="ru-RU" sz="20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синквейна</a:t>
            </a:r>
            <a:endParaRPr lang="ru-RU" sz="20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Рисунок 4" descr="http://festival.1september.ru/articles/586446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4320480" cy="349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124744"/>
            <a:ext cx="6768752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    Его простота. </a:t>
            </a: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могут составить все.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В составлении </a:t>
            </a: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синквейна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каждый ребенок может реализовать свои интеллектуальные возможности.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является игровым приемом.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Составление </a:t>
            </a: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синквейна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используется как заключительное задание по пройденному материалу.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Составление </a:t>
            </a: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синквейна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используется для проведения рефлексии, анализа и синтеза полученной информации.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помогает пополнить словарный запас.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учит краткому пересказу.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   </a:t>
            </a: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помогает развить речь и мышление.</a:t>
            </a:r>
            <a:endParaRPr lang="ru-RU" altLang="ru-RU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48680"/>
            <a:ext cx="5688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 чём же его эффективность и значимость?</a:t>
            </a:r>
            <a:endParaRPr lang="ru-RU" altLang="ru-RU" sz="20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052736"/>
            <a:ext cx="60486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Когда же начинать знакомство с этим приёмом?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 старшем дошкольном возрасте!</a:t>
            </a:r>
            <a:r>
              <a:rPr lang="ru-RU" altLang="ru-RU" sz="2000" u="sng" kern="0" dirty="0" smtClean="0">
                <a:solidFill>
                  <a:srgbClr val="009900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altLang="ru-RU" sz="2000" u="sng" kern="0" dirty="0" smtClean="0">
                <a:solidFill>
                  <a:srgbClr val="009900"/>
                </a:solidFill>
                <a:latin typeface="Segoe UI" pitchFamily="34" charset="0"/>
                <a:cs typeface="Segoe UI" pitchFamily="34" charset="0"/>
              </a:rPr>
            </a:br>
            <a:endParaRPr lang="ru-RU" altLang="ru-RU" sz="2000" u="sng" kern="0" dirty="0" smtClean="0">
              <a:solidFill>
                <a:srgbClr val="009900"/>
              </a:solidFill>
              <a:latin typeface="Segoe UI" pitchFamily="34" charset="0"/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u="sng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Целесообразно вначале предлагать детям для прослушивания готовые  </a:t>
            </a:r>
            <a:r>
              <a:rPr lang="ru-RU" altLang="ru-RU" sz="2000" b="1" u="sng" kern="0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синквейны</a:t>
            </a:r>
            <a:r>
              <a:rPr lang="ru-RU" altLang="ru-RU" sz="2000" b="1" u="sng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, например: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u="sng" kern="0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altLang="ru-RU" sz="2000" b="1" u="sng" kern="0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000" b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Осень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u="sng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altLang="ru-RU" sz="2000" u="sng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0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Солнечная, тёплая. </a:t>
            </a:r>
            <a:br>
              <a:rPr lang="ru-RU" altLang="ru-RU" sz="20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0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Дарит, светится, радует. </a:t>
            </a:r>
            <a:br>
              <a:rPr lang="ru-RU" altLang="ru-RU" sz="20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0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В парке осыпаются листья. </a:t>
            </a:r>
            <a:br>
              <a:rPr lang="ru-RU" altLang="ru-RU" sz="20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0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Золото, красота, счастье! </a:t>
            </a:r>
            <a:endParaRPr lang="ru-RU" sz="2000" kern="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42210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1. Ежик</a:t>
            </a:r>
          </a:p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2. Серый, колючий</a:t>
            </a:r>
          </a:p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3. Фыркает, спит, сворачивается.</a:t>
            </a:r>
          </a:p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4. Мне нравится маленький ежик.</a:t>
            </a:r>
          </a:p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5. Лес.</a:t>
            </a:r>
            <a:endParaRPr lang="ru-RU" altLang="ru-RU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76672"/>
            <a:ext cx="2735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Пример   </a:t>
            </a:r>
            <a:r>
              <a:rPr lang="ru-RU" altLang="ru-RU" sz="2000" b="1" kern="0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синквейна</a:t>
            </a:r>
            <a:endParaRPr lang="ru-RU" sz="2000" kern="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http://master.festival.1september.ru/articles/586446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4824536" cy="2894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7667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Актуальность  проблемы  речевого  развития</a:t>
            </a:r>
            <a:endParaRPr lang="ru-RU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908720"/>
            <a:ext cx="741682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Проблема речевого развития детей дошкольного возраста на сегодняшний день очень актуальна, т.к. процент дошкольников с различными речевыми нарушениями остается стабильно высоким.  </a:t>
            </a:r>
          </a:p>
          <a:p>
            <a:pPr>
              <a:lnSpc>
                <a:spcPct val="80000"/>
              </a:lnSpc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Овладение родным языком является одним из важных приобретений ребенка в дошкольном детстве.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В современном дошкольном образовании речь рассматривается как одна из основ воспитания и обучения детей.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Речь – это инструмент развития высших отделов психики.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С развитием речи связано формирование как личности в целом, так и во всех основных психических процессов.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Обучение дошкольников родному языку должно стать одной из главных задач в подготовке детей к школе.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Главной задачей развития связной речи ребёнка в дошкольном возрасте является совершенствование монологической речи.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Все вышеназванные виды речевой деятельности актуальны при работе над развитием связной речи детей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196752"/>
            <a:ext cx="4572000" cy="23433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1. 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2. </a:t>
            </a:r>
            <a:r>
              <a:rPr lang="ru-RU" sz="2000" b="1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Cерый</a:t>
            </a: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, колючий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3. Фыркает, спит, сворачивается.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4. Мне нравится этот зверек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5. Лес.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620688"/>
            <a:ext cx="2964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СИНКВЕЙН -ЗАГАДКА</a:t>
            </a:r>
            <a:endParaRPr lang="ru-RU" sz="20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http://master.festival.1september.ru/articles/586446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89040"/>
            <a:ext cx="3384376" cy="2030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556792"/>
            <a:ext cx="6480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ru-RU" sz="2000" b="1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Сказкотерапия</a:t>
            </a: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- означает «лечение сказкой».   Сказки содействуют развитию речи детей, развивают навыки связной речи. Развивают способность детей отличать хорошее от плохого в сказке и жизни, умение делать нравственный выбор.  </a:t>
            </a:r>
          </a:p>
          <a:p>
            <a:pPr eaLnBrk="0" hangingPunct="0"/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Сказки воспитывают послушание на основе любви и уважения к родителям и близким людям. Формируют такие качества как терпение, милосердие, умение уступать, помогать друг другу. </a:t>
            </a:r>
            <a:endParaRPr lang="ru-RU" sz="2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8228" y="692696"/>
            <a:ext cx="20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Сказкотерапия</a:t>
            </a:r>
            <a:endParaRPr lang="ru-RU" sz="20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04664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Дидактические сказки (от 3 – </a:t>
            </a:r>
            <a:r>
              <a:rPr lang="ru-RU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х</a:t>
            </a:r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до 6 лет)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создаются педагогом для «упаковки» учебного материала. При этом абстрактные символы (цифры, буквы, звуки, арифметические действия и пр.) одушевляются, складывается сказочный образ мира, в котором они живут. Дидактические сказки могут раскрывать смысл и важность определённых знаний. В форме дидактических сказок «подаются» учебные задания.</a:t>
            </a:r>
          </a:p>
          <a:p>
            <a:endParaRPr lang="ru-RU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Художественные сказки </a:t>
            </a: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способствуют воспитанию нравственных  чувств: взаимопомощи, поддержки, сочувствия, долга, ответственности и др. </a:t>
            </a:r>
          </a:p>
          <a:p>
            <a:endParaRPr lang="ru-RU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Психологические сказки </a:t>
            </a: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способствуют преодолению страхов, обретению уверенности в себе и др.</a:t>
            </a:r>
          </a:p>
          <a:p>
            <a:endParaRPr lang="ru-RU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Медитативные сказки </a:t>
            </a: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рассказываются под специальную музыку, помогают расслабиться,  снять напряжение. </a:t>
            </a:r>
          </a:p>
          <a:p>
            <a:endParaRPr 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Психокоррекционная</a:t>
            </a:r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сказка </a:t>
            </a: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– есть возрастные ограничения -рекомендована для детей 11 – 12 лет</a:t>
            </a:r>
            <a:endParaRPr lang="ru-RU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332656"/>
            <a:ext cx="1864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Логоритмика</a:t>
            </a:r>
            <a:endParaRPr lang="ru-RU" sz="20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9269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Это система двигательных упражнений, в которых различные движения сочетаются с произнесением специального речевого материала.</a:t>
            </a:r>
            <a:endParaRPr lang="ru-RU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556792"/>
            <a:ext cx="4358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Виды </a:t>
            </a:r>
            <a:r>
              <a:rPr lang="ru-RU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логоритмических</a:t>
            </a:r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упражнений</a:t>
            </a:r>
            <a:endParaRPr lang="ru-RU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6840760" cy="430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80283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    </a:t>
            </a:r>
            <a:r>
              <a:rPr lang="ru-RU" sz="16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Логоритмика</a:t>
            </a:r>
            <a:r>
              <a:rPr lang="ru-RU" sz="1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для детей младшего возраста    </a:t>
            </a:r>
            <a:r>
              <a:rPr 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имеет целью стимуляцию речевой и мыслительной активности, развитие и формирование связной речи – это пальчиковая гимнастика, </a:t>
            </a:r>
            <a:r>
              <a:rPr lang="ru-RU" sz="1600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потешки</a:t>
            </a:r>
            <a:r>
              <a:rPr 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, коротенькие стихи о животных, изображение их по показу педагога.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   </a:t>
            </a:r>
            <a:r>
              <a:rPr lang="ru-RU" sz="16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Логоритмика</a:t>
            </a:r>
            <a:r>
              <a:rPr lang="ru-RU" sz="1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для детей 5-6 лет  </a:t>
            </a:r>
            <a:r>
              <a:rPr 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В этом возрасте упражнения более сложные. Детям нужно освоить не только движения, но и ритм, слова, музыку.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   </a:t>
            </a:r>
            <a:r>
              <a:rPr lang="ru-RU" sz="16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Логоритмика</a:t>
            </a:r>
            <a:r>
              <a:rPr lang="ru-RU" sz="1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для детей 6-7 лет </a:t>
            </a:r>
            <a:r>
              <a:rPr 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дети могут сами догадаться, или придумать  какие движения нужно выполнять в соответствии с содержанием текста, или характером музыки.</a:t>
            </a:r>
            <a:endParaRPr lang="ru-RU" sz="16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6" descr="C:\Users\Елена\Desktop\5629801da1e2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08920"/>
            <a:ext cx="2923438" cy="328491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2852936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Мишка косолапый</a:t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лесу идет,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(имитируем косолапую ходьбу мишки)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Шишки собирает,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Песенки поет.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(Приседаем - собираем шишки)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Шишка отскочила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 мишке в лоб.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(Легонько ударяем себя ладошкой по лбу)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Мишка рассердился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ногою - топ! 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(Топаем ногой)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708920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     </a:t>
            </a:r>
            <a:r>
              <a:rPr lang="ru-RU" alt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Целью использования ТРИЗ – технологии в детском саду является развитие с одной стороны таких качеств мышления, как гибкость, подвижность, системность, диалектичность, а с другой стороны поисковой активности, стремления к новизне, развитие речи и творческого воображения. </a:t>
            </a:r>
            <a:endParaRPr lang="ru-RU" sz="2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90872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ТРИЗ</a:t>
            </a:r>
            <a:r>
              <a:rPr lang="ru-RU" altLang="ru-RU" sz="2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Теория решения изобретательских задач</a:t>
            </a:r>
            <a:endParaRPr lang="ru-RU" sz="2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764704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ТРИЗ – это технология творчества, цель которой – стимулировать воображение, научить мыслить системно и вместе с тем нестандартно. ТРИЗ располагает конкретными приёмами, правилами, инструментами творчества.</a:t>
            </a:r>
          </a:p>
          <a:p>
            <a:endParaRPr lang="ru-RU" b="1" i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В работе с детьми, по данной технологии педагоги придерживаются следующего:</a:t>
            </a:r>
          </a:p>
          <a:p>
            <a:endParaRPr 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Выслушивать каждого желающего.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Давать только положительные оценки, они раскрепощают!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Говорить: интересно, необычно, хорошо, любопытно!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Импровизировать в беседах на занятиях и идти за логикой ребёнка, подчиняясь ей, не навязывая своего мнения.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Учить детей возражать взрослым и друг другу, но возражать аргументировано, предлагая что–то взамен или доказывая.</a:t>
            </a:r>
            <a:endParaRPr lang="ru-RU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692696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В результате занятий с применением технологии ТРИЗ у детей:</a:t>
            </a:r>
          </a:p>
          <a:p>
            <a:endParaRPr lang="ru-RU" sz="2000" b="1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Снимается чувство скованности,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Преодолевается застенчивость,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Развивается воображение, речевая и общая инициатива,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Повышается уровень познавательных способностей, что помогает детям освободиться от инерции мышления.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ТРИЗ для дошкольников – это система коллективных игр, занятий призванная не заменять основную программу, а максимально увеличить её эффективность.</a:t>
            </a:r>
            <a:endParaRPr lang="ru-RU" sz="20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48680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Метод фокальных объектов (МФО) – </a:t>
            </a:r>
            <a:r>
              <a:rPr lang="ru-RU" altLang="ru-RU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перенесение свойств одного объекта или нескольких на другой.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Например, мяч. Какой он? Смеющийся, летающий, вкусный; рассказывающий на ночь сказки . . .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Этот метод позволяет не только развивать воображение, речь, фантазию, но и управлять своим мышлением. Пользуясь методом МФО можно придумать фантастическое животное, придумать ему название, кто его родители, где он будет жить и чем питаться, или предложить картинки “забавные животные”, “пиктограммы”, назвать их и сделать презентацию.</a:t>
            </a:r>
            <a:endParaRPr lang="ru-RU" altLang="ru-RU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64502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 smtClean="0">
              <a:solidFill>
                <a:srgbClr val="00206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907704" y="3501008"/>
            <a:ext cx="5976664" cy="2592288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latin typeface="Segoe Script" pitchFamily="66" charset="0"/>
              </a:rPr>
              <a:t> </a:t>
            </a:r>
          </a:p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Segoe Script" pitchFamily="66" charset="0"/>
              </a:rPr>
              <a:t>“</a:t>
            </a:r>
            <a:r>
              <a:rPr lang="ru-RU" altLang="ru-RU" sz="1600" b="1" dirty="0" err="1" smtClean="0">
                <a:solidFill>
                  <a:srgbClr val="C00000"/>
                </a:solidFill>
                <a:latin typeface="Segoe Script" pitchFamily="66" charset="0"/>
              </a:rPr>
              <a:t>Левообезьян</a:t>
            </a:r>
            <a:r>
              <a:rPr lang="ru-RU" altLang="ru-RU" sz="1600" b="1" dirty="0" smtClean="0">
                <a:solidFill>
                  <a:srgbClr val="C00000"/>
                </a:solidFill>
                <a:latin typeface="Segoe Script" pitchFamily="66" charset="0"/>
              </a:rPr>
              <a:t>”. </a:t>
            </a:r>
          </a:p>
          <a:p>
            <a:pPr algn="just"/>
            <a:r>
              <a:rPr lang="ru-RU" altLang="ru-RU" sz="1600" dirty="0" smtClean="0">
                <a:solidFill>
                  <a:srgbClr val="00B050"/>
                </a:solidFill>
                <a:latin typeface="Segoe Script" pitchFamily="66" charset="0"/>
              </a:rPr>
              <a:t>       Его родители: лев и обезьянка. Живет в жарких странах. Очень быстро бегает по земле и ловко лазает по деревьям. Может быстро убежать от врагов и достать фрукты с    высокого дерева . 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836712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Это оперативный метод решения проблемы на основе стимулирования творческой активности, при котором участникам обсуждения предлагают высказать как можно большее количество вариантов решений, в том числе самых фантастичных. Затем из общего числа высказанных идей отбирают наиболее удачные, которые могут быть использованы на практике. </a:t>
            </a:r>
            <a:endParaRPr lang="ru-RU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76672"/>
            <a:ext cx="3150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Метод мозгового штурма.</a:t>
            </a:r>
            <a:endParaRPr lang="ru-RU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708920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Темы мозгового штурма для детей. </a:t>
            </a:r>
          </a:p>
          <a:p>
            <a:pPr algn="ctr"/>
            <a:endParaRPr lang="ru-RU" altLang="ru-RU" b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altLang="ru-RU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1</a:t>
            </a:r>
            <a:r>
              <a:rPr lang="ru-RU" altLang="ru-RU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.   Как обезопасить пешеходов от падающих с крыш сосулек? </a:t>
            </a:r>
          </a:p>
          <a:p>
            <a:r>
              <a:rPr lang="ru-RU" altLang="ru-RU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2.   Как не ссориться с мамой? </a:t>
            </a:r>
          </a:p>
          <a:p>
            <a:r>
              <a:rPr lang="ru-RU" altLang="ru-RU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3.   Надо размешать сахар в стакане с горячим чаем, когда ложечки нет. Что делать? </a:t>
            </a:r>
          </a:p>
          <a:p>
            <a:r>
              <a:rPr lang="ru-RU" altLang="ru-RU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4.   Придумайте насекомое с необычными свойствами. </a:t>
            </a:r>
          </a:p>
          <a:p>
            <a:r>
              <a:rPr lang="ru-RU" altLang="ru-RU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5.   Как спастись герою сказки? Что ему надо сделать? </a:t>
            </a:r>
          </a:p>
          <a:p>
            <a:r>
              <a:rPr lang="ru-RU" altLang="ru-RU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6.   Как космонавтам закреплять летающие по кабине мелкие предметы (ручки, расческу, блокнот...): магнитом, липучкой, скрепкой, пружинным прижимом, булавкой... Какие способы не подойдут? </a:t>
            </a:r>
            <a:endParaRPr lang="ru-RU" altLang="ru-RU" dirty="0">
              <a:solidFill>
                <a:srgbClr val="00B05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476672"/>
            <a:ext cx="503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Условия   успешного   речевого   развития.</a:t>
            </a:r>
            <a:endParaRPr lang="ru-RU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052736"/>
            <a:ext cx="7488832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1.  Создание условий для развития речи детей в общении со взрослыми и сверстниками.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2.   Владение педагогом правильной литературной речью.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3.   Обеспечение развития звуковой культуры речи со стороны детей в соответствии с их возрастными особенностями.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4.   Обеспечивают детям условий для обогащения их словаря с учетом возрастных особенностей.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5.   Создание условий для овладения детьми грамматическим строем речи.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6.   Развитие у детей связной речи с учетом их возрастных особенностей.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7.   Развитие у детей понимания речи, упражняя детей в выполнении словесной инструкции.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8.   Создание условий для развития планирующей и регулирующей функции речи детей в соответствии с их возрастными особенностями.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9.   Приобщение детей к культуре чтения художественной литературы.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10.   Поощрение детского словотворчества.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620688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Например, задача: вам надо быстро(!) охладить стакан с кипятком. Как быть? Требуется найти 10 решений. </a:t>
            </a:r>
          </a:p>
          <a:p>
            <a:endParaRPr lang="ru-RU" altLang="ru-RU" b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Что есть в условии задачи? Стакан, кипяток, вы, кухня и все, что есть на кухне - это ресурс для решения задачи. Используем приемы: "посредник" + физический эффект (переход тепла от горячего к холодному телу). </a:t>
            </a:r>
          </a:p>
          <a:p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Решения: </a:t>
            </a:r>
          </a:p>
          <a:p>
            <a:endParaRPr lang="ru-RU" altLang="ru-RU" b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Добавить холодную воду, заварку или молоко. 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Налить в блюдечко, в суповую тарелку, в массивную миску. 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Много раз переливать из стакана в стакан, держа их на большом расстоянии друг от друга. 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Добавить много варенья или сахара. 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Переливать через воронку. 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Погружать холодные ложки. 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Поставить в морозилку, в кастрюлю с холодной водой, в снег... </a:t>
            </a:r>
            <a:endParaRPr lang="ru-RU" altLang="ru-RU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052736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Игра «Хорошо-плохо» 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ru-RU" b="1" i="1" u="sng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Цель:</a:t>
            </a:r>
            <a:r>
              <a:rPr lang="ru-RU" b="1" i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Формирование  у  детей  чувствительности  к  противоречиям. Обучение  формулированию  противоречий.</a:t>
            </a:r>
          </a:p>
          <a:p>
            <a:pPr>
              <a:buClr>
                <a:schemeClr val="accent3"/>
              </a:buClr>
              <a:defRPr/>
            </a:pPr>
            <a:r>
              <a:rPr lang="ru-RU" b="1" i="1" u="sng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Ход: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Дети делятся на две команды. Им показывают карточку с изображением объекта. Определив объект для анализа, команда «</a:t>
            </a:r>
            <a:r>
              <a:rPr lang="en-US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X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» называет, чем он хорош, а команда «П» - чем плох. За каждый правильный ответ дается жетон. Побеждает та команда, которая наберет больше жетонов.</a:t>
            </a:r>
          </a:p>
          <a:p>
            <a:pPr>
              <a:buClr>
                <a:schemeClr val="accent3"/>
              </a:buClr>
              <a:defRPr/>
            </a:pPr>
            <a:endParaRPr 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Игра «Зато…»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ru-RU" b="1" i="1" u="sng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Цель:</a:t>
            </a:r>
            <a:r>
              <a:rPr lang="ru-RU" b="1" i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Формирование  у  детей  чувствительности  к  противоречиям. Обучение  формулированию  противоречий.</a:t>
            </a:r>
          </a:p>
          <a:p>
            <a:pPr>
              <a:buClr>
                <a:schemeClr val="accent3"/>
              </a:buClr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Идет </a:t>
            </a:r>
            <a:r>
              <a:rPr 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дождь-я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не гуляю, ЗАТО могу целый день рисовать. Вышел на улицу и упал в лужу, ЗАТО,,,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04664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Метод моделирования</a:t>
            </a:r>
            <a:endParaRPr lang="ru-RU" sz="20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6206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Типовое фантазирование</a:t>
            </a:r>
            <a:br>
              <a:rPr lang="ru-RU" altLang="ru-RU" sz="2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(алгоритм составления сказок)</a:t>
            </a:r>
            <a:endParaRPr lang="ru-RU" sz="20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628800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Жил-был кто (что?)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Какой он был? ( подбор определений)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Какие делал ДОБРЫЕ дела?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У ….. было много друзей( кто? что?)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И был у него враг. Кто это был?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Он был какой?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Как он мешал главному герою?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Кто мог помочь главному герою и как?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Чем закончилась история? ( помирить или развести, но не прогонять, убивать, ломать и т.д.)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Выведение  жизненного  правила (нравственной позиции),  которое  вкладывается  в  уста  положительного объекта.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Придумывание  названия  сказки.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Речевая активность самих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836712"/>
            <a:ext cx="6174432" cy="437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49580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Segoe UI" pitchFamily="34" charset="0"/>
                <a:ea typeface="SimSun"/>
                <a:cs typeface="Segoe UI" pitchFamily="34" charset="0"/>
              </a:rPr>
              <a:t>Обучение детей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49580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Segoe UI" pitchFamily="34" charset="0"/>
                <a:ea typeface="SimSun"/>
                <a:cs typeface="Segoe UI" pitchFamily="34" charset="0"/>
              </a:rPr>
              <a:t>творческому рассказыванию по картине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958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imSun"/>
                <a:cs typeface="Segoe UI" pitchFamily="34" charset="0"/>
              </a:rPr>
              <a:t>   При рассматривании картины используются следующие методические приемы: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4958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imSun"/>
                <a:cs typeface="Segoe UI" pitchFamily="34" charset="0"/>
              </a:rPr>
              <a:t>Игровая мотивация «Волшебная картина»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4958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imSun"/>
                <a:cs typeface="Segoe UI" pitchFamily="34" charset="0"/>
              </a:rPr>
              <a:t>Игра «Подзорная труба»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4958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imSun"/>
                <a:cs typeface="Segoe UI" pitchFamily="34" charset="0"/>
              </a:rPr>
              <a:t>Игра «Фотографирование»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4958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imSun"/>
                <a:cs typeface="Segoe UI" pitchFamily="34" charset="0"/>
              </a:rPr>
              <a:t>Игра «Вхождение в картину»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4958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imSun"/>
                <a:cs typeface="Segoe UI" pitchFamily="34" charset="0"/>
              </a:rPr>
              <a:t>Игра «Живые картинки»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4958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imSun"/>
                <a:cs typeface="Segoe UI" pitchFamily="34" charset="0"/>
              </a:rPr>
              <a:t>Игра «Превращение в объект на картине».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6206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Технология диалогического общения (</a:t>
            </a:r>
            <a:r>
              <a:rPr lang="ru-RU" sz="2000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А.Арушанова</a:t>
            </a:r>
            <a:r>
              <a:rPr lang="ru-RU" sz="20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)</a:t>
            </a:r>
            <a:endParaRPr lang="ru-RU" sz="20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428736"/>
            <a:ext cx="750099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Диалогическая   речь   обладает   своими   особенностями,   которые </a:t>
            </a:r>
            <a:r>
              <a:rPr lang="ru-RU" sz="1400" dirty="0" smtClean="0">
                <a:solidFill>
                  <a:schemeClr val="bg1"/>
                </a:solidFill>
              </a:rPr>
              <a:t>проявляются </a:t>
            </a:r>
            <a:r>
              <a:rPr lang="ru-RU" sz="1400" dirty="0" smtClean="0">
                <a:solidFill>
                  <a:schemeClr val="bg1"/>
                </a:solidFill>
              </a:rPr>
              <a:t>  в   употреблении   языковых   средств,   возможных   в   разговорной речи. У детей старшего дошкольного возраста умения вести диалог достигает достаточно высокой степени. Формируется способность принимать участие в беседе, с интересом слушать собеседника, не перебивать его, не отвлекаться. Участвуя в диалоге, дети проявляют умения подавать уместные реплики, в зависимости от характера вопроса давать краткий или развернутый ответ. Они более   оживленно   принимают   участие   в   беседе   или   разговоре:   спорят, рассуждают,   в   достаточной   степени   аргументируют   свою   точку   зрения, убеждают   и   исправляют   ответ   товарища,   высказывают   суждения   и умозаключения. Демонстрируют умение правильно формулировать вопросы. Время разговора значительно увеличилось за счет выросшего багажа знаний и высокого познавательного интереса.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«Азбука общения</a:t>
            </a:r>
            <a:r>
              <a:rPr lang="ru-RU" dirty="0" smtClean="0"/>
              <a:t>» </a:t>
            </a:r>
            <a:r>
              <a:rPr lang="ru-RU" dirty="0" err="1" smtClean="0"/>
              <a:t>Шипицина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«Азбука общения» - это психолого-педагогический курс развития навыков межличностного взаимодействия и обучения основам коммуникации детей дошкольного возраста (от 4-7 лет) возраста. Содержание предполагаемых разделов предусматривает обогащение детей специальными знаниями, умениями и навыками, необходимыми для успешного развития процесса общения, социального взаимодействия.</a:t>
            </a:r>
            <a:endParaRPr lang="ru-RU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/>
          <a:lstStyle/>
          <a:p>
            <a:r>
              <a:rPr lang="ru-RU" sz="1800" dirty="0" smtClean="0"/>
              <a:t>Технология обучения детей составлению загадок А.А.Нестеренко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/>
          <a:lstStyle/>
          <a:p>
            <a:r>
              <a:rPr lang="ru-RU" sz="1000" b="1" dirty="0" smtClean="0"/>
              <a:t>Какой?</a:t>
            </a:r>
            <a:endParaRPr lang="ru-RU" sz="1000" dirty="0" smtClean="0"/>
          </a:p>
          <a:p>
            <a:r>
              <a:rPr lang="ru-RU" sz="1000" b="1" dirty="0" smtClean="0"/>
              <a:t>Что бывает таким же?</a:t>
            </a:r>
            <a:endParaRPr lang="ru-RU" sz="1000" dirty="0" smtClean="0"/>
          </a:p>
          <a:p>
            <a:r>
              <a:rPr lang="ru-RU" sz="1000" dirty="0" smtClean="0"/>
              <a:t> Для составления загадки выбран объект (самовар). Далее детьми даются образные характеристики по заданным воспитателем признакам.</a:t>
            </a:r>
          </a:p>
          <a:p>
            <a:r>
              <a:rPr lang="ru-RU" sz="1000" dirty="0" smtClean="0"/>
              <a:t>- Какой самовар по цвету? - Блестящий.</a:t>
            </a:r>
          </a:p>
          <a:p>
            <a:r>
              <a:rPr lang="ru-RU" sz="1000" dirty="0" smtClean="0"/>
              <a:t>Воспитатель записывает это слово в первой строчке левой части таблицы.</a:t>
            </a:r>
          </a:p>
          <a:p>
            <a:r>
              <a:rPr lang="ru-RU" sz="1000" dirty="0" smtClean="0"/>
              <a:t>- Какой самовар по действиям? - Шипящий (заполняется вторая строчка левой части таблицы).</a:t>
            </a:r>
          </a:p>
          <a:p>
            <a:r>
              <a:rPr lang="ru-RU" sz="1000" dirty="0" smtClean="0"/>
              <a:t>- Какой он по форме? - круглый (заполняется третья строчка левой части таблицы).</a:t>
            </a:r>
          </a:p>
          <a:p>
            <a:r>
              <a:rPr lang="ru-RU" sz="1000" dirty="0" smtClean="0"/>
              <a:t>Воспитатель просит детей дать сравнения по перечисленным значениям признаков и заполнить правые строчки таблицы:</a:t>
            </a:r>
          </a:p>
          <a:p>
            <a:r>
              <a:rPr lang="ru-RU" sz="1000" b="1" dirty="0" smtClean="0"/>
              <a:t>Какой?</a:t>
            </a:r>
            <a:endParaRPr lang="ru-RU" sz="1000" dirty="0" smtClean="0"/>
          </a:p>
          <a:p>
            <a:r>
              <a:rPr lang="ru-RU" sz="1000" b="1" dirty="0" smtClean="0"/>
              <a:t>Что бывает таким же?</a:t>
            </a:r>
            <a:endParaRPr lang="ru-RU" sz="1000" dirty="0" smtClean="0"/>
          </a:p>
          <a:p>
            <a:r>
              <a:rPr lang="ru-RU" sz="1000" dirty="0" smtClean="0"/>
              <a:t>Блестящий     Монета</a:t>
            </a:r>
          </a:p>
          <a:p>
            <a:r>
              <a:rPr lang="ru-RU" sz="1000" dirty="0" smtClean="0"/>
              <a:t>Шипящий    Вулкан</a:t>
            </a:r>
          </a:p>
          <a:p>
            <a:r>
              <a:rPr lang="ru-RU" sz="1000" dirty="0" smtClean="0"/>
              <a:t>Круглый   Арбуз</a:t>
            </a:r>
          </a:p>
          <a:p>
            <a:r>
              <a:rPr lang="ru-RU" sz="1000" dirty="0" smtClean="0"/>
              <a:t>Далее детей просят дать образные характеристики объектам, выбранным для сравнения (правая часть таблицы).</a:t>
            </a:r>
          </a:p>
          <a:p>
            <a:r>
              <a:rPr lang="ru-RU" sz="1000" dirty="0" smtClean="0"/>
              <a:t>ПР: блестящий - монета, но не простая, а начищенная монета.</a:t>
            </a:r>
          </a:p>
          <a:p>
            <a:r>
              <a:rPr lang="ru-RU" sz="1000" dirty="0" smtClean="0"/>
              <a:t>Табличка может выглядеть следующим образом:</a:t>
            </a:r>
          </a:p>
          <a:p>
            <a:r>
              <a:rPr lang="ru-RU" sz="1000" b="1" dirty="0" smtClean="0"/>
              <a:t>Какой?</a:t>
            </a:r>
            <a:endParaRPr lang="ru-RU" sz="1000" dirty="0" smtClean="0"/>
          </a:p>
          <a:p>
            <a:r>
              <a:rPr lang="ru-RU" sz="1000" b="1" dirty="0" smtClean="0"/>
              <a:t>Что бывает таким же?</a:t>
            </a:r>
            <a:endParaRPr lang="ru-RU" sz="1000" dirty="0" smtClean="0"/>
          </a:p>
          <a:p>
            <a:r>
              <a:rPr lang="ru-RU" sz="1000" dirty="0" smtClean="0"/>
              <a:t>Блестящий   Начищенная монета</a:t>
            </a:r>
          </a:p>
          <a:p>
            <a:r>
              <a:rPr lang="ru-RU" sz="1000" dirty="0" smtClean="0"/>
              <a:t>Шипящий    Проснувшийся вулкан</a:t>
            </a:r>
          </a:p>
          <a:p>
            <a:r>
              <a:rPr lang="ru-RU" sz="1000" dirty="0" smtClean="0"/>
              <a:t>Круглый   Спелый арбуз</a:t>
            </a:r>
          </a:p>
          <a:p>
            <a:r>
              <a:rPr lang="ru-RU" sz="1000" dirty="0" smtClean="0"/>
              <a:t>После заполнения таблички воспитатель предлагает прочитать загадку, вставляя между строчками правого и левого столбцов связки "Как" или "Но не".</a:t>
            </a:r>
          </a:p>
          <a:p>
            <a:r>
              <a:rPr lang="ru-RU" sz="1000" dirty="0" smtClean="0"/>
              <a:t>Чтение загадки может происходить коллективно всей группой детей или каким-либо одним ребенком. Сложенный текст неоднократно повторяется всеми детьми.</a:t>
            </a:r>
          </a:p>
          <a:p>
            <a:r>
              <a:rPr lang="ru-RU" sz="1000" b="1" i="1" dirty="0" smtClean="0"/>
              <a:t>Итоговая загадка про самовар:</a:t>
            </a:r>
            <a:r>
              <a:rPr lang="ru-RU" sz="1000" dirty="0" smtClean="0"/>
              <a:t> "Блестящий, как начищенная монета; шипящий, как проснувшийся вулкан; круглый, но не спелый арбуз".</a:t>
            </a:r>
          </a:p>
          <a:p>
            <a:r>
              <a:rPr lang="ru-RU" sz="1000" b="1" i="1" dirty="0" smtClean="0"/>
              <a:t>Рекомендации:</a:t>
            </a:r>
            <a:r>
              <a:rPr lang="ru-RU" sz="1000" dirty="0" smtClean="0"/>
              <a:t> целесообразно значение признака в левой части таблицы обозначать словом с четко выделенной первой буквой, а в правой части допустима зарисовка объекта. Это позволяет тренировать детскую память: ребенок, не умея читать, запоминает первые буквы и воспроизводит слово в целом.</a:t>
            </a:r>
            <a:endParaRPr lang="ru-RU" sz="1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2123728" y="1268760"/>
            <a:ext cx="5904656" cy="3600400"/>
          </a:xfrm>
          <a:prstGeom prst="cloud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59832" y="2132856"/>
            <a:ext cx="40623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Segoe Script" pitchFamily="66" charset="0"/>
              </a:rPr>
              <a:t>СПАСИБО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Segoe Script" pitchFamily="66" charset="0"/>
              </a:rPr>
              <a:t>ЗА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Segoe Script" pitchFamily="66" charset="0"/>
              </a:rPr>
              <a:t>ВНИМАНИЕ !</a:t>
            </a:r>
            <a:endParaRPr lang="ru-RU" sz="4000" b="1" dirty="0">
              <a:solidFill>
                <a:srgbClr val="C00000"/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052736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«искусство запоминания» (греч.) - это система методов и приемов, обеспечивающих успешное запоминание, сохранение и воспроизведение информации.</a:t>
            </a:r>
          </a:p>
          <a:p>
            <a:pPr algn="just"/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Использование   мнемотехники   в   обучении   дошкольников позволяет   решить   такие   задачи   как:</a:t>
            </a:r>
          </a:p>
          <a:p>
            <a:pPr algn="ctr"/>
            <a:endParaRPr lang="ru-RU" altLang="ru-RU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buAutoNum type="arabicPeriod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Развитие связной речи;</a:t>
            </a:r>
          </a:p>
          <a:p>
            <a:pPr marL="342900" indent="-342900"/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2.   Преобразование абстрактных символов в образы  (перекодирование информации);</a:t>
            </a:r>
          </a:p>
          <a:p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buAutoNum type="arabicPeriod" startAt="3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Развитие мелкой моторики рук;</a:t>
            </a:r>
          </a:p>
          <a:p>
            <a:pPr marL="342900" indent="-342900">
              <a:buAutoNum type="arabicPeriod" startAt="3"/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4.   Развитие основных психических процессов – памяти, внимания, образного мышления; помогает овладение приёмами работы с </a:t>
            </a: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мнемотаблицами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и сокращает время обучения.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548680"/>
            <a:ext cx="2444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Мнемотехника</a:t>
            </a:r>
            <a:endParaRPr lang="ru-RU" sz="2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уктура мнемотехн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8064896" cy="53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43608" y="476672"/>
            <a:ext cx="76328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F2E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F2E2E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Мнемоквадрат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 –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это отдельная карточка — изображение с закодированной информацией. Рисунок в квадрате обозначает, либо одно слово, либо словосочетание, либо простое предложение. Это может быть как предмет, так и действие.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3" descr="мнемоквадрат прим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3727698" cy="263955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03648" y="4581128"/>
            <a:ext cx="748883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Например: ребенок ходит в детский сад у него есть шкаф и кроватка. Для того чтобы запомнить где его шкаф и кровать, на  них наклеивают картинку, например, «Черепашку». И теперь ребенок знает, что вещи, на которых есть «Черепашка»- его вещи.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15616" y="692696"/>
            <a:ext cx="77048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F2E2E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F2E2E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Мнемодорожка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 –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это последовательность четырех или более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1313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мнемоквадратов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, расположенных линейно. Рисунок в каждом квадрате, соответствует одному слову или словосочетанию. Опираясь на изображения, ребенок составляет историю из нескольких простых предложений.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4" descr="мнемодорожка пример&lt;br /&gt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7776864" cy="259228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63688" y="836712"/>
            <a:ext cx="65527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F2E2E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F2E2E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Мнемотаблица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– это таблица, поделенная на квадраты, в каждый из квадратов заложена определенная информация. Каждому изображению в квадрате соответствует слово или словосочетание, на основе этих изображение составляется рассказ или учится стих.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  Глядя на рисунки, ребенок воспроизводит текстовую информацию,  так как в этом процессе одновременно задействовано и слуховое и визуальное восприятие.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   При помощи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мнемотаблиц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легко можно запомнить большой объем информации.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5328592" cy="524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88224" y="1412776"/>
            <a:ext cx="2160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Мой мишка</a:t>
            </a:r>
          </a:p>
          <a:p>
            <a:pPr algn="ctr"/>
            <a:r>
              <a:rPr lang="ru-RU" altLang="ru-RU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(З. Александрова)</a:t>
            </a:r>
          </a:p>
          <a:p>
            <a:endParaRPr lang="ru-RU" altLang="ru-RU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 algn="ctr" eaLnBrk="0" hangingPunct="0"/>
            <a:r>
              <a:rPr lang="ru-RU" altLang="ru-RU" dirty="0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   Я рубашку сшила мишке,</a:t>
            </a:r>
          </a:p>
          <a:p>
            <a:pPr algn="ctr" eaLnBrk="0" hangingPunct="0"/>
            <a:r>
              <a:rPr lang="ru-RU" altLang="ru-RU" dirty="0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Я сошью ему штанишки,</a:t>
            </a:r>
          </a:p>
          <a:p>
            <a:pPr algn="ctr" eaLnBrk="0" hangingPunct="0"/>
            <a:r>
              <a:rPr lang="ru-RU" altLang="ru-RU" dirty="0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Надо к ним карман пришить</a:t>
            </a:r>
          </a:p>
          <a:p>
            <a:pPr algn="ctr" eaLnBrk="0" hangingPunct="0"/>
            <a:r>
              <a:rPr lang="ru-RU" alt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 конфетку положить.</a:t>
            </a:r>
            <a:endParaRPr lang="ru-RU" altLang="ru-RU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1">
      <a:dk1>
        <a:srgbClr val="600000"/>
      </a:dk1>
      <a:lt1>
        <a:srgbClr val="600000"/>
      </a:lt1>
      <a:dk2>
        <a:srgbClr val="600000"/>
      </a:dk2>
      <a:lt2>
        <a:srgbClr val="600000"/>
      </a:lt2>
      <a:accent1>
        <a:srgbClr val="600000"/>
      </a:accent1>
      <a:accent2>
        <a:srgbClr val="C00000"/>
      </a:accent2>
      <a:accent3>
        <a:srgbClr val="600000"/>
      </a:accent3>
      <a:accent4>
        <a:srgbClr val="600000"/>
      </a:accent4>
      <a:accent5>
        <a:srgbClr val="600000"/>
      </a:accent5>
      <a:accent6>
        <a:srgbClr val="600000"/>
      </a:accent6>
      <a:hlink>
        <a:srgbClr val="600000"/>
      </a:hlink>
      <a:folHlink>
        <a:srgbClr val="6000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Z7KFWENHHMJR-1336-9006</_dlc_DocId>
    <_dlc_DocIdUrl xmlns="134c83b0-daba-48ad-8a7d-75e8d548d543">
      <Url>http://www.eduportal44.ru/Galich/ds13galich/_layouts/15/DocIdRedir.aspx?ID=Z7KFWENHHMJR-1336-9006</Url>
      <Description>Z7KFWENHHMJR-1336-9006</Description>
    </_dlc_DocIdUrl>
  </documentManagement>
</p:properties>
</file>

<file path=customXml/itemProps1.xml><?xml version="1.0" encoding="utf-8"?>
<ds:datastoreItem xmlns:ds="http://schemas.openxmlformats.org/officeDocument/2006/customXml" ds:itemID="{3815CCDF-45ED-4F15-B1EE-B76A7196CAD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5A6AB58-0473-4F27-AA76-05BEC77B9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660E9F-A679-45AC-8279-02EA26DA06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4c83b0-daba-48ad-8a7d-75e8d548d5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69D453D-1F92-4AEC-9E1B-0450C9B6A080}">
  <ds:schemaRefs>
    <ds:schemaRef ds:uri="http://schemas.microsoft.com/office/2006/metadata/properties"/>
    <ds:schemaRef ds:uri="http://schemas.microsoft.com/office/infopath/2007/PartnerControls"/>
    <ds:schemaRef ds:uri="134c83b0-daba-48ad-8a7d-75e8d548d5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1738</Words>
  <Application>Microsoft Office PowerPoint</Application>
  <PresentationFormat>Экран (4:3)</PresentationFormat>
  <Paragraphs>274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Arial</vt:lpstr>
      <vt:lpstr>Comic Sans MS</vt:lpstr>
      <vt:lpstr>Segoe Script</vt:lpstr>
      <vt:lpstr>Segoe UI</vt:lpstr>
      <vt:lpstr>Calibri</vt:lpstr>
      <vt:lpstr>Times New Roman</vt:lpstr>
      <vt:lpstr>Wingdings 2</vt:lpstr>
      <vt:lpstr>SimSun</vt:lpstr>
      <vt:lpstr>Symbol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«Азбука общения» Шипицина</vt:lpstr>
      <vt:lpstr>Технология обучения детей составлению загадок А.А.Нестеренко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Заведующий</cp:lastModifiedBy>
  <cp:revision>83</cp:revision>
  <dcterms:created xsi:type="dcterms:W3CDTF">2014-07-06T18:18:01Z</dcterms:created>
  <dcterms:modified xsi:type="dcterms:W3CDTF">2023-12-01T12:11:46Z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2421095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ContentTypeId">
    <vt:lpwstr>0x010100466FD0A4444FED4BB496490CD564CBCA</vt:lpwstr>
  </property>
  <property fmtid="{D5CDD505-2E9C-101B-9397-08002B2CF9AE}" pid="6" name="_dlc_DocIdItemGuid">
    <vt:lpwstr>978da909-89bd-48af-917a-7977bcb9ac2b</vt:lpwstr>
  </property>
</Properties>
</file>