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341" r:id="rId3"/>
    <p:sldId id="293" r:id="rId4"/>
    <p:sldId id="342" r:id="rId5"/>
    <p:sldId id="343" r:id="rId6"/>
    <p:sldId id="347" r:id="rId7"/>
    <p:sldId id="344" r:id="rId8"/>
    <p:sldId id="346" r:id="rId9"/>
    <p:sldId id="348" r:id="rId10"/>
    <p:sldId id="349" r:id="rId11"/>
    <p:sldId id="345" r:id="rId12"/>
    <p:sldId id="350" r:id="rId13"/>
    <p:sldId id="351" r:id="rId14"/>
    <p:sldId id="352" r:id="rId15"/>
    <p:sldId id="353" r:id="rId16"/>
    <p:sldId id="35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82" autoAdjust="0"/>
    <p:restoredTop sz="90502" autoAdjust="0"/>
  </p:normalViewPr>
  <p:slideViewPr>
    <p:cSldViewPr>
      <p:cViewPr varScale="1">
        <p:scale>
          <a:sx n="66" d="100"/>
          <a:sy n="66" d="100"/>
        </p:scale>
        <p:origin x="-139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06.12.2023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06.12.2023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06.12.2023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06.12.2023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06.12.2023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06.12.2023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B21CB-FF47-4E68-A1F5-21510453A608}" type="datetimeFigureOut">
              <a:rPr lang="ru-RU" smtClean="0"/>
              <a:pPr/>
              <a:t>06.12.2023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357299"/>
            <a:ext cx="712879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РАЗВИТИЕ  СВЯЗНОЙ  РЕЧИ  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  ДЕТЕЙ   С ТНР  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ЧЕРЕЗ СОЦИО - ИГРОВЫЕ  ТЕХНОЛОГИИ</a:t>
            </a:r>
          </a:p>
        </p:txBody>
      </p:sp>
      <p:sp>
        <p:nvSpPr>
          <p:cNvPr id="2051" name="Прямоугольник 2"/>
          <p:cNvSpPr>
            <a:spLocks noChangeArrowheads="1"/>
          </p:cNvSpPr>
          <p:nvPr/>
        </p:nvSpPr>
        <p:spPr bwMode="auto">
          <a:xfrm>
            <a:off x="395536" y="4149080"/>
            <a:ext cx="5400600" cy="475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124744"/>
            <a:ext cx="79208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Коммуникативные игры, развивающие связную речь детей: </a:t>
            </a:r>
          </a:p>
          <a:p>
            <a:pPr algn="ctr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«Волшебная палочка»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которая учит детей внимательно слушать ответы друг друга, учит общению со сверстниками.  К этой игре можно подобрать широкий спектр заданий по всем лексическим темам.  Дети садятся в круг. Нужно по очереди брать в руки волшебную палочку и передавать её  по кругу, выполняя задание палочки. Варианты заданий зависят от  задумки воспитателя. Например: «Чем тебе запомнился сегодняшний день?» , «Моя любимая игрушка», «Как я провёл выходные?» и т.д.</a:t>
            </a:r>
          </a:p>
          <a:p>
            <a:pPr algn="ctr"/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906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1268760"/>
            <a:ext cx="4824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052736"/>
            <a:ext cx="64807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Игра «Неиспорченный телефон» </a:t>
            </a:r>
          </a:p>
          <a:p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Дети передают друг другу слово шёпотом на ухо, дети «ловят» слово на слух.  Ребёнок, стоящий в конце должен «получить» слово, переданное первым игроком. </a:t>
            </a:r>
          </a:p>
          <a:p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Варианты игры могут быть различны: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Можно предавать слово, словосочетание, и т.д. 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Можно организовать две телефонные лини, т.е. поделить детей на </a:t>
            </a:r>
            <a:r>
              <a:rPr lang="ru-RU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иикрогруппы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441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620688"/>
            <a:ext cx="77768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Игра «Рассказ-рисунок о том, что вижу»</a:t>
            </a:r>
          </a:p>
          <a:p>
            <a:pPr algn="just"/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Воспитатель или ребёнок-ведущий просит детей описать словами то, что находится у него за спиной. Ребёнок находит предмет по описанию  (за окном, в группе). Описания должны быть понятными, чёткими, связными.</a:t>
            </a:r>
          </a:p>
          <a:p>
            <a:pPr algn="just"/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Мнение всей группы всей группы или подгруппы может выразить один человек, лидер.  В ходе игровой деятельности могут менять обстановку. Могут общаться в разных уголках группы: за столом, на полу, в любимом уголке и т.д.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834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764704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Театрализованные и сюжетно-ролевые игры – один из самых эффективных способов развития связной речи детей, в котором ярко проявляется принцип: учить играя. 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2060848"/>
            <a:ext cx="79208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Игра «Магазин вежливости»</a:t>
            </a:r>
          </a:p>
          <a:p>
            <a:pPr algn="just"/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Цель: учить детей вежливому общению, адекватно вести себя в различных ситуациях.</a:t>
            </a:r>
          </a:p>
          <a:p>
            <a:pPr algn="just"/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Воспитатель сообщает детям, что в магазине продаются вежливые слова. В этой игре лидером выступает воспитатель. Он описывает детям различные ситуации, которые могут случиться в их жизни, и предлагает с помощью вежливых слов найти нужный выход.</a:t>
            </a:r>
          </a:p>
          <a:p>
            <a:pPr algn="just"/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Если дети ещё не умеют читать, то они просто называют слова, а воспитатель подбирает нужную карточку сам.</a:t>
            </a:r>
            <a:endParaRPr lang="ru-R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3491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548680"/>
            <a:ext cx="756084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Результаты реализации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социо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-игровых технологий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детей развивается речевое взаимодействие, активизируется словарь дошкольника, совершенствуется диалогическая и монологическая речь.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Дети учатся связно говорить, у них нет страха на ошибку.</a:t>
            </a:r>
          </a:p>
          <a:p>
            <a:pPr marL="285750" indent="-285750">
              <a:buFontTx/>
              <a:buChar char="-"/>
            </a:pPr>
            <a:r>
              <a:rPr lang="ru-RU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Социо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-игровая технология создаёт все условия для успешного развития связной речи и общения детей в процессе обучения. 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Очень важно применять </a:t>
            </a:r>
            <a:r>
              <a:rPr lang="ru-RU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социо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-игровые технологии именно с дошкольного возраста. 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всё таки все правила и приёмы должны формироваться с помощью воспитателя. 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287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764704"/>
            <a:ext cx="727280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«Без игры нет, и не может быть полноценного умственного развития. Игра – это огромное светлое окно, через которое в духовный мир ребенка вливается живительный поток представлений, понятий. Игра – это искра, зажигающая огонек пытливости и 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любознательности».</a:t>
            </a:r>
          </a:p>
          <a:p>
            <a:pPr algn="r"/>
            <a:r>
              <a:rPr lang="ru-RU" sz="28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8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8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В. А. Сухомлинский </a:t>
            </a:r>
            <a:br>
              <a:rPr lang="ru-RU" sz="28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372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1628800"/>
            <a:ext cx="72008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i="1" cap="none" spc="1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Спасибо</a:t>
            </a:r>
          </a:p>
          <a:p>
            <a:pPr algn="ctr"/>
            <a:r>
              <a:rPr lang="ru-RU" sz="4800" b="1" i="1" cap="none" spc="1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за </a:t>
            </a:r>
          </a:p>
          <a:p>
            <a:pPr algn="ctr"/>
            <a:r>
              <a:rPr lang="ru-RU" sz="4800" b="1" i="1" spc="1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800" b="1" i="1" spc="1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нимание!</a:t>
            </a:r>
            <a:endParaRPr lang="ru-RU" sz="4800" b="1" i="1" cap="none" spc="1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647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692696"/>
            <a:ext cx="6192688" cy="2958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Речь</a:t>
            </a: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это великий дар природы, благодаря которому люди получают широкие возможности общения друг с другом. </a:t>
            </a:r>
            <a:endParaRPr lang="ru-RU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280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0"/>
            <a:ext cx="85725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Одним из важнейших показателей речевого развития ребенка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является развитие связной речи.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Только в связной речи в диалоге, монологе, рассказывании и пересказе можно четко проследить все основные аспекты, характеризующие нашу речь. В связной речи отражается логика мышления ребёнка, его умение осмыслить воспринимаемое и правильно выразить его. Умение интересно рассказывать и заинтересовывать слушателей своим изложением, рассказывая сюжет игры, помогает детям стать общительнее, преодолеть застенчивость; развивает уверенность в себе. 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D:\фото  для  группы\DCIM\сюжетные  игры\IMG_1320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539552" y="2919854"/>
            <a:ext cx="2845550" cy="35908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2" descr="D:\фото  для  группы\DCIM\сюжетные  игры\IMG_1636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851920" y="2981459"/>
            <a:ext cx="3672408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836712"/>
            <a:ext cx="71287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современное время значительное место в повседневной  жизни  дошкольников занимают  гаджеты, что снижает речевую активность детей, отрицательно влияет  на формирование связной речи , навыков общения.</a:t>
            </a:r>
            <a:endParaRPr lang="ru-R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2636912"/>
            <a:ext cx="645802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сложившейся ситуации педагоги находятся в поиске педагогических технологий и новых инновационных методик, основанных на развитии не только связной речи дошкольников, но и всех психических процессов.</a:t>
            </a:r>
          </a:p>
          <a:p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Способствуют этому  и  </a:t>
            </a:r>
            <a:r>
              <a:rPr lang="ru-RU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социо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игровые  технологии.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Поскольку игра является  ведущим видом  деятельности дошкольников.</a:t>
            </a:r>
            <a:endParaRPr lang="ru-RU" sz="20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4775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908720"/>
            <a:ext cx="784887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Социо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-игровая технология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это технология развития ребёнка в игровом общении со сверстниками. </a:t>
            </a:r>
          </a:p>
          <a:p>
            <a:pPr lvl="0"/>
            <a:endParaRPr lang="ru-R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832050"/>
            <a:ext cx="6624736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lvl="0" indent="-274320">
              <a:spcBef>
                <a:spcPts val="600"/>
              </a:spcBef>
              <a:buClr>
                <a:srgbClr val="B13F9A"/>
              </a:buClr>
              <a:buSzPct val="73000"/>
            </a:pPr>
            <a:r>
              <a:rPr lang="ru-RU" sz="2400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marL="274320" lvl="0" indent="-274320">
              <a:spcBef>
                <a:spcPts val="600"/>
              </a:spcBef>
              <a:buClr>
                <a:srgbClr val="B13F9A"/>
              </a:buClr>
              <a:buSzPct val="73000"/>
            </a:pP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Формирование у дошкольников навыков дружеского коммуникативного взаимодействия с использованием грамматически правильной связной речи.</a:t>
            </a:r>
          </a:p>
          <a:p>
            <a:pPr marL="274320" lvl="0" indent="-274320">
              <a:spcBef>
                <a:spcPts val="600"/>
              </a:spcBef>
              <a:buClr>
                <a:srgbClr val="B13F9A"/>
              </a:buClr>
              <a:buSzPct val="73000"/>
              <a:buFont typeface="Wingdings 2"/>
              <a:buChar char=""/>
            </a:pP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lvl="0" indent="-274320">
              <a:spcBef>
                <a:spcPts val="600"/>
              </a:spcBef>
              <a:buClr>
                <a:srgbClr val="B13F9A"/>
              </a:buClr>
              <a:buSzPct val="73000"/>
            </a:pP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Развитие у детей навыков полноценного межличностного общения, помогающего понять самого себя.</a:t>
            </a:r>
          </a:p>
          <a:p>
            <a:pPr marL="274320" lvl="0" indent="-274320">
              <a:spcBef>
                <a:spcPts val="600"/>
              </a:spcBef>
              <a:buClr>
                <a:srgbClr val="B13F9A"/>
              </a:buClr>
              <a:buSzPct val="73000"/>
              <a:buFont typeface="Wingdings 2"/>
              <a:buChar char=""/>
            </a:pPr>
            <a:endParaRPr lang="ru-RU" sz="2600" dirty="0">
              <a:solidFill>
                <a:prstClr val="black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437607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196752"/>
            <a:ext cx="73448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3.Развитие взаимодействия ребёнок-ребёнок, ребёнок-взрослый, ребёнок-родитель для обеспечения душевного благополучия.</a:t>
            </a:r>
            <a:b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4. Развитие у детей умения элементарного самоконтроля речевого выказывания и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своих действий, взаимоотношений с окружающими, снятие страха и зажима перед деятельностью.</a:t>
            </a:r>
            <a:b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5. Создание условий для развития личностных качеств и способностей всех субъектов открытого образовательного пространства</a:t>
            </a:r>
          </a:p>
        </p:txBody>
      </p:sp>
    </p:spTree>
    <p:extLst>
      <p:ext uri="{BB962C8B-B14F-4D97-AF65-F5344CB8AC3E}">
        <p14:creationId xmlns:p14="http://schemas.microsoft.com/office/powerpoint/2010/main" val="1580600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836712"/>
            <a:ext cx="74888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Социо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-игровая педагогика создаёт такие условия, где ВОСПИТАТЕЛЬ становится равноправным партнёром и организатором интересных дел. Тем самым снимает с себя обучающую функцию. Воспитатель должен помнить, что взрослый и ребёнок имеют одинаковое право на ошибку. 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5656" y="2780928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 rot="10800000" flipV="1">
            <a:off x="323528" y="3475235"/>
            <a:ext cx="67687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«Надо не учить, а налаживать ситуацию, когда их участникам хочется доверять друг другу, и своему собственному опыту, в результате чего происходит эффект добровольного обучения, тренировки и научения»</a:t>
            </a:r>
          </a:p>
          <a:p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(В. М. </a:t>
            </a:r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Букатов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588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04664"/>
            <a:ext cx="748883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Принципы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организации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социо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-игровой технологии:</a:t>
            </a:r>
          </a:p>
          <a:p>
            <a:pPr lvl="0"/>
            <a:endParaRPr lang="ru-RU" sz="2400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Педагог – равноправный партнёр. Он умеет интересно играть, организует игры, выдумывает их.</a:t>
            </a:r>
          </a:p>
          <a:p>
            <a:pPr lvl="0">
              <a:buFont typeface="Wingdings" pitchFamily="2" charset="2"/>
              <a:buChar char="Ø"/>
            </a:pP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Дети с нарушениями речи могут смело выступать с кем-нибудь в паре, что помогает ему быть успешным.</a:t>
            </a:r>
          </a:p>
          <a:p>
            <a:pPr lvl="0">
              <a:buFont typeface="Wingdings" pitchFamily="2" charset="2"/>
              <a:buChar char="Ø"/>
            </a:pP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Свобода и самостоятельность в выборе детьми знаний, умений и навыков. Свобода не означает вседозволенность.</a:t>
            </a:r>
            <a:b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92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5576" y="1194715"/>
            <a:ext cx="62646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i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Правила: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1. «Группа ровесников»</a:t>
            </a:r>
          </a:p>
          <a:p>
            <a:pPr marL="342900" indent="-342900">
              <a:lnSpc>
                <a:spcPct val="150000"/>
              </a:lnSpc>
              <a:buAutoNum type="arabicPeriod" startAt="2"/>
            </a:pP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«Смена лидерства»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3. «Смена обстановки»</a:t>
            </a:r>
          </a:p>
          <a:p>
            <a:pPr marL="457200" indent="-457200">
              <a:lnSpc>
                <a:spcPct val="150000"/>
              </a:lnSpc>
              <a:buAutoNum type="arabicPeriod" startAt="4"/>
            </a:pP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«Смена темпа и ритма»</a:t>
            </a:r>
          </a:p>
          <a:p>
            <a:pPr marL="457200" indent="-457200">
              <a:lnSpc>
                <a:spcPct val="150000"/>
              </a:lnSpc>
              <a:buAutoNum type="arabicPeriod" startAt="4"/>
            </a:pP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«Интеграция всех видов деятельности»</a:t>
            </a:r>
          </a:p>
          <a:p>
            <a:pPr marL="457200" indent="-457200">
              <a:lnSpc>
                <a:spcPct val="150000"/>
              </a:lnSpc>
              <a:buAutoNum type="arabicPeriod" startAt="4"/>
            </a:pP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«За 133 зайцами погонишься, глядишь и наловишь с десяток»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8063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E36C09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2640</TotalTime>
  <Words>895</Words>
  <Application>Microsoft Office PowerPoint</Application>
  <PresentationFormat>Экран (4:3)</PresentationFormat>
  <Paragraphs>60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Алексей</cp:lastModifiedBy>
  <cp:revision>228</cp:revision>
  <dcterms:created xsi:type="dcterms:W3CDTF">2014-06-15T09:49:01Z</dcterms:created>
  <dcterms:modified xsi:type="dcterms:W3CDTF">2023-12-06T17:42:33Z</dcterms:modified>
</cp:coreProperties>
</file>