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84" r:id="rId4"/>
    <p:sldId id="287" r:id="rId5"/>
    <p:sldId id="288" r:id="rId6"/>
    <p:sldId id="289" r:id="rId7"/>
    <p:sldId id="285" r:id="rId8"/>
    <p:sldId id="290" r:id="rId9"/>
    <p:sldId id="291" r:id="rId10"/>
    <p:sldId id="292" r:id="rId11"/>
    <p:sldId id="293" r:id="rId12"/>
    <p:sldId id="263" r:id="rId13"/>
    <p:sldId id="264" r:id="rId14"/>
    <p:sldId id="265" r:id="rId15"/>
    <p:sldId id="266" r:id="rId16"/>
    <p:sldId id="267" r:id="rId17"/>
    <p:sldId id="296" r:id="rId18"/>
    <p:sldId id="298" r:id="rId19"/>
    <p:sldId id="294" r:id="rId20"/>
    <p:sldId id="295" r:id="rId21"/>
    <p:sldId id="297" r:id="rId22"/>
    <p:sldId id="272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DE"/>
    <a:srgbClr val="FFCC99"/>
    <a:srgbClr val="FFFFCC"/>
    <a:srgbClr val="CCFF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54" autoAdjust="0"/>
  </p:normalViewPr>
  <p:slideViewPr>
    <p:cSldViewPr snapToGrid="0" showGuides="1">
      <p:cViewPr varScale="1">
        <p:scale>
          <a:sx n="96" d="100"/>
          <a:sy n="96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AA635-E131-4B9A-B65F-1A5EBA2B3DF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296C6-15D8-44A1-B4C5-E105AC0A17E3}">
      <dgm:prSet phldrT="[Текст]" custT="1"/>
      <dgm:spPr/>
      <dgm:t>
        <a:bodyPr/>
        <a:lstStyle/>
        <a:p>
          <a:r>
            <a:rPr lang="ru-RU" sz="1800" b="1" dirty="0" smtClean="0"/>
            <a:t>4,5 % детей, проживающих в России, относятся к категории лиц с ОВЗ</a:t>
          </a:r>
          <a:endParaRPr lang="ru-RU" sz="1800" b="1" dirty="0"/>
        </a:p>
      </dgm:t>
    </dgm:pt>
    <dgm:pt modelId="{3CBC2413-1D9E-46FE-9D8A-976EC958340A}" type="parTrans" cxnId="{E715D2EF-15B0-44EF-92C9-553E8B254759}">
      <dgm:prSet/>
      <dgm:spPr/>
      <dgm:t>
        <a:bodyPr/>
        <a:lstStyle/>
        <a:p>
          <a:endParaRPr lang="ru-RU"/>
        </a:p>
      </dgm:t>
    </dgm:pt>
    <dgm:pt modelId="{D67222D6-6FE2-43EF-8BAF-10C121433D53}" type="sibTrans" cxnId="{E715D2EF-15B0-44EF-92C9-553E8B254759}">
      <dgm:prSet/>
      <dgm:spPr/>
      <dgm:t>
        <a:bodyPr/>
        <a:lstStyle/>
        <a:p>
          <a:endParaRPr lang="ru-RU"/>
        </a:p>
      </dgm:t>
    </dgm:pt>
    <dgm:pt modelId="{A3BDCA1D-D9B0-4996-BAEE-60DE2044256B}">
      <dgm:prSet custT="1"/>
      <dgm:spPr/>
      <dgm:t>
        <a:bodyPr/>
        <a:lstStyle/>
        <a:p>
          <a:r>
            <a:rPr lang="ru-RU" sz="1800" b="1" dirty="0" smtClean="0"/>
            <a:t>важность и необходимость позитивной социализации детей с ОВЗ</a:t>
          </a:r>
        </a:p>
      </dgm:t>
    </dgm:pt>
    <dgm:pt modelId="{CC999F97-40A5-4AB3-AA8B-C3C8A5FF6F9E}" type="parTrans" cxnId="{CF80C03E-9081-4F5F-8FEF-45B4A0B94440}">
      <dgm:prSet/>
      <dgm:spPr/>
      <dgm:t>
        <a:bodyPr/>
        <a:lstStyle/>
        <a:p>
          <a:endParaRPr lang="ru-RU"/>
        </a:p>
      </dgm:t>
    </dgm:pt>
    <dgm:pt modelId="{B05F79DD-D330-4F7B-AB93-0C006E254A08}" type="sibTrans" cxnId="{CF80C03E-9081-4F5F-8FEF-45B4A0B94440}">
      <dgm:prSet/>
      <dgm:spPr/>
      <dgm:t>
        <a:bodyPr/>
        <a:lstStyle/>
        <a:p>
          <a:endParaRPr lang="ru-RU"/>
        </a:p>
      </dgm:t>
    </dgm:pt>
    <dgm:pt modelId="{F592742F-F44D-43F6-BC89-C4AAF307E66F}" type="pres">
      <dgm:prSet presAssocID="{227AA635-E131-4B9A-B65F-1A5EBA2B3D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636C5-ABFC-4E4E-A6B8-361514D16CF3}" type="pres">
      <dgm:prSet presAssocID="{96B296C6-15D8-44A1-B4C5-E105AC0A17E3}" presName="parentText" presStyleLbl="node1" presStyleIdx="0" presStyleCnt="2" custScaleY="80204" custLinFactNeighborX="778" custLinFactNeighborY="83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79BEF-29FC-4C4F-A011-C493B1BE741A}" type="pres">
      <dgm:prSet presAssocID="{D67222D6-6FE2-43EF-8BAF-10C121433D53}" presName="spacer" presStyleCnt="0"/>
      <dgm:spPr/>
    </dgm:pt>
    <dgm:pt modelId="{DB232D01-5B1C-4059-AA5D-61144635A156}" type="pres">
      <dgm:prSet presAssocID="{A3BDCA1D-D9B0-4996-BAEE-60DE2044256B}" presName="parentText" presStyleLbl="node1" presStyleIdx="1" presStyleCnt="2" custScaleY="83703" custLinFactY="38649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5D2EF-15B0-44EF-92C9-553E8B254759}" srcId="{227AA635-E131-4B9A-B65F-1A5EBA2B3DF6}" destId="{96B296C6-15D8-44A1-B4C5-E105AC0A17E3}" srcOrd="0" destOrd="0" parTransId="{3CBC2413-1D9E-46FE-9D8A-976EC958340A}" sibTransId="{D67222D6-6FE2-43EF-8BAF-10C121433D53}"/>
    <dgm:cxn modelId="{39BE4E5E-17A4-4C52-8F2F-AB1B139F373C}" type="presOf" srcId="{A3BDCA1D-D9B0-4996-BAEE-60DE2044256B}" destId="{DB232D01-5B1C-4059-AA5D-61144635A156}" srcOrd="0" destOrd="0" presId="urn:microsoft.com/office/officeart/2005/8/layout/vList2"/>
    <dgm:cxn modelId="{2BD6FDF2-F739-4512-BCC2-65C3FF30B890}" type="presOf" srcId="{227AA635-E131-4B9A-B65F-1A5EBA2B3DF6}" destId="{F592742F-F44D-43F6-BC89-C4AAF307E66F}" srcOrd="0" destOrd="0" presId="urn:microsoft.com/office/officeart/2005/8/layout/vList2"/>
    <dgm:cxn modelId="{76ADFACD-7AA8-4614-BA7B-E3850F4AC064}" type="presOf" srcId="{96B296C6-15D8-44A1-B4C5-E105AC0A17E3}" destId="{465636C5-ABFC-4E4E-A6B8-361514D16CF3}" srcOrd="0" destOrd="0" presId="urn:microsoft.com/office/officeart/2005/8/layout/vList2"/>
    <dgm:cxn modelId="{CF80C03E-9081-4F5F-8FEF-45B4A0B94440}" srcId="{227AA635-E131-4B9A-B65F-1A5EBA2B3DF6}" destId="{A3BDCA1D-D9B0-4996-BAEE-60DE2044256B}" srcOrd="1" destOrd="0" parTransId="{CC999F97-40A5-4AB3-AA8B-C3C8A5FF6F9E}" sibTransId="{B05F79DD-D330-4F7B-AB93-0C006E254A08}"/>
    <dgm:cxn modelId="{FC2EA229-A49F-41EE-89D3-9DEDC2EAE760}" type="presParOf" srcId="{F592742F-F44D-43F6-BC89-C4AAF307E66F}" destId="{465636C5-ABFC-4E4E-A6B8-361514D16CF3}" srcOrd="0" destOrd="0" presId="urn:microsoft.com/office/officeart/2005/8/layout/vList2"/>
    <dgm:cxn modelId="{80D5E8A6-5776-463D-BC9C-B0C049F13064}" type="presParOf" srcId="{F592742F-F44D-43F6-BC89-C4AAF307E66F}" destId="{A7179BEF-29FC-4C4F-A011-C493B1BE741A}" srcOrd="1" destOrd="0" presId="urn:microsoft.com/office/officeart/2005/8/layout/vList2"/>
    <dgm:cxn modelId="{7B9E3950-777B-460D-9279-635FFEAF5931}" type="presParOf" srcId="{F592742F-F44D-43F6-BC89-C4AAF307E66F}" destId="{DB232D01-5B1C-4059-AA5D-61144635A1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A635-E131-4B9A-B65F-1A5EBA2B3DF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BDCA1D-D9B0-4996-BAEE-60DE2044256B}">
      <dgm:prSet custT="1"/>
      <dgm:spPr/>
      <dgm:t>
        <a:bodyPr/>
        <a:lstStyle/>
        <a:p>
          <a:r>
            <a:rPr lang="ru-RU" sz="1800" b="1" dirty="0" smtClean="0"/>
            <a:t>низкая социализация</a:t>
          </a:r>
        </a:p>
      </dgm:t>
    </dgm:pt>
    <dgm:pt modelId="{CC999F97-40A5-4AB3-AA8B-C3C8A5FF6F9E}" type="parTrans" cxnId="{CF80C03E-9081-4F5F-8FEF-45B4A0B94440}">
      <dgm:prSet/>
      <dgm:spPr/>
      <dgm:t>
        <a:bodyPr/>
        <a:lstStyle/>
        <a:p>
          <a:endParaRPr lang="ru-RU"/>
        </a:p>
      </dgm:t>
    </dgm:pt>
    <dgm:pt modelId="{B05F79DD-D330-4F7B-AB93-0C006E254A08}" type="sibTrans" cxnId="{CF80C03E-9081-4F5F-8FEF-45B4A0B94440}">
      <dgm:prSet/>
      <dgm:spPr/>
      <dgm:t>
        <a:bodyPr/>
        <a:lstStyle/>
        <a:p>
          <a:endParaRPr lang="ru-RU"/>
        </a:p>
      </dgm:t>
    </dgm:pt>
    <dgm:pt modelId="{5411DD95-AD43-42A8-BE3D-FA1173FC4C60}">
      <dgm:prSet custT="1"/>
      <dgm:spPr/>
      <dgm:t>
        <a:bodyPr/>
        <a:lstStyle/>
        <a:p>
          <a:r>
            <a:rPr lang="ru-RU" sz="1800" b="1" dirty="0" smtClean="0"/>
            <a:t>неадекватная и низкая самооценка</a:t>
          </a:r>
          <a:endParaRPr lang="ru-RU" sz="1800" b="1" dirty="0"/>
        </a:p>
      </dgm:t>
    </dgm:pt>
    <dgm:pt modelId="{54E2B036-9156-4535-B4F1-99284D60F218}" type="parTrans" cxnId="{142EBC33-8295-4658-AEF9-A4383D4CCD08}">
      <dgm:prSet/>
      <dgm:spPr/>
      <dgm:t>
        <a:bodyPr/>
        <a:lstStyle/>
        <a:p>
          <a:endParaRPr lang="ru-RU"/>
        </a:p>
      </dgm:t>
    </dgm:pt>
    <dgm:pt modelId="{60A3167E-C9FC-4BF0-9583-A5425A725D10}" type="sibTrans" cxnId="{142EBC33-8295-4658-AEF9-A4383D4CCD08}">
      <dgm:prSet/>
      <dgm:spPr/>
      <dgm:t>
        <a:bodyPr/>
        <a:lstStyle/>
        <a:p>
          <a:endParaRPr lang="ru-RU"/>
        </a:p>
      </dgm:t>
    </dgm:pt>
    <dgm:pt modelId="{CA4530C8-015E-4DD3-90D4-7F60F6F486A3}">
      <dgm:prSet custT="1"/>
      <dgm:spPr/>
      <dgm:t>
        <a:bodyPr/>
        <a:lstStyle/>
        <a:p>
          <a:r>
            <a:rPr lang="ru-RU" sz="1800" b="1" dirty="0" smtClean="0"/>
            <a:t>защитная агрессия</a:t>
          </a:r>
        </a:p>
      </dgm:t>
    </dgm:pt>
    <dgm:pt modelId="{9D112469-383B-4240-8C06-E465EDC2196D}" type="parTrans" cxnId="{8CF15CCE-1950-4AE1-9C95-30D8AE63674D}">
      <dgm:prSet/>
      <dgm:spPr/>
      <dgm:t>
        <a:bodyPr/>
        <a:lstStyle/>
        <a:p>
          <a:endParaRPr lang="ru-RU"/>
        </a:p>
      </dgm:t>
    </dgm:pt>
    <dgm:pt modelId="{8971A964-DC6B-4298-AE20-B9089CDEF80E}" type="sibTrans" cxnId="{8CF15CCE-1950-4AE1-9C95-30D8AE63674D}">
      <dgm:prSet/>
      <dgm:spPr/>
      <dgm:t>
        <a:bodyPr/>
        <a:lstStyle/>
        <a:p>
          <a:endParaRPr lang="ru-RU"/>
        </a:p>
      </dgm:t>
    </dgm:pt>
    <dgm:pt modelId="{96B296C6-15D8-44A1-B4C5-E105AC0A17E3}">
      <dgm:prSet phldrT="[Текст]" custT="1"/>
      <dgm:spPr/>
      <dgm:t>
        <a:bodyPr/>
        <a:lstStyle/>
        <a:p>
          <a:r>
            <a:rPr lang="ru-RU" sz="1800" b="1" dirty="0" smtClean="0"/>
            <a:t>высокая тревожность</a:t>
          </a:r>
          <a:endParaRPr lang="ru-RU" sz="1800" b="1" dirty="0"/>
        </a:p>
      </dgm:t>
    </dgm:pt>
    <dgm:pt modelId="{D67222D6-6FE2-43EF-8BAF-10C121433D53}" type="sibTrans" cxnId="{E715D2EF-15B0-44EF-92C9-553E8B254759}">
      <dgm:prSet/>
      <dgm:spPr/>
      <dgm:t>
        <a:bodyPr/>
        <a:lstStyle/>
        <a:p>
          <a:endParaRPr lang="ru-RU"/>
        </a:p>
      </dgm:t>
    </dgm:pt>
    <dgm:pt modelId="{3CBC2413-1D9E-46FE-9D8A-976EC958340A}" type="parTrans" cxnId="{E715D2EF-15B0-44EF-92C9-553E8B254759}">
      <dgm:prSet/>
      <dgm:spPr/>
      <dgm:t>
        <a:bodyPr/>
        <a:lstStyle/>
        <a:p>
          <a:endParaRPr lang="ru-RU"/>
        </a:p>
      </dgm:t>
    </dgm:pt>
    <dgm:pt modelId="{C59E8341-6FB9-4C55-8FCD-3626B7E30DC1}">
      <dgm:prSet custT="1"/>
      <dgm:spPr/>
      <dgm:t>
        <a:bodyPr/>
        <a:lstStyle/>
        <a:p>
          <a:r>
            <a:rPr lang="ru-RU" sz="1800" b="1" dirty="0" smtClean="0"/>
            <a:t>проблема </a:t>
          </a:r>
          <a:r>
            <a:rPr lang="ru-RU" sz="1800" b="1" dirty="0" err="1" smtClean="0"/>
            <a:t>обучаемости</a:t>
          </a:r>
          <a:endParaRPr lang="ru-RU" sz="1800" b="1" dirty="0"/>
        </a:p>
      </dgm:t>
    </dgm:pt>
    <dgm:pt modelId="{0BE54DA0-C5AB-481C-9E6A-E3EEE6C33FCB}" type="parTrans" cxnId="{FF334504-3F09-4FD6-8A4F-3D342A813E0A}">
      <dgm:prSet/>
      <dgm:spPr/>
      <dgm:t>
        <a:bodyPr/>
        <a:lstStyle/>
        <a:p>
          <a:endParaRPr lang="ru-RU"/>
        </a:p>
      </dgm:t>
    </dgm:pt>
    <dgm:pt modelId="{E6DE21AF-F946-4B87-BF80-23BC15F8E27B}" type="sibTrans" cxnId="{FF334504-3F09-4FD6-8A4F-3D342A813E0A}">
      <dgm:prSet/>
      <dgm:spPr/>
      <dgm:t>
        <a:bodyPr/>
        <a:lstStyle/>
        <a:p>
          <a:endParaRPr lang="ru-RU"/>
        </a:p>
      </dgm:t>
    </dgm:pt>
    <dgm:pt modelId="{E24B312D-CAFC-4F92-8431-A6FD1EE6C268}">
      <dgm:prSet custT="1"/>
      <dgm:spPr/>
      <dgm:t>
        <a:bodyPr/>
        <a:lstStyle/>
        <a:p>
          <a:r>
            <a:rPr lang="ru-RU" sz="1800" b="1" dirty="0" smtClean="0"/>
            <a:t>отторжение коллективом</a:t>
          </a:r>
          <a:endParaRPr lang="ru-RU" sz="1800" b="1" dirty="0"/>
        </a:p>
      </dgm:t>
    </dgm:pt>
    <dgm:pt modelId="{76527EE1-1587-483B-89EB-3CC98F0EF31E}" type="parTrans" cxnId="{19B4C411-68BB-401A-8012-D2E27BDD049D}">
      <dgm:prSet/>
      <dgm:spPr/>
      <dgm:t>
        <a:bodyPr/>
        <a:lstStyle/>
        <a:p>
          <a:endParaRPr lang="ru-RU"/>
        </a:p>
      </dgm:t>
    </dgm:pt>
    <dgm:pt modelId="{78ECBD51-DCD8-40C9-8A95-30763DB5F604}" type="sibTrans" cxnId="{19B4C411-68BB-401A-8012-D2E27BDD049D}">
      <dgm:prSet/>
      <dgm:spPr/>
      <dgm:t>
        <a:bodyPr/>
        <a:lstStyle/>
        <a:p>
          <a:endParaRPr lang="ru-RU"/>
        </a:p>
      </dgm:t>
    </dgm:pt>
    <dgm:pt modelId="{CE59FBA2-BB20-4F47-87DD-1BE2C7C6DFF8}">
      <dgm:prSet custT="1"/>
      <dgm:spPr/>
      <dgm:t>
        <a:bodyPr/>
        <a:lstStyle/>
        <a:p>
          <a:r>
            <a:rPr lang="ru-RU" sz="1800" b="1" dirty="0" smtClean="0"/>
            <a:t>проблема доступа в школу</a:t>
          </a:r>
          <a:endParaRPr lang="ru-RU" sz="1800" b="1" dirty="0"/>
        </a:p>
      </dgm:t>
    </dgm:pt>
    <dgm:pt modelId="{01C5F60E-79B6-4FEE-B2F3-C2D6C74FE969}" type="parTrans" cxnId="{6FA19AE6-C2C0-40E6-8B35-8C026008E11E}">
      <dgm:prSet/>
      <dgm:spPr/>
      <dgm:t>
        <a:bodyPr/>
        <a:lstStyle/>
        <a:p>
          <a:endParaRPr lang="ru-RU"/>
        </a:p>
      </dgm:t>
    </dgm:pt>
    <dgm:pt modelId="{C4972C0A-B697-4E0E-AC0B-D0BBF02BB7CC}" type="sibTrans" cxnId="{6FA19AE6-C2C0-40E6-8B35-8C026008E11E}">
      <dgm:prSet/>
      <dgm:spPr/>
      <dgm:t>
        <a:bodyPr/>
        <a:lstStyle/>
        <a:p>
          <a:endParaRPr lang="ru-RU"/>
        </a:p>
      </dgm:t>
    </dgm:pt>
    <dgm:pt modelId="{F592742F-F44D-43F6-BC89-C4AAF307E66F}" type="pres">
      <dgm:prSet presAssocID="{227AA635-E131-4B9A-B65F-1A5EBA2B3D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636C5-ABFC-4E4E-A6B8-361514D16CF3}" type="pres">
      <dgm:prSet presAssocID="{96B296C6-15D8-44A1-B4C5-E105AC0A17E3}" presName="parentText" presStyleLbl="node1" presStyleIdx="0" presStyleCnt="7" custScaleY="25589" custLinFactY="-19745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79BEF-29FC-4C4F-A011-C493B1BE741A}" type="pres">
      <dgm:prSet presAssocID="{D67222D6-6FE2-43EF-8BAF-10C121433D53}" presName="spacer" presStyleCnt="0"/>
      <dgm:spPr/>
    </dgm:pt>
    <dgm:pt modelId="{7C7A26EB-86FF-453D-B93B-B6318135FFB7}" type="pres">
      <dgm:prSet presAssocID="{CA4530C8-015E-4DD3-90D4-7F60F6F486A3}" presName="parentText" presStyleLbl="node1" presStyleIdx="1" presStyleCnt="7" custScaleY="20690" custLinFactY="-17899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EEA46-C22F-485C-9A86-A55090EEADF5}" type="pres">
      <dgm:prSet presAssocID="{8971A964-DC6B-4298-AE20-B9089CDEF80E}" presName="spacer" presStyleCnt="0"/>
      <dgm:spPr/>
    </dgm:pt>
    <dgm:pt modelId="{DBF30AB8-B75F-4FEA-81C3-C3BEC1EF0B05}" type="pres">
      <dgm:prSet presAssocID="{5411DD95-AD43-42A8-BE3D-FA1173FC4C60}" presName="parentText" presStyleLbl="node1" presStyleIdx="2" presStyleCnt="7" custAng="10800000" custFlipVert="1" custScaleY="27699" custLinFactY="-14666" custLinFactNeighborX="2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8339A-1ECC-458E-B609-F42BA372C63D}" type="pres">
      <dgm:prSet presAssocID="{60A3167E-C9FC-4BF0-9583-A5425A725D10}" presName="spacer" presStyleCnt="0"/>
      <dgm:spPr/>
    </dgm:pt>
    <dgm:pt modelId="{DB232D01-5B1C-4059-AA5D-61144635A156}" type="pres">
      <dgm:prSet presAssocID="{A3BDCA1D-D9B0-4996-BAEE-60DE2044256B}" presName="parentText" presStyleLbl="node1" presStyleIdx="3" presStyleCnt="7" custScaleY="24906" custLinFactY="-126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044F3-292B-438E-A036-26B76A3B3773}" type="pres">
      <dgm:prSet presAssocID="{B05F79DD-D330-4F7B-AB93-0C006E254A08}" presName="spacer" presStyleCnt="0"/>
      <dgm:spPr/>
    </dgm:pt>
    <dgm:pt modelId="{32C4546E-CF73-48D5-8D28-589CC66FB16D}" type="pres">
      <dgm:prSet presAssocID="{C59E8341-6FB9-4C55-8FCD-3626B7E30DC1}" presName="parentText" presStyleLbl="node1" presStyleIdx="4" presStyleCnt="7" custScaleY="23647" custLinFactY="-116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D3C70-7B4D-460F-B4F8-DC020493DDEC}" type="pres">
      <dgm:prSet presAssocID="{E6DE21AF-F946-4B87-BF80-23BC15F8E27B}" presName="spacer" presStyleCnt="0"/>
      <dgm:spPr/>
    </dgm:pt>
    <dgm:pt modelId="{8AD2DBB0-2569-4CC9-9899-F301FA943AB8}" type="pres">
      <dgm:prSet presAssocID="{E24B312D-CAFC-4F92-8431-A6FD1EE6C268}" presName="parentText" presStyleLbl="node1" presStyleIdx="5" presStyleCnt="7" custScaleY="20821" custLinFactY="-105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75440-5E1D-4FFC-B90F-6DBCBCABFFEF}" type="pres">
      <dgm:prSet presAssocID="{78ECBD51-DCD8-40C9-8A95-30763DB5F604}" presName="spacer" presStyleCnt="0"/>
      <dgm:spPr/>
    </dgm:pt>
    <dgm:pt modelId="{5AD12797-4644-4504-BEBC-794E6053CAA6}" type="pres">
      <dgm:prSet presAssocID="{CE59FBA2-BB20-4F47-87DD-1BE2C7C6DFF8}" presName="parentText" presStyleLbl="node1" presStyleIdx="6" presStyleCnt="7" custScaleY="21545" custLinFactY="-10240" custLinFactNeighborX="-2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B4C411-68BB-401A-8012-D2E27BDD049D}" srcId="{227AA635-E131-4B9A-B65F-1A5EBA2B3DF6}" destId="{E24B312D-CAFC-4F92-8431-A6FD1EE6C268}" srcOrd="5" destOrd="0" parTransId="{76527EE1-1587-483B-89EB-3CC98F0EF31E}" sibTransId="{78ECBD51-DCD8-40C9-8A95-30763DB5F604}"/>
    <dgm:cxn modelId="{A9BBBE45-90E7-4B65-B0CB-C4F480ADA2B2}" type="presOf" srcId="{5411DD95-AD43-42A8-BE3D-FA1173FC4C60}" destId="{DBF30AB8-B75F-4FEA-81C3-C3BEC1EF0B05}" srcOrd="0" destOrd="0" presId="urn:microsoft.com/office/officeart/2005/8/layout/vList2"/>
    <dgm:cxn modelId="{142EBC33-8295-4658-AEF9-A4383D4CCD08}" srcId="{227AA635-E131-4B9A-B65F-1A5EBA2B3DF6}" destId="{5411DD95-AD43-42A8-BE3D-FA1173FC4C60}" srcOrd="2" destOrd="0" parTransId="{54E2B036-9156-4535-B4F1-99284D60F218}" sibTransId="{60A3167E-C9FC-4BF0-9583-A5425A725D10}"/>
    <dgm:cxn modelId="{495B51A2-E370-4166-9659-F47884B50CC4}" type="presOf" srcId="{CE59FBA2-BB20-4F47-87DD-1BE2C7C6DFF8}" destId="{5AD12797-4644-4504-BEBC-794E6053CAA6}" srcOrd="0" destOrd="0" presId="urn:microsoft.com/office/officeart/2005/8/layout/vList2"/>
    <dgm:cxn modelId="{6FA19AE6-C2C0-40E6-8B35-8C026008E11E}" srcId="{227AA635-E131-4B9A-B65F-1A5EBA2B3DF6}" destId="{CE59FBA2-BB20-4F47-87DD-1BE2C7C6DFF8}" srcOrd="6" destOrd="0" parTransId="{01C5F60E-79B6-4FEE-B2F3-C2D6C74FE969}" sibTransId="{C4972C0A-B697-4E0E-AC0B-D0BBF02BB7CC}"/>
    <dgm:cxn modelId="{CF80C03E-9081-4F5F-8FEF-45B4A0B94440}" srcId="{227AA635-E131-4B9A-B65F-1A5EBA2B3DF6}" destId="{A3BDCA1D-D9B0-4996-BAEE-60DE2044256B}" srcOrd="3" destOrd="0" parTransId="{CC999F97-40A5-4AB3-AA8B-C3C8A5FF6F9E}" sibTransId="{B05F79DD-D330-4F7B-AB93-0C006E254A08}"/>
    <dgm:cxn modelId="{E715D2EF-15B0-44EF-92C9-553E8B254759}" srcId="{227AA635-E131-4B9A-B65F-1A5EBA2B3DF6}" destId="{96B296C6-15D8-44A1-B4C5-E105AC0A17E3}" srcOrd="0" destOrd="0" parTransId="{3CBC2413-1D9E-46FE-9D8A-976EC958340A}" sibTransId="{D67222D6-6FE2-43EF-8BAF-10C121433D53}"/>
    <dgm:cxn modelId="{9553977D-C670-4801-A808-35A60A91C615}" type="presOf" srcId="{227AA635-E131-4B9A-B65F-1A5EBA2B3DF6}" destId="{F592742F-F44D-43F6-BC89-C4AAF307E66F}" srcOrd="0" destOrd="0" presId="urn:microsoft.com/office/officeart/2005/8/layout/vList2"/>
    <dgm:cxn modelId="{4A25F3FE-0860-44E3-AF94-7920230DE30A}" type="presOf" srcId="{E24B312D-CAFC-4F92-8431-A6FD1EE6C268}" destId="{8AD2DBB0-2569-4CC9-9899-F301FA943AB8}" srcOrd="0" destOrd="0" presId="urn:microsoft.com/office/officeart/2005/8/layout/vList2"/>
    <dgm:cxn modelId="{C24EF431-D697-44A0-80BE-BB7B6FF8836C}" type="presOf" srcId="{C59E8341-6FB9-4C55-8FCD-3626B7E30DC1}" destId="{32C4546E-CF73-48D5-8D28-589CC66FB16D}" srcOrd="0" destOrd="0" presId="urn:microsoft.com/office/officeart/2005/8/layout/vList2"/>
    <dgm:cxn modelId="{4D3EE3A6-537C-45BA-B7B3-A7D0AD41A28B}" type="presOf" srcId="{CA4530C8-015E-4DD3-90D4-7F60F6F486A3}" destId="{7C7A26EB-86FF-453D-B93B-B6318135FFB7}" srcOrd="0" destOrd="0" presId="urn:microsoft.com/office/officeart/2005/8/layout/vList2"/>
    <dgm:cxn modelId="{F2A4FB54-6A36-43AC-A187-7A9FC9738D27}" type="presOf" srcId="{96B296C6-15D8-44A1-B4C5-E105AC0A17E3}" destId="{465636C5-ABFC-4E4E-A6B8-361514D16CF3}" srcOrd="0" destOrd="0" presId="urn:microsoft.com/office/officeart/2005/8/layout/vList2"/>
    <dgm:cxn modelId="{9ADCCF93-05DE-43F4-86F7-5968FEA07D33}" type="presOf" srcId="{A3BDCA1D-D9B0-4996-BAEE-60DE2044256B}" destId="{DB232D01-5B1C-4059-AA5D-61144635A156}" srcOrd="0" destOrd="0" presId="urn:microsoft.com/office/officeart/2005/8/layout/vList2"/>
    <dgm:cxn modelId="{FF334504-3F09-4FD6-8A4F-3D342A813E0A}" srcId="{227AA635-E131-4B9A-B65F-1A5EBA2B3DF6}" destId="{C59E8341-6FB9-4C55-8FCD-3626B7E30DC1}" srcOrd="4" destOrd="0" parTransId="{0BE54DA0-C5AB-481C-9E6A-E3EEE6C33FCB}" sibTransId="{E6DE21AF-F946-4B87-BF80-23BC15F8E27B}"/>
    <dgm:cxn modelId="{8CF15CCE-1950-4AE1-9C95-30D8AE63674D}" srcId="{227AA635-E131-4B9A-B65F-1A5EBA2B3DF6}" destId="{CA4530C8-015E-4DD3-90D4-7F60F6F486A3}" srcOrd="1" destOrd="0" parTransId="{9D112469-383B-4240-8C06-E465EDC2196D}" sibTransId="{8971A964-DC6B-4298-AE20-B9089CDEF80E}"/>
    <dgm:cxn modelId="{2E44A6E8-5976-472C-9CFE-F3E60204674C}" type="presParOf" srcId="{F592742F-F44D-43F6-BC89-C4AAF307E66F}" destId="{465636C5-ABFC-4E4E-A6B8-361514D16CF3}" srcOrd="0" destOrd="0" presId="urn:microsoft.com/office/officeart/2005/8/layout/vList2"/>
    <dgm:cxn modelId="{04C24344-14A2-423F-AB8C-B766FD9FCE51}" type="presParOf" srcId="{F592742F-F44D-43F6-BC89-C4AAF307E66F}" destId="{A7179BEF-29FC-4C4F-A011-C493B1BE741A}" srcOrd="1" destOrd="0" presId="urn:microsoft.com/office/officeart/2005/8/layout/vList2"/>
    <dgm:cxn modelId="{E901BD57-0E3B-4A29-B6BE-CD453B9DD1E6}" type="presParOf" srcId="{F592742F-F44D-43F6-BC89-C4AAF307E66F}" destId="{7C7A26EB-86FF-453D-B93B-B6318135FFB7}" srcOrd="2" destOrd="0" presId="urn:microsoft.com/office/officeart/2005/8/layout/vList2"/>
    <dgm:cxn modelId="{56FCF140-F291-458B-A371-31452C22FC66}" type="presParOf" srcId="{F592742F-F44D-43F6-BC89-C4AAF307E66F}" destId="{725EEA46-C22F-485C-9A86-A55090EEADF5}" srcOrd="3" destOrd="0" presId="urn:microsoft.com/office/officeart/2005/8/layout/vList2"/>
    <dgm:cxn modelId="{34307F77-53F4-4199-85DB-CF04480DD368}" type="presParOf" srcId="{F592742F-F44D-43F6-BC89-C4AAF307E66F}" destId="{DBF30AB8-B75F-4FEA-81C3-C3BEC1EF0B05}" srcOrd="4" destOrd="0" presId="urn:microsoft.com/office/officeart/2005/8/layout/vList2"/>
    <dgm:cxn modelId="{310DD293-9E78-4149-9D3A-5DB5D430FFFB}" type="presParOf" srcId="{F592742F-F44D-43F6-BC89-C4AAF307E66F}" destId="{9AA8339A-1ECC-458E-B609-F42BA372C63D}" srcOrd="5" destOrd="0" presId="urn:microsoft.com/office/officeart/2005/8/layout/vList2"/>
    <dgm:cxn modelId="{D3F50AAF-5B96-4249-AB39-4A0DF04D6D62}" type="presParOf" srcId="{F592742F-F44D-43F6-BC89-C4AAF307E66F}" destId="{DB232D01-5B1C-4059-AA5D-61144635A156}" srcOrd="6" destOrd="0" presId="urn:microsoft.com/office/officeart/2005/8/layout/vList2"/>
    <dgm:cxn modelId="{CC683983-13C3-4614-AF13-3C623E10EB99}" type="presParOf" srcId="{F592742F-F44D-43F6-BC89-C4AAF307E66F}" destId="{D5F044F3-292B-438E-A036-26B76A3B3773}" srcOrd="7" destOrd="0" presId="urn:microsoft.com/office/officeart/2005/8/layout/vList2"/>
    <dgm:cxn modelId="{282F3005-D8C3-4E81-BCD1-E5D000ED10FD}" type="presParOf" srcId="{F592742F-F44D-43F6-BC89-C4AAF307E66F}" destId="{32C4546E-CF73-48D5-8D28-589CC66FB16D}" srcOrd="8" destOrd="0" presId="urn:microsoft.com/office/officeart/2005/8/layout/vList2"/>
    <dgm:cxn modelId="{29B191EA-FD9F-416B-A57F-52BCA52F94D2}" type="presParOf" srcId="{F592742F-F44D-43F6-BC89-C4AAF307E66F}" destId="{183D3C70-7B4D-460F-B4F8-DC020493DDEC}" srcOrd="9" destOrd="0" presId="urn:microsoft.com/office/officeart/2005/8/layout/vList2"/>
    <dgm:cxn modelId="{394C271B-39B1-472B-AF3D-6130402B7310}" type="presParOf" srcId="{F592742F-F44D-43F6-BC89-C4AAF307E66F}" destId="{8AD2DBB0-2569-4CC9-9899-F301FA943AB8}" srcOrd="10" destOrd="0" presId="urn:microsoft.com/office/officeart/2005/8/layout/vList2"/>
    <dgm:cxn modelId="{BFEEB8A4-9C71-470C-820F-4637CB5BA83E}" type="presParOf" srcId="{F592742F-F44D-43F6-BC89-C4AAF307E66F}" destId="{D2275440-5E1D-4FFC-B90F-6DBCBCABFFEF}" srcOrd="11" destOrd="0" presId="urn:microsoft.com/office/officeart/2005/8/layout/vList2"/>
    <dgm:cxn modelId="{98712F1D-6268-422A-874E-24532FC8ED3D}" type="presParOf" srcId="{F592742F-F44D-43F6-BC89-C4AAF307E66F}" destId="{5AD12797-4644-4504-BEBC-794E6053CAA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A635-E131-4B9A-B65F-1A5EBA2B3DF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BDCA1D-D9B0-4996-BAEE-60DE2044256B}">
      <dgm:prSet custT="1"/>
      <dgm:spPr/>
      <dgm:t>
        <a:bodyPr/>
        <a:lstStyle/>
        <a:p>
          <a:r>
            <a:rPr lang="ru-RU" sz="1800" b="1" dirty="0" smtClean="0"/>
            <a:t>неприспособленность помещений и учебного процесса к особым потребностям их детей </a:t>
          </a:r>
        </a:p>
      </dgm:t>
    </dgm:pt>
    <dgm:pt modelId="{CC999F97-40A5-4AB3-AA8B-C3C8A5FF6F9E}" type="parTrans" cxnId="{CF80C03E-9081-4F5F-8FEF-45B4A0B94440}">
      <dgm:prSet/>
      <dgm:spPr/>
      <dgm:t>
        <a:bodyPr/>
        <a:lstStyle/>
        <a:p>
          <a:endParaRPr lang="ru-RU"/>
        </a:p>
      </dgm:t>
    </dgm:pt>
    <dgm:pt modelId="{B05F79DD-D330-4F7B-AB93-0C006E254A08}" type="sibTrans" cxnId="{CF80C03E-9081-4F5F-8FEF-45B4A0B94440}">
      <dgm:prSet/>
      <dgm:spPr/>
      <dgm:t>
        <a:bodyPr/>
        <a:lstStyle/>
        <a:p>
          <a:endParaRPr lang="ru-RU"/>
        </a:p>
      </dgm:t>
    </dgm:pt>
    <dgm:pt modelId="{5411DD95-AD43-42A8-BE3D-FA1173FC4C60}">
      <dgm:prSet custT="1"/>
      <dgm:spPr/>
      <dgm:t>
        <a:bodyPr/>
        <a:lstStyle/>
        <a:p>
          <a:r>
            <a:rPr lang="ru-RU" sz="1800" b="1" dirty="0" smtClean="0"/>
            <a:t>неприятие особенностей своих детей</a:t>
          </a:r>
          <a:endParaRPr lang="ru-RU" sz="1800" b="1" dirty="0"/>
        </a:p>
      </dgm:t>
    </dgm:pt>
    <dgm:pt modelId="{54E2B036-9156-4535-B4F1-99284D60F218}" type="parTrans" cxnId="{142EBC33-8295-4658-AEF9-A4383D4CCD08}">
      <dgm:prSet/>
      <dgm:spPr/>
      <dgm:t>
        <a:bodyPr/>
        <a:lstStyle/>
        <a:p>
          <a:endParaRPr lang="ru-RU"/>
        </a:p>
      </dgm:t>
    </dgm:pt>
    <dgm:pt modelId="{60A3167E-C9FC-4BF0-9583-A5425A725D10}" type="sibTrans" cxnId="{142EBC33-8295-4658-AEF9-A4383D4CCD08}">
      <dgm:prSet/>
      <dgm:spPr/>
      <dgm:t>
        <a:bodyPr/>
        <a:lstStyle/>
        <a:p>
          <a:endParaRPr lang="ru-RU"/>
        </a:p>
      </dgm:t>
    </dgm:pt>
    <dgm:pt modelId="{CA4530C8-015E-4DD3-90D4-7F60F6F486A3}">
      <dgm:prSet custT="1"/>
      <dgm:spPr/>
      <dgm:t>
        <a:bodyPr/>
        <a:lstStyle/>
        <a:p>
          <a:r>
            <a:rPr lang="ru-RU" sz="1800" b="1" dirty="0" smtClean="0"/>
            <a:t>возможность возникновения конфликтов с одноклассниками и учителями</a:t>
          </a:r>
        </a:p>
      </dgm:t>
    </dgm:pt>
    <dgm:pt modelId="{9D112469-383B-4240-8C06-E465EDC2196D}" type="parTrans" cxnId="{8CF15CCE-1950-4AE1-9C95-30D8AE63674D}">
      <dgm:prSet/>
      <dgm:spPr/>
      <dgm:t>
        <a:bodyPr/>
        <a:lstStyle/>
        <a:p>
          <a:endParaRPr lang="ru-RU"/>
        </a:p>
      </dgm:t>
    </dgm:pt>
    <dgm:pt modelId="{8971A964-DC6B-4298-AE20-B9089CDEF80E}" type="sibTrans" cxnId="{8CF15CCE-1950-4AE1-9C95-30D8AE63674D}">
      <dgm:prSet/>
      <dgm:spPr/>
      <dgm:t>
        <a:bodyPr/>
        <a:lstStyle/>
        <a:p>
          <a:endParaRPr lang="ru-RU"/>
        </a:p>
      </dgm:t>
    </dgm:pt>
    <dgm:pt modelId="{96B296C6-15D8-44A1-B4C5-E105AC0A17E3}">
      <dgm:prSet phldrT="[Текст]" custT="1"/>
      <dgm:spPr/>
      <dgm:t>
        <a:bodyPr/>
        <a:lstStyle/>
        <a:p>
          <a:r>
            <a:rPr lang="ru-RU" sz="1800" b="1" dirty="0" smtClean="0"/>
            <a:t>опасения насмешек </a:t>
          </a:r>
          <a:endParaRPr lang="ru-RU" sz="1800" b="1" dirty="0"/>
        </a:p>
      </dgm:t>
    </dgm:pt>
    <dgm:pt modelId="{D67222D6-6FE2-43EF-8BAF-10C121433D53}" type="sibTrans" cxnId="{E715D2EF-15B0-44EF-92C9-553E8B254759}">
      <dgm:prSet/>
      <dgm:spPr/>
      <dgm:t>
        <a:bodyPr/>
        <a:lstStyle/>
        <a:p>
          <a:endParaRPr lang="ru-RU"/>
        </a:p>
      </dgm:t>
    </dgm:pt>
    <dgm:pt modelId="{3CBC2413-1D9E-46FE-9D8A-976EC958340A}" type="parTrans" cxnId="{E715D2EF-15B0-44EF-92C9-553E8B254759}">
      <dgm:prSet/>
      <dgm:spPr/>
      <dgm:t>
        <a:bodyPr/>
        <a:lstStyle/>
        <a:p>
          <a:endParaRPr lang="ru-RU"/>
        </a:p>
      </dgm:t>
    </dgm:pt>
    <dgm:pt modelId="{C59E8341-6FB9-4C55-8FCD-3626B7E30DC1}">
      <dgm:prSet custT="1"/>
      <dgm:spPr/>
      <dgm:t>
        <a:bodyPr/>
        <a:lstStyle/>
        <a:p>
          <a:r>
            <a:rPr lang="ru-RU" sz="1800" b="1" dirty="0" smtClean="0"/>
            <a:t>необеспеченность доступа в школу</a:t>
          </a:r>
          <a:endParaRPr lang="ru-RU" sz="1800" b="1" dirty="0"/>
        </a:p>
      </dgm:t>
    </dgm:pt>
    <dgm:pt modelId="{0BE54DA0-C5AB-481C-9E6A-E3EEE6C33FCB}" type="parTrans" cxnId="{FF334504-3F09-4FD6-8A4F-3D342A813E0A}">
      <dgm:prSet/>
      <dgm:spPr/>
      <dgm:t>
        <a:bodyPr/>
        <a:lstStyle/>
        <a:p>
          <a:endParaRPr lang="ru-RU"/>
        </a:p>
      </dgm:t>
    </dgm:pt>
    <dgm:pt modelId="{E6DE21AF-F946-4B87-BF80-23BC15F8E27B}" type="sibTrans" cxnId="{FF334504-3F09-4FD6-8A4F-3D342A813E0A}">
      <dgm:prSet/>
      <dgm:spPr/>
      <dgm:t>
        <a:bodyPr/>
        <a:lstStyle/>
        <a:p>
          <a:endParaRPr lang="ru-RU"/>
        </a:p>
      </dgm:t>
    </dgm:pt>
    <dgm:pt modelId="{F592742F-F44D-43F6-BC89-C4AAF307E66F}" type="pres">
      <dgm:prSet presAssocID="{227AA635-E131-4B9A-B65F-1A5EBA2B3D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636C5-ABFC-4E4E-A6B8-361514D16CF3}" type="pres">
      <dgm:prSet presAssocID="{96B296C6-15D8-44A1-B4C5-E105AC0A17E3}" presName="parentText" presStyleLbl="node1" presStyleIdx="0" presStyleCnt="5" custScaleY="54661" custLinFactY="-35377" custLinFactNeighborX="4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79BEF-29FC-4C4F-A011-C493B1BE741A}" type="pres">
      <dgm:prSet presAssocID="{D67222D6-6FE2-43EF-8BAF-10C121433D53}" presName="spacer" presStyleCnt="0"/>
      <dgm:spPr/>
    </dgm:pt>
    <dgm:pt modelId="{7C7A26EB-86FF-453D-B93B-B6318135FFB7}" type="pres">
      <dgm:prSet presAssocID="{CA4530C8-015E-4DD3-90D4-7F60F6F486A3}" presName="parentText" presStyleLbl="node1" presStyleIdx="1" presStyleCnt="5" custScaleY="55030" custLinFactNeighborX="426" custLinFactNeighborY="-42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EEA46-C22F-485C-9A86-A55090EEADF5}" type="pres">
      <dgm:prSet presAssocID="{8971A964-DC6B-4298-AE20-B9089CDEF80E}" presName="spacer" presStyleCnt="0"/>
      <dgm:spPr/>
    </dgm:pt>
    <dgm:pt modelId="{DBF30AB8-B75F-4FEA-81C3-C3BEC1EF0B05}" type="pres">
      <dgm:prSet presAssocID="{5411DD95-AD43-42A8-BE3D-FA1173FC4C60}" presName="parentText" presStyleLbl="node1" presStyleIdx="2" presStyleCnt="5" custAng="10800000" custFlipVert="1" custScaleY="53392" custLinFactNeighborX="426" custLinFactNeighborY="-69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8339A-1ECC-458E-B609-F42BA372C63D}" type="pres">
      <dgm:prSet presAssocID="{60A3167E-C9FC-4BF0-9583-A5425A725D10}" presName="spacer" presStyleCnt="0"/>
      <dgm:spPr/>
    </dgm:pt>
    <dgm:pt modelId="{DB232D01-5B1C-4059-AA5D-61144635A156}" type="pres">
      <dgm:prSet presAssocID="{A3BDCA1D-D9B0-4996-BAEE-60DE2044256B}" presName="parentText" presStyleLbl="node1" presStyleIdx="3" presStyleCnt="5" custScaleY="46257" custLinFactNeighborX="426" custLinFactNeighborY="-68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044F3-292B-438E-A036-26B76A3B3773}" type="pres">
      <dgm:prSet presAssocID="{B05F79DD-D330-4F7B-AB93-0C006E254A08}" presName="spacer" presStyleCnt="0"/>
      <dgm:spPr/>
    </dgm:pt>
    <dgm:pt modelId="{32C4546E-CF73-48D5-8D28-589CC66FB16D}" type="pres">
      <dgm:prSet presAssocID="{C59E8341-6FB9-4C55-8FCD-3626B7E30DC1}" presName="parentText" presStyleLbl="node1" presStyleIdx="4" presStyleCnt="5" custScaleY="52362" custLinFactNeighborX="426" custLinFactNeighborY="-683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710A6-6A7D-4957-BB5C-DE39659ECAA0}" type="presOf" srcId="{A3BDCA1D-D9B0-4996-BAEE-60DE2044256B}" destId="{DB232D01-5B1C-4059-AA5D-61144635A156}" srcOrd="0" destOrd="0" presId="urn:microsoft.com/office/officeart/2005/8/layout/vList2"/>
    <dgm:cxn modelId="{E715D2EF-15B0-44EF-92C9-553E8B254759}" srcId="{227AA635-E131-4B9A-B65F-1A5EBA2B3DF6}" destId="{96B296C6-15D8-44A1-B4C5-E105AC0A17E3}" srcOrd="0" destOrd="0" parTransId="{3CBC2413-1D9E-46FE-9D8A-976EC958340A}" sibTransId="{D67222D6-6FE2-43EF-8BAF-10C121433D53}"/>
    <dgm:cxn modelId="{A444105C-D0B7-474D-B9DE-E723887A1689}" type="presOf" srcId="{227AA635-E131-4B9A-B65F-1A5EBA2B3DF6}" destId="{F592742F-F44D-43F6-BC89-C4AAF307E66F}" srcOrd="0" destOrd="0" presId="urn:microsoft.com/office/officeart/2005/8/layout/vList2"/>
    <dgm:cxn modelId="{142EBC33-8295-4658-AEF9-A4383D4CCD08}" srcId="{227AA635-E131-4B9A-B65F-1A5EBA2B3DF6}" destId="{5411DD95-AD43-42A8-BE3D-FA1173FC4C60}" srcOrd="2" destOrd="0" parTransId="{54E2B036-9156-4535-B4F1-99284D60F218}" sibTransId="{60A3167E-C9FC-4BF0-9583-A5425A725D10}"/>
    <dgm:cxn modelId="{45DF3C92-2486-4F52-B351-C278E928CFC3}" type="presOf" srcId="{C59E8341-6FB9-4C55-8FCD-3626B7E30DC1}" destId="{32C4546E-CF73-48D5-8D28-589CC66FB16D}" srcOrd="0" destOrd="0" presId="urn:microsoft.com/office/officeart/2005/8/layout/vList2"/>
    <dgm:cxn modelId="{FF334504-3F09-4FD6-8A4F-3D342A813E0A}" srcId="{227AA635-E131-4B9A-B65F-1A5EBA2B3DF6}" destId="{C59E8341-6FB9-4C55-8FCD-3626B7E30DC1}" srcOrd="4" destOrd="0" parTransId="{0BE54DA0-C5AB-481C-9E6A-E3EEE6C33FCB}" sibTransId="{E6DE21AF-F946-4B87-BF80-23BC15F8E27B}"/>
    <dgm:cxn modelId="{8CF15CCE-1950-4AE1-9C95-30D8AE63674D}" srcId="{227AA635-E131-4B9A-B65F-1A5EBA2B3DF6}" destId="{CA4530C8-015E-4DD3-90D4-7F60F6F486A3}" srcOrd="1" destOrd="0" parTransId="{9D112469-383B-4240-8C06-E465EDC2196D}" sibTransId="{8971A964-DC6B-4298-AE20-B9089CDEF80E}"/>
    <dgm:cxn modelId="{2EE7F8A1-F8CB-4F86-803C-2F48DA304EF6}" type="presOf" srcId="{5411DD95-AD43-42A8-BE3D-FA1173FC4C60}" destId="{DBF30AB8-B75F-4FEA-81C3-C3BEC1EF0B05}" srcOrd="0" destOrd="0" presId="urn:microsoft.com/office/officeart/2005/8/layout/vList2"/>
    <dgm:cxn modelId="{70FAFE4D-316E-49D4-A0F5-6DE02D123243}" type="presOf" srcId="{CA4530C8-015E-4DD3-90D4-7F60F6F486A3}" destId="{7C7A26EB-86FF-453D-B93B-B6318135FFB7}" srcOrd="0" destOrd="0" presId="urn:microsoft.com/office/officeart/2005/8/layout/vList2"/>
    <dgm:cxn modelId="{8615E0E7-DBFA-472B-9577-EFD575F7A358}" type="presOf" srcId="{96B296C6-15D8-44A1-B4C5-E105AC0A17E3}" destId="{465636C5-ABFC-4E4E-A6B8-361514D16CF3}" srcOrd="0" destOrd="0" presId="urn:microsoft.com/office/officeart/2005/8/layout/vList2"/>
    <dgm:cxn modelId="{CF80C03E-9081-4F5F-8FEF-45B4A0B94440}" srcId="{227AA635-E131-4B9A-B65F-1A5EBA2B3DF6}" destId="{A3BDCA1D-D9B0-4996-BAEE-60DE2044256B}" srcOrd="3" destOrd="0" parTransId="{CC999F97-40A5-4AB3-AA8B-C3C8A5FF6F9E}" sibTransId="{B05F79DD-D330-4F7B-AB93-0C006E254A08}"/>
    <dgm:cxn modelId="{3AA1F32E-A48F-46F1-96E4-C176DA075441}" type="presParOf" srcId="{F592742F-F44D-43F6-BC89-C4AAF307E66F}" destId="{465636C5-ABFC-4E4E-A6B8-361514D16CF3}" srcOrd="0" destOrd="0" presId="urn:microsoft.com/office/officeart/2005/8/layout/vList2"/>
    <dgm:cxn modelId="{1CA64527-3CDD-4C44-8AA5-0FE40A44382A}" type="presParOf" srcId="{F592742F-F44D-43F6-BC89-C4AAF307E66F}" destId="{A7179BEF-29FC-4C4F-A011-C493B1BE741A}" srcOrd="1" destOrd="0" presId="urn:microsoft.com/office/officeart/2005/8/layout/vList2"/>
    <dgm:cxn modelId="{6D9CF1C6-D303-4AE2-BDF7-26EDC0E9F9E2}" type="presParOf" srcId="{F592742F-F44D-43F6-BC89-C4AAF307E66F}" destId="{7C7A26EB-86FF-453D-B93B-B6318135FFB7}" srcOrd="2" destOrd="0" presId="urn:microsoft.com/office/officeart/2005/8/layout/vList2"/>
    <dgm:cxn modelId="{BE9EA815-84DA-47CA-B16B-7E779E1C79F4}" type="presParOf" srcId="{F592742F-F44D-43F6-BC89-C4AAF307E66F}" destId="{725EEA46-C22F-485C-9A86-A55090EEADF5}" srcOrd="3" destOrd="0" presId="urn:microsoft.com/office/officeart/2005/8/layout/vList2"/>
    <dgm:cxn modelId="{6AF36598-EA02-497F-BB15-C15C89A1A5C6}" type="presParOf" srcId="{F592742F-F44D-43F6-BC89-C4AAF307E66F}" destId="{DBF30AB8-B75F-4FEA-81C3-C3BEC1EF0B05}" srcOrd="4" destOrd="0" presId="urn:microsoft.com/office/officeart/2005/8/layout/vList2"/>
    <dgm:cxn modelId="{5E7BBC1A-DF2F-44A0-B6A1-77F0A8988708}" type="presParOf" srcId="{F592742F-F44D-43F6-BC89-C4AAF307E66F}" destId="{9AA8339A-1ECC-458E-B609-F42BA372C63D}" srcOrd="5" destOrd="0" presId="urn:microsoft.com/office/officeart/2005/8/layout/vList2"/>
    <dgm:cxn modelId="{12CA9C87-5909-4F7E-8EF8-6D80A1439D75}" type="presParOf" srcId="{F592742F-F44D-43F6-BC89-C4AAF307E66F}" destId="{DB232D01-5B1C-4059-AA5D-61144635A156}" srcOrd="6" destOrd="0" presId="urn:microsoft.com/office/officeart/2005/8/layout/vList2"/>
    <dgm:cxn modelId="{50BC9190-D5B3-497E-8413-C93B9CA87C58}" type="presParOf" srcId="{F592742F-F44D-43F6-BC89-C4AAF307E66F}" destId="{D5F044F3-292B-438E-A036-26B76A3B3773}" srcOrd="7" destOrd="0" presId="urn:microsoft.com/office/officeart/2005/8/layout/vList2"/>
    <dgm:cxn modelId="{18EF9EDA-068C-4546-9F15-85D0FC5F6F2C}" type="presParOf" srcId="{F592742F-F44D-43F6-BC89-C4AAF307E66F}" destId="{32C4546E-CF73-48D5-8D28-589CC66FB1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A635-E131-4B9A-B65F-1A5EBA2B3DF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296C6-15D8-44A1-B4C5-E105AC0A17E3}">
      <dgm:prSet phldrT="[Текст]" custT="1"/>
      <dgm:spPr/>
      <dgm:t>
        <a:bodyPr/>
        <a:lstStyle/>
        <a:p>
          <a:r>
            <a:rPr lang="ru-RU" sz="1800" b="1" dirty="0" smtClean="0"/>
            <a:t>ребенок с особенностями развития будет мешать, отвлекать учителя и детей, что снизит уровень знаний всего класса </a:t>
          </a:r>
          <a:endParaRPr lang="ru-RU" sz="1800" b="1" dirty="0"/>
        </a:p>
      </dgm:t>
    </dgm:pt>
    <dgm:pt modelId="{3CBC2413-1D9E-46FE-9D8A-976EC958340A}" type="parTrans" cxnId="{E715D2EF-15B0-44EF-92C9-553E8B254759}">
      <dgm:prSet/>
      <dgm:spPr/>
      <dgm:t>
        <a:bodyPr/>
        <a:lstStyle/>
        <a:p>
          <a:endParaRPr lang="ru-RU"/>
        </a:p>
      </dgm:t>
    </dgm:pt>
    <dgm:pt modelId="{D67222D6-6FE2-43EF-8BAF-10C121433D53}" type="sibTrans" cxnId="{E715D2EF-15B0-44EF-92C9-553E8B254759}">
      <dgm:prSet/>
      <dgm:spPr/>
      <dgm:t>
        <a:bodyPr/>
        <a:lstStyle/>
        <a:p>
          <a:endParaRPr lang="ru-RU"/>
        </a:p>
      </dgm:t>
    </dgm:pt>
    <dgm:pt modelId="{5411DD95-AD43-42A8-BE3D-FA1173FC4C60}">
      <dgm:prSet custT="1"/>
      <dgm:spPr/>
      <dgm:t>
        <a:bodyPr/>
        <a:lstStyle/>
        <a:p>
          <a:r>
            <a:rPr lang="ru-RU" sz="1800" b="1" dirty="0" smtClean="0"/>
            <a:t>повысится конфликтность между родителями</a:t>
          </a:r>
          <a:endParaRPr lang="ru-RU" sz="2500" b="1" dirty="0"/>
        </a:p>
      </dgm:t>
    </dgm:pt>
    <dgm:pt modelId="{54E2B036-9156-4535-B4F1-99284D60F218}" type="parTrans" cxnId="{142EBC33-8295-4658-AEF9-A4383D4CCD08}">
      <dgm:prSet/>
      <dgm:spPr/>
      <dgm:t>
        <a:bodyPr/>
        <a:lstStyle/>
        <a:p>
          <a:endParaRPr lang="ru-RU"/>
        </a:p>
      </dgm:t>
    </dgm:pt>
    <dgm:pt modelId="{60A3167E-C9FC-4BF0-9583-A5425A725D10}" type="sibTrans" cxnId="{142EBC33-8295-4658-AEF9-A4383D4CCD08}">
      <dgm:prSet/>
      <dgm:spPr/>
      <dgm:t>
        <a:bodyPr/>
        <a:lstStyle/>
        <a:p>
          <a:endParaRPr lang="ru-RU"/>
        </a:p>
      </dgm:t>
    </dgm:pt>
    <dgm:pt modelId="{CA4530C8-015E-4DD3-90D4-7F60F6F486A3}">
      <dgm:prSet custT="1"/>
      <dgm:spPr/>
      <dgm:t>
        <a:bodyPr/>
        <a:lstStyle/>
        <a:p>
          <a:r>
            <a:rPr lang="ru-RU" sz="1800" b="1" dirty="0" smtClean="0"/>
            <a:t>ухудшится дисциплина</a:t>
          </a:r>
        </a:p>
      </dgm:t>
    </dgm:pt>
    <dgm:pt modelId="{9D112469-383B-4240-8C06-E465EDC2196D}" type="parTrans" cxnId="{8CF15CCE-1950-4AE1-9C95-30D8AE63674D}">
      <dgm:prSet/>
      <dgm:spPr/>
      <dgm:t>
        <a:bodyPr/>
        <a:lstStyle/>
        <a:p>
          <a:endParaRPr lang="ru-RU"/>
        </a:p>
      </dgm:t>
    </dgm:pt>
    <dgm:pt modelId="{8971A964-DC6B-4298-AE20-B9089CDEF80E}" type="sibTrans" cxnId="{8CF15CCE-1950-4AE1-9C95-30D8AE63674D}">
      <dgm:prSet/>
      <dgm:spPr/>
      <dgm:t>
        <a:bodyPr/>
        <a:lstStyle/>
        <a:p>
          <a:endParaRPr lang="ru-RU"/>
        </a:p>
      </dgm:t>
    </dgm:pt>
    <dgm:pt modelId="{F592742F-F44D-43F6-BC89-C4AAF307E66F}" type="pres">
      <dgm:prSet presAssocID="{227AA635-E131-4B9A-B65F-1A5EBA2B3D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636C5-ABFC-4E4E-A6B8-361514D16CF3}" type="pres">
      <dgm:prSet presAssocID="{96B296C6-15D8-44A1-B4C5-E105AC0A17E3}" presName="parentText" presStyleLbl="node1" presStyleIdx="0" presStyleCnt="3" custScaleY="54395" custLinFactY="-79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79BEF-29FC-4C4F-A011-C493B1BE741A}" type="pres">
      <dgm:prSet presAssocID="{D67222D6-6FE2-43EF-8BAF-10C121433D53}" presName="spacer" presStyleCnt="0"/>
      <dgm:spPr/>
    </dgm:pt>
    <dgm:pt modelId="{7C7A26EB-86FF-453D-B93B-B6318135FFB7}" type="pres">
      <dgm:prSet presAssocID="{CA4530C8-015E-4DD3-90D4-7F60F6F486A3}" presName="parentText" presStyleLbl="node1" presStyleIdx="1" presStyleCnt="3" custScaleY="37954" custLinFactY="-45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EEA46-C22F-485C-9A86-A55090EEADF5}" type="pres">
      <dgm:prSet presAssocID="{8971A964-DC6B-4298-AE20-B9089CDEF80E}" presName="spacer" presStyleCnt="0"/>
      <dgm:spPr/>
    </dgm:pt>
    <dgm:pt modelId="{DBF30AB8-B75F-4FEA-81C3-C3BEC1EF0B05}" type="pres">
      <dgm:prSet presAssocID="{5411DD95-AD43-42A8-BE3D-FA1173FC4C60}" presName="parentText" presStyleLbl="node1" presStyleIdx="2" presStyleCnt="3" custAng="10800000" custFlipVert="1" custScaleY="45828" custLinFactY="-69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A982D-4B00-4CEA-88BD-4CD6F3AD3EBE}" type="presOf" srcId="{96B296C6-15D8-44A1-B4C5-E105AC0A17E3}" destId="{465636C5-ABFC-4E4E-A6B8-361514D16CF3}" srcOrd="0" destOrd="0" presId="urn:microsoft.com/office/officeart/2005/8/layout/vList2"/>
    <dgm:cxn modelId="{E715D2EF-15B0-44EF-92C9-553E8B254759}" srcId="{227AA635-E131-4B9A-B65F-1A5EBA2B3DF6}" destId="{96B296C6-15D8-44A1-B4C5-E105AC0A17E3}" srcOrd="0" destOrd="0" parTransId="{3CBC2413-1D9E-46FE-9D8A-976EC958340A}" sibTransId="{D67222D6-6FE2-43EF-8BAF-10C121433D53}"/>
    <dgm:cxn modelId="{F82C5529-5EC2-46E3-BA9F-BB8BA326F2D6}" type="presOf" srcId="{5411DD95-AD43-42A8-BE3D-FA1173FC4C60}" destId="{DBF30AB8-B75F-4FEA-81C3-C3BEC1EF0B05}" srcOrd="0" destOrd="0" presId="urn:microsoft.com/office/officeart/2005/8/layout/vList2"/>
    <dgm:cxn modelId="{142EBC33-8295-4658-AEF9-A4383D4CCD08}" srcId="{227AA635-E131-4B9A-B65F-1A5EBA2B3DF6}" destId="{5411DD95-AD43-42A8-BE3D-FA1173FC4C60}" srcOrd="2" destOrd="0" parTransId="{54E2B036-9156-4535-B4F1-99284D60F218}" sibTransId="{60A3167E-C9FC-4BF0-9583-A5425A725D10}"/>
    <dgm:cxn modelId="{DF53C523-57FB-481C-B0BA-5F4AF4930FD9}" type="presOf" srcId="{227AA635-E131-4B9A-B65F-1A5EBA2B3DF6}" destId="{F592742F-F44D-43F6-BC89-C4AAF307E66F}" srcOrd="0" destOrd="0" presId="urn:microsoft.com/office/officeart/2005/8/layout/vList2"/>
    <dgm:cxn modelId="{8CF15CCE-1950-4AE1-9C95-30D8AE63674D}" srcId="{227AA635-E131-4B9A-B65F-1A5EBA2B3DF6}" destId="{CA4530C8-015E-4DD3-90D4-7F60F6F486A3}" srcOrd="1" destOrd="0" parTransId="{9D112469-383B-4240-8C06-E465EDC2196D}" sibTransId="{8971A964-DC6B-4298-AE20-B9089CDEF80E}"/>
    <dgm:cxn modelId="{95494F1B-5841-4178-A1DD-C6080C948CED}" type="presOf" srcId="{CA4530C8-015E-4DD3-90D4-7F60F6F486A3}" destId="{7C7A26EB-86FF-453D-B93B-B6318135FFB7}" srcOrd="0" destOrd="0" presId="urn:microsoft.com/office/officeart/2005/8/layout/vList2"/>
    <dgm:cxn modelId="{4D39DB0F-6B39-4FBD-8775-7E65076A1509}" type="presParOf" srcId="{F592742F-F44D-43F6-BC89-C4AAF307E66F}" destId="{465636C5-ABFC-4E4E-A6B8-361514D16CF3}" srcOrd="0" destOrd="0" presId="urn:microsoft.com/office/officeart/2005/8/layout/vList2"/>
    <dgm:cxn modelId="{3947F5E1-262C-43FD-AC5B-C6BE9CBB9AF4}" type="presParOf" srcId="{F592742F-F44D-43F6-BC89-C4AAF307E66F}" destId="{A7179BEF-29FC-4C4F-A011-C493B1BE741A}" srcOrd="1" destOrd="0" presId="urn:microsoft.com/office/officeart/2005/8/layout/vList2"/>
    <dgm:cxn modelId="{0AE9AB40-390D-4E63-8AA4-37F7252DBEB0}" type="presParOf" srcId="{F592742F-F44D-43F6-BC89-C4AAF307E66F}" destId="{7C7A26EB-86FF-453D-B93B-B6318135FFB7}" srcOrd="2" destOrd="0" presId="urn:microsoft.com/office/officeart/2005/8/layout/vList2"/>
    <dgm:cxn modelId="{A9582E5C-9686-495B-807F-3C00ED5EE105}" type="presParOf" srcId="{F592742F-F44D-43F6-BC89-C4AAF307E66F}" destId="{725EEA46-C22F-485C-9A86-A55090EEADF5}" srcOrd="3" destOrd="0" presId="urn:microsoft.com/office/officeart/2005/8/layout/vList2"/>
    <dgm:cxn modelId="{2BBBC8A0-3167-444E-A3A2-3753B625AA5F}" type="presParOf" srcId="{F592742F-F44D-43F6-BC89-C4AAF307E66F}" destId="{DBF30AB8-B75F-4FEA-81C3-C3BEC1EF0B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7AA635-E131-4B9A-B65F-1A5EBA2B3DF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BDCA1D-D9B0-4996-BAEE-60DE2044256B}">
      <dgm:prSet custT="1"/>
      <dgm:spPr/>
      <dgm:t>
        <a:bodyPr/>
        <a:lstStyle/>
        <a:p>
          <a:r>
            <a:rPr lang="ru-RU" sz="1800" b="1" dirty="0" smtClean="0"/>
            <a:t>психологически доброжелательная, комфортная атмосфера в школе </a:t>
          </a:r>
        </a:p>
      </dgm:t>
    </dgm:pt>
    <dgm:pt modelId="{CC999F97-40A5-4AB3-AA8B-C3C8A5FF6F9E}" type="parTrans" cxnId="{CF80C03E-9081-4F5F-8FEF-45B4A0B94440}">
      <dgm:prSet/>
      <dgm:spPr/>
      <dgm:t>
        <a:bodyPr/>
        <a:lstStyle/>
        <a:p>
          <a:endParaRPr lang="ru-RU"/>
        </a:p>
      </dgm:t>
    </dgm:pt>
    <dgm:pt modelId="{B05F79DD-D330-4F7B-AB93-0C006E254A08}" type="sibTrans" cxnId="{CF80C03E-9081-4F5F-8FEF-45B4A0B94440}">
      <dgm:prSet/>
      <dgm:spPr/>
      <dgm:t>
        <a:bodyPr/>
        <a:lstStyle/>
        <a:p>
          <a:endParaRPr lang="ru-RU"/>
        </a:p>
      </dgm:t>
    </dgm:pt>
    <dgm:pt modelId="{5411DD95-AD43-42A8-BE3D-FA1173FC4C60}">
      <dgm:prSet custT="1"/>
      <dgm:spPr/>
      <dgm:t>
        <a:bodyPr/>
        <a:lstStyle/>
        <a:p>
          <a:r>
            <a:rPr lang="ru-RU" sz="1800" b="1" dirty="0" smtClean="0"/>
            <a:t>проявления у обучающихся  толерантного сознания и поведения </a:t>
          </a:r>
          <a:endParaRPr lang="ru-RU" sz="1800" b="1" dirty="0"/>
        </a:p>
      </dgm:t>
    </dgm:pt>
    <dgm:pt modelId="{54E2B036-9156-4535-B4F1-99284D60F218}" type="parTrans" cxnId="{142EBC33-8295-4658-AEF9-A4383D4CCD08}">
      <dgm:prSet/>
      <dgm:spPr/>
      <dgm:t>
        <a:bodyPr/>
        <a:lstStyle/>
        <a:p>
          <a:endParaRPr lang="ru-RU"/>
        </a:p>
      </dgm:t>
    </dgm:pt>
    <dgm:pt modelId="{60A3167E-C9FC-4BF0-9583-A5425A725D10}" type="sibTrans" cxnId="{142EBC33-8295-4658-AEF9-A4383D4CCD08}">
      <dgm:prSet/>
      <dgm:spPr/>
      <dgm:t>
        <a:bodyPr/>
        <a:lstStyle/>
        <a:p>
          <a:endParaRPr lang="ru-RU"/>
        </a:p>
      </dgm:t>
    </dgm:pt>
    <dgm:pt modelId="{CA4530C8-015E-4DD3-90D4-7F60F6F486A3}">
      <dgm:prSet custT="1"/>
      <dgm:spPr/>
      <dgm:t>
        <a:bodyPr/>
        <a:lstStyle/>
        <a:p>
          <a:r>
            <a:rPr lang="ru-RU" sz="1800" b="1" dirty="0" smtClean="0"/>
            <a:t>готовность к обучению в учреждениях СПО и ВПО</a:t>
          </a:r>
        </a:p>
      </dgm:t>
    </dgm:pt>
    <dgm:pt modelId="{9D112469-383B-4240-8C06-E465EDC2196D}" type="parTrans" cxnId="{8CF15CCE-1950-4AE1-9C95-30D8AE63674D}">
      <dgm:prSet/>
      <dgm:spPr/>
      <dgm:t>
        <a:bodyPr/>
        <a:lstStyle/>
        <a:p>
          <a:endParaRPr lang="ru-RU"/>
        </a:p>
      </dgm:t>
    </dgm:pt>
    <dgm:pt modelId="{8971A964-DC6B-4298-AE20-B9089CDEF80E}" type="sibTrans" cxnId="{8CF15CCE-1950-4AE1-9C95-30D8AE63674D}">
      <dgm:prSet/>
      <dgm:spPr/>
      <dgm:t>
        <a:bodyPr/>
        <a:lstStyle/>
        <a:p>
          <a:endParaRPr lang="ru-RU"/>
        </a:p>
      </dgm:t>
    </dgm:pt>
    <dgm:pt modelId="{96B296C6-15D8-44A1-B4C5-E105AC0A17E3}">
      <dgm:prSet phldrT="[Текст]" custT="1"/>
      <dgm:spPr/>
      <dgm:t>
        <a:bodyPr/>
        <a:lstStyle/>
        <a:p>
          <a:r>
            <a:rPr lang="ru-RU" sz="1800" b="1" dirty="0" smtClean="0"/>
            <a:t>улучшение успеваемости детей с особыми потребностями </a:t>
          </a:r>
          <a:endParaRPr lang="ru-RU" sz="1800" b="1" dirty="0"/>
        </a:p>
      </dgm:t>
    </dgm:pt>
    <dgm:pt modelId="{D67222D6-6FE2-43EF-8BAF-10C121433D53}" type="sibTrans" cxnId="{E715D2EF-15B0-44EF-92C9-553E8B254759}">
      <dgm:prSet/>
      <dgm:spPr/>
      <dgm:t>
        <a:bodyPr/>
        <a:lstStyle/>
        <a:p>
          <a:endParaRPr lang="ru-RU"/>
        </a:p>
      </dgm:t>
    </dgm:pt>
    <dgm:pt modelId="{3CBC2413-1D9E-46FE-9D8A-976EC958340A}" type="parTrans" cxnId="{E715D2EF-15B0-44EF-92C9-553E8B254759}">
      <dgm:prSet/>
      <dgm:spPr/>
      <dgm:t>
        <a:bodyPr/>
        <a:lstStyle/>
        <a:p>
          <a:endParaRPr lang="ru-RU"/>
        </a:p>
      </dgm:t>
    </dgm:pt>
    <dgm:pt modelId="{F592742F-F44D-43F6-BC89-C4AAF307E66F}" type="pres">
      <dgm:prSet presAssocID="{227AA635-E131-4B9A-B65F-1A5EBA2B3D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636C5-ABFC-4E4E-A6B8-361514D16CF3}" type="pres">
      <dgm:prSet presAssocID="{96B296C6-15D8-44A1-B4C5-E105AC0A17E3}" presName="parentText" presStyleLbl="node1" presStyleIdx="0" presStyleCnt="4" custScaleX="100000" custScaleY="166505" custLinFactY="-26927" custLinFactNeighborX="-14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79BEF-29FC-4C4F-A011-C493B1BE741A}" type="pres">
      <dgm:prSet presAssocID="{D67222D6-6FE2-43EF-8BAF-10C121433D53}" presName="spacer" presStyleCnt="0"/>
      <dgm:spPr/>
    </dgm:pt>
    <dgm:pt modelId="{7C7A26EB-86FF-453D-B93B-B6318135FFB7}" type="pres">
      <dgm:prSet presAssocID="{CA4530C8-015E-4DD3-90D4-7F60F6F486A3}" presName="parentText" presStyleLbl="node1" presStyleIdx="1" presStyleCnt="4" custScaleY="177850" custLinFactNeighborY="-23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EEA46-C22F-485C-9A86-A55090EEADF5}" type="pres">
      <dgm:prSet presAssocID="{8971A964-DC6B-4298-AE20-B9089CDEF80E}" presName="spacer" presStyleCnt="0"/>
      <dgm:spPr/>
    </dgm:pt>
    <dgm:pt modelId="{DBF30AB8-B75F-4FEA-81C3-C3BEC1EF0B05}" type="pres">
      <dgm:prSet presAssocID="{5411DD95-AD43-42A8-BE3D-FA1173FC4C60}" presName="parentText" presStyleLbl="node1" presStyleIdx="2" presStyleCnt="4" custAng="10800000" custFlipVert="1" custScaleX="100000" custScaleY="149199" custLinFactY="190202" custLinFactNeighborX="-285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8339A-1ECC-458E-B609-F42BA372C63D}" type="pres">
      <dgm:prSet presAssocID="{60A3167E-C9FC-4BF0-9583-A5425A725D10}" presName="spacer" presStyleCnt="0"/>
      <dgm:spPr/>
    </dgm:pt>
    <dgm:pt modelId="{DB232D01-5B1C-4059-AA5D-61144635A156}" type="pres">
      <dgm:prSet presAssocID="{A3BDCA1D-D9B0-4996-BAEE-60DE2044256B}" presName="parentText" presStyleLbl="node1" presStyleIdx="3" presStyleCnt="4" custScaleY="180884" custLinFactY="-14398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5D2EF-15B0-44EF-92C9-553E8B254759}" srcId="{227AA635-E131-4B9A-B65F-1A5EBA2B3DF6}" destId="{96B296C6-15D8-44A1-B4C5-E105AC0A17E3}" srcOrd="0" destOrd="0" parTransId="{3CBC2413-1D9E-46FE-9D8A-976EC958340A}" sibTransId="{D67222D6-6FE2-43EF-8BAF-10C121433D53}"/>
    <dgm:cxn modelId="{140E966C-3BF6-4B83-94E8-DC1AE97CD0A8}" type="presOf" srcId="{A3BDCA1D-D9B0-4996-BAEE-60DE2044256B}" destId="{DB232D01-5B1C-4059-AA5D-61144635A156}" srcOrd="0" destOrd="0" presId="urn:microsoft.com/office/officeart/2005/8/layout/vList2"/>
    <dgm:cxn modelId="{142EBC33-8295-4658-AEF9-A4383D4CCD08}" srcId="{227AA635-E131-4B9A-B65F-1A5EBA2B3DF6}" destId="{5411DD95-AD43-42A8-BE3D-FA1173FC4C60}" srcOrd="2" destOrd="0" parTransId="{54E2B036-9156-4535-B4F1-99284D60F218}" sibTransId="{60A3167E-C9FC-4BF0-9583-A5425A725D10}"/>
    <dgm:cxn modelId="{2D1971E6-1223-4CC9-BC9D-39295872BB93}" type="presOf" srcId="{96B296C6-15D8-44A1-B4C5-E105AC0A17E3}" destId="{465636C5-ABFC-4E4E-A6B8-361514D16CF3}" srcOrd="0" destOrd="0" presId="urn:microsoft.com/office/officeart/2005/8/layout/vList2"/>
    <dgm:cxn modelId="{8CF15CCE-1950-4AE1-9C95-30D8AE63674D}" srcId="{227AA635-E131-4B9A-B65F-1A5EBA2B3DF6}" destId="{CA4530C8-015E-4DD3-90D4-7F60F6F486A3}" srcOrd="1" destOrd="0" parTransId="{9D112469-383B-4240-8C06-E465EDC2196D}" sibTransId="{8971A964-DC6B-4298-AE20-B9089CDEF80E}"/>
    <dgm:cxn modelId="{34E6307D-C0FC-4139-9A04-CD0B17451656}" type="presOf" srcId="{5411DD95-AD43-42A8-BE3D-FA1173FC4C60}" destId="{DBF30AB8-B75F-4FEA-81C3-C3BEC1EF0B05}" srcOrd="0" destOrd="0" presId="urn:microsoft.com/office/officeart/2005/8/layout/vList2"/>
    <dgm:cxn modelId="{0B30DDED-17BE-42C1-BB24-10FCB766DCBF}" type="presOf" srcId="{CA4530C8-015E-4DD3-90D4-7F60F6F486A3}" destId="{7C7A26EB-86FF-453D-B93B-B6318135FFB7}" srcOrd="0" destOrd="0" presId="urn:microsoft.com/office/officeart/2005/8/layout/vList2"/>
    <dgm:cxn modelId="{CF80C03E-9081-4F5F-8FEF-45B4A0B94440}" srcId="{227AA635-E131-4B9A-B65F-1A5EBA2B3DF6}" destId="{A3BDCA1D-D9B0-4996-BAEE-60DE2044256B}" srcOrd="3" destOrd="0" parTransId="{CC999F97-40A5-4AB3-AA8B-C3C8A5FF6F9E}" sibTransId="{B05F79DD-D330-4F7B-AB93-0C006E254A08}"/>
    <dgm:cxn modelId="{DBF7E89F-FB18-4C62-B9AF-94A949277592}" type="presOf" srcId="{227AA635-E131-4B9A-B65F-1A5EBA2B3DF6}" destId="{F592742F-F44D-43F6-BC89-C4AAF307E66F}" srcOrd="0" destOrd="0" presId="urn:microsoft.com/office/officeart/2005/8/layout/vList2"/>
    <dgm:cxn modelId="{530FA9B4-C48E-42CD-9A25-DB16C4A37B3F}" type="presParOf" srcId="{F592742F-F44D-43F6-BC89-C4AAF307E66F}" destId="{465636C5-ABFC-4E4E-A6B8-361514D16CF3}" srcOrd="0" destOrd="0" presId="urn:microsoft.com/office/officeart/2005/8/layout/vList2"/>
    <dgm:cxn modelId="{9CBD9B8A-ED2F-4371-B8B3-8F32D56E19AF}" type="presParOf" srcId="{F592742F-F44D-43F6-BC89-C4AAF307E66F}" destId="{A7179BEF-29FC-4C4F-A011-C493B1BE741A}" srcOrd="1" destOrd="0" presId="urn:microsoft.com/office/officeart/2005/8/layout/vList2"/>
    <dgm:cxn modelId="{F990D345-60B1-49DF-9BC8-2493CE8FA1B1}" type="presParOf" srcId="{F592742F-F44D-43F6-BC89-C4AAF307E66F}" destId="{7C7A26EB-86FF-453D-B93B-B6318135FFB7}" srcOrd="2" destOrd="0" presId="urn:microsoft.com/office/officeart/2005/8/layout/vList2"/>
    <dgm:cxn modelId="{8E6587EB-1CE0-41FD-B9F9-E37DCEC1CADE}" type="presParOf" srcId="{F592742F-F44D-43F6-BC89-C4AAF307E66F}" destId="{725EEA46-C22F-485C-9A86-A55090EEADF5}" srcOrd="3" destOrd="0" presId="urn:microsoft.com/office/officeart/2005/8/layout/vList2"/>
    <dgm:cxn modelId="{864D5422-A0AE-4710-8D16-215D8836AC07}" type="presParOf" srcId="{F592742F-F44D-43F6-BC89-C4AAF307E66F}" destId="{DBF30AB8-B75F-4FEA-81C3-C3BEC1EF0B05}" srcOrd="4" destOrd="0" presId="urn:microsoft.com/office/officeart/2005/8/layout/vList2"/>
    <dgm:cxn modelId="{6211234C-7FCA-4564-9A85-E0265FF42112}" type="presParOf" srcId="{F592742F-F44D-43F6-BC89-C4AAF307E66F}" destId="{9AA8339A-1ECC-458E-B609-F42BA372C63D}" srcOrd="5" destOrd="0" presId="urn:microsoft.com/office/officeart/2005/8/layout/vList2"/>
    <dgm:cxn modelId="{1996CE00-438A-4296-8914-C29BE6467135}" type="presParOf" srcId="{F592742F-F44D-43F6-BC89-C4AAF307E66F}" destId="{DB232D01-5B1C-4059-AA5D-61144635A1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636C5-ABFC-4E4E-A6B8-361514D16CF3}">
      <dsp:nvSpPr>
        <dsp:cNvPr id="0" name=""/>
        <dsp:cNvSpPr/>
      </dsp:nvSpPr>
      <dsp:spPr>
        <a:xfrm>
          <a:off x="0" y="130628"/>
          <a:ext cx="8009967" cy="7957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4,5 % детей, проживающих в России, относятся к категории лиц с ОВЗ</a:t>
          </a:r>
          <a:endParaRPr lang="ru-RU" sz="1800" b="1" kern="1200" dirty="0"/>
        </a:p>
      </dsp:txBody>
      <dsp:txXfrm>
        <a:off x="0" y="130628"/>
        <a:ext cx="8009967" cy="795752"/>
      </dsp:txXfrm>
    </dsp:sp>
    <dsp:sp modelId="{DB232D01-5B1C-4059-AA5D-61144635A156}">
      <dsp:nvSpPr>
        <dsp:cNvPr id="0" name=""/>
        <dsp:cNvSpPr/>
      </dsp:nvSpPr>
      <dsp:spPr>
        <a:xfrm>
          <a:off x="0" y="953799"/>
          <a:ext cx="8009967" cy="8304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важность и необходимость позитивной социализации детей с ОВЗ</a:t>
          </a:r>
        </a:p>
      </dsp:txBody>
      <dsp:txXfrm>
        <a:off x="0" y="953799"/>
        <a:ext cx="8009967" cy="8304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636C5-ABFC-4E4E-A6B8-361514D16CF3}">
      <dsp:nvSpPr>
        <dsp:cNvPr id="0" name=""/>
        <dsp:cNvSpPr/>
      </dsp:nvSpPr>
      <dsp:spPr>
        <a:xfrm>
          <a:off x="0" y="299187"/>
          <a:ext cx="4990263" cy="306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высокая тревожность</a:t>
          </a:r>
          <a:endParaRPr lang="ru-RU" sz="1800" b="1" kern="1200" dirty="0"/>
        </a:p>
      </dsp:txBody>
      <dsp:txXfrm>
        <a:off x="0" y="299187"/>
        <a:ext cx="4990263" cy="306576"/>
      </dsp:txXfrm>
    </dsp:sp>
    <dsp:sp modelId="{7C7A26EB-86FF-453D-B93B-B6318135FFB7}">
      <dsp:nvSpPr>
        <dsp:cNvPr id="0" name=""/>
        <dsp:cNvSpPr/>
      </dsp:nvSpPr>
      <dsp:spPr>
        <a:xfrm>
          <a:off x="0" y="812200"/>
          <a:ext cx="4990263" cy="247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защитная агрессия</a:t>
          </a:r>
        </a:p>
      </dsp:txBody>
      <dsp:txXfrm>
        <a:off x="0" y="812200"/>
        <a:ext cx="4990263" cy="247882"/>
      </dsp:txXfrm>
    </dsp:sp>
    <dsp:sp modelId="{DBF30AB8-B75F-4FEA-81C3-C3BEC1EF0B05}">
      <dsp:nvSpPr>
        <dsp:cNvPr id="0" name=""/>
        <dsp:cNvSpPr/>
      </dsp:nvSpPr>
      <dsp:spPr>
        <a:xfrm rot="10800000" flipV="1">
          <a:off x="0" y="1283137"/>
          <a:ext cx="4990263" cy="331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неадекватная и низкая самооценка</a:t>
          </a:r>
          <a:endParaRPr lang="ru-RU" sz="1800" b="1" kern="1200" dirty="0"/>
        </a:p>
      </dsp:txBody>
      <dsp:txXfrm rot="10800000" flipV="1">
        <a:off x="0" y="1283137"/>
        <a:ext cx="4990263" cy="331856"/>
      </dsp:txXfrm>
    </dsp:sp>
    <dsp:sp modelId="{DB232D01-5B1C-4059-AA5D-61144635A156}">
      <dsp:nvSpPr>
        <dsp:cNvPr id="0" name=""/>
        <dsp:cNvSpPr/>
      </dsp:nvSpPr>
      <dsp:spPr>
        <a:xfrm>
          <a:off x="0" y="1822903"/>
          <a:ext cx="4990263" cy="2983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низкая социализация</a:t>
          </a:r>
        </a:p>
      </dsp:txBody>
      <dsp:txXfrm>
        <a:off x="0" y="1822903"/>
        <a:ext cx="4990263" cy="298393"/>
      </dsp:txXfrm>
    </dsp:sp>
    <dsp:sp modelId="{32C4546E-CF73-48D5-8D28-589CC66FB16D}">
      <dsp:nvSpPr>
        <dsp:cNvPr id="0" name=""/>
        <dsp:cNvSpPr/>
      </dsp:nvSpPr>
      <dsp:spPr>
        <a:xfrm>
          <a:off x="0" y="2318209"/>
          <a:ext cx="4990263" cy="2833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проблема </a:t>
          </a:r>
          <a:r>
            <a:rPr lang="ru-RU" sz="1800" b="1" kern="1200" dirty="0" err="1" smtClean="0"/>
            <a:t>обучаемости</a:t>
          </a:r>
          <a:endParaRPr lang="ru-RU" sz="1800" b="1" kern="1200" dirty="0"/>
        </a:p>
      </dsp:txBody>
      <dsp:txXfrm>
        <a:off x="0" y="2318209"/>
        <a:ext cx="4990263" cy="283309"/>
      </dsp:txXfrm>
    </dsp:sp>
    <dsp:sp modelId="{8AD2DBB0-2569-4CC9-9899-F301FA943AB8}">
      <dsp:nvSpPr>
        <dsp:cNvPr id="0" name=""/>
        <dsp:cNvSpPr/>
      </dsp:nvSpPr>
      <dsp:spPr>
        <a:xfrm>
          <a:off x="0" y="2799269"/>
          <a:ext cx="4990263" cy="2494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отторжение коллективом</a:t>
          </a:r>
          <a:endParaRPr lang="ru-RU" sz="1800" b="1" kern="1200" dirty="0"/>
        </a:p>
      </dsp:txBody>
      <dsp:txXfrm>
        <a:off x="0" y="2799269"/>
        <a:ext cx="4990263" cy="249452"/>
      </dsp:txXfrm>
    </dsp:sp>
    <dsp:sp modelId="{5AD12797-4644-4504-BEBC-794E6053CAA6}">
      <dsp:nvSpPr>
        <dsp:cNvPr id="0" name=""/>
        <dsp:cNvSpPr/>
      </dsp:nvSpPr>
      <dsp:spPr>
        <a:xfrm>
          <a:off x="0" y="3236456"/>
          <a:ext cx="4990263" cy="258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проблема доступа в школу</a:t>
          </a:r>
          <a:endParaRPr lang="ru-RU" sz="1800" b="1" kern="1200" dirty="0"/>
        </a:p>
      </dsp:txBody>
      <dsp:txXfrm>
        <a:off x="0" y="3236456"/>
        <a:ext cx="4990263" cy="2581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636C5-ABFC-4E4E-A6B8-361514D16CF3}">
      <dsp:nvSpPr>
        <dsp:cNvPr id="0" name=""/>
        <dsp:cNvSpPr/>
      </dsp:nvSpPr>
      <dsp:spPr>
        <a:xfrm>
          <a:off x="0" y="0"/>
          <a:ext cx="6427859" cy="6344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опасения насмешек </a:t>
          </a:r>
          <a:endParaRPr lang="ru-RU" sz="1800" b="1" kern="1200" dirty="0"/>
        </a:p>
      </dsp:txBody>
      <dsp:txXfrm>
        <a:off x="0" y="0"/>
        <a:ext cx="6427859" cy="634417"/>
      </dsp:txXfrm>
    </dsp:sp>
    <dsp:sp modelId="{7C7A26EB-86FF-453D-B93B-B6318135FFB7}">
      <dsp:nvSpPr>
        <dsp:cNvPr id="0" name=""/>
        <dsp:cNvSpPr/>
      </dsp:nvSpPr>
      <dsp:spPr>
        <a:xfrm>
          <a:off x="0" y="747591"/>
          <a:ext cx="6427859" cy="638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возможность возникновения конфликтов с одноклассниками и учителями</a:t>
          </a:r>
        </a:p>
      </dsp:txBody>
      <dsp:txXfrm>
        <a:off x="0" y="747591"/>
        <a:ext cx="6427859" cy="638700"/>
      </dsp:txXfrm>
    </dsp:sp>
    <dsp:sp modelId="{DBF30AB8-B75F-4FEA-81C3-C3BEC1EF0B05}">
      <dsp:nvSpPr>
        <dsp:cNvPr id="0" name=""/>
        <dsp:cNvSpPr/>
      </dsp:nvSpPr>
      <dsp:spPr>
        <a:xfrm rot="10800000" flipV="1">
          <a:off x="0" y="1515704"/>
          <a:ext cx="6427859" cy="6196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неприятие особенностей своих детей</a:t>
          </a:r>
          <a:endParaRPr lang="ru-RU" sz="1800" b="1" kern="1200" dirty="0"/>
        </a:p>
      </dsp:txBody>
      <dsp:txXfrm rot="10800000" flipV="1">
        <a:off x="0" y="1515704"/>
        <a:ext cx="6427859" cy="619688"/>
      </dsp:txXfrm>
    </dsp:sp>
    <dsp:sp modelId="{DB232D01-5B1C-4059-AA5D-61144635A156}">
      <dsp:nvSpPr>
        <dsp:cNvPr id="0" name=""/>
        <dsp:cNvSpPr/>
      </dsp:nvSpPr>
      <dsp:spPr>
        <a:xfrm>
          <a:off x="0" y="2315462"/>
          <a:ext cx="6427859" cy="536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неприспособленность помещений и учебного процесса к особым потребностям их детей </a:t>
          </a:r>
        </a:p>
      </dsp:txBody>
      <dsp:txXfrm>
        <a:off x="0" y="2315462"/>
        <a:ext cx="6427859" cy="536877"/>
      </dsp:txXfrm>
    </dsp:sp>
    <dsp:sp modelId="{32C4546E-CF73-48D5-8D28-589CC66FB16D}">
      <dsp:nvSpPr>
        <dsp:cNvPr id="0" name=""/>
        <dsp:cNvSpPr/>
      </dsp:nvSpPr>
      <dsp:spPr>
        <a:xfrm>
          <a:off x="0" y="3031963"/>
          <a:ext cx="6427859" cy="607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необеспеченность доступа в школу</a:t>
          </a:r>
          <a:endParaRPr lang="ru-RU" sz="1800" b="1" kern="1200" dirty="0"/>
        </a:p>
      </dsp:txBody>
      <dsp:txXfrm>
        <a:off x="0" y="3031963"/>
        <a:ext cx="6427859" cy="6077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636C5-ABFC-4E4E-A6B8-361514D16CF3}">
      <dsp:nvSpPr>
        <dsp:cNvPr id="0" name=""/>
        <dsp:cNvSpPr/>
      </dsp:nvSpPr>
      <dsp:spPr>
        <a:xfrm>
          <a:off x="0" y="101373"/>
          <a:ext cx="7305769" cy="651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ребенок с особенностями развития будет мешать, отвлекать учителя и детей, что снизит уровень знаний всего класса </a:t>
          </a:r>
          <a:endParaRPr lang="ru-RU" sz="1800" b="1" kern="1200" dirty="0"/>
        </a:p>
      </dsp:txBody>
      <dsp:txXfrm>
        <a:off x="0" y="101373"/>
        <a:ext cx="7305769" cy="651695"/>
      </dsp:txXfrm>
    </dsp:sp>
    <dsp:sp modelId="{7C7A26EB-86FF-453D-B93B-B6318135FFB7}">
      <dsp:nvSpPr>
        <dsp:cNvPr id="0" name=""/>
        <dsp:cNvSpPr/>
      </dsp:nvSpPr>
      <dsp:spPr>
        <a:xfrm>
          <a:off x="0" y="977477"/>
          <a:ext cx="7305769" cy="4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ухудшится дисциплина</a:t>
          </a:r>
        </a:p>
      </dsp:txBody>
      <dsp:txXfrm>
        <a:off x="0" y="977477"/>
        <a:ext cx="7305769" cy="454719"/>
      </dsp:txXfrm>
    </dsp:sp>
    <dsp:sp modelId="{DBF30AB8-B75F-4FEA-81C3-C3BEC1EF0B05}">
      <dsp:nvSpPr>
        <dsp:cNvPr id="0" name=""/>
        <dsp:cNvSpPr/>
      </dsp:nvSpPr>
      <dsp:spPr>
        <a:xfrm rot="10800000" flipV="1">
          <a:off x="0" y="1587894"/>
          <a:ext cx="7305769" cy="5490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повысится конфликтность между родителями</a:t>
          </a:r>
          <a:endParaRPr lang="ru-RU" sz="2500" b="1" kern="1200" dirty="0"/>
        </a:p>
      </dsp:txBody>
      <dsp:txXfrm rot="10800000" flipV="1">
        <a:off x="0" y="1587894"/>
        <a:ext cx="7305769" cy="5490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636C5-ABFC-4E4E-A6B8-361514D16CF3}">
      <dsp:nvSpPr>
        <dsp:cNvPr id="0" name=""/>
        <dsp:cNvSpPr/>
      </dsp:nvSpPr>
      <dsp:spPr>
        <a:xfrm>
          <a:off x="0" y="0"/>
          <a:ext cx="7598228" cy="1193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улучшение успеваемости детей с особыми потребностями </a:t>
          </a:r>
          <a:endParaRPr lang="ru-RU" sz="1800" b="1" kern="1200" dirty="0"/>
        </a:p>
      </dsp:txBody>
      <dsp:txXfrm>
        <a:off x="0" y="0"/>
        <a:ext cx="7598228" cy="1193825"/>
      </dsp:txXfrm>
    </dsp:sp>
    <dsp:sp modelId="{7C7A26EB-86FF-453D-B93B-B6318135FFB7}">
      <dsp:nvSpPr>
        <dsp:cNvPr id="0" name=""/>
        <dsp:cNvSpPr/>
      </dsp:nvSpPr>
      <dsp:spPr>
        <a:xfrm>
          <a:off x="0" y="1209187"/>
          <a:ext cx="7598228" cy="12751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готовность к обучению в учреждениях СПО и ВПО</a:t>
          </a:r>
        </a:p>
      </dsp:txBody>
      <dsp:txXfrm>
        <a:off x="0" y="1209187"/>
        <a:ext cx="7598228" cy="1275167"/>
      </dsp:txXfrm>
    </dsp:sp>
    <dsp:sp modelId="{DBF30AB8-B75F-4FEA-81C3-C3BEC1EF0B05}">
      <dsp:nvSpPr>
        <dsp:cNvPr id="0" name=""/>
        <dsp:cNvSpPr/>
      </dsp:nvSpPr>
      <dsp:spPr>
        <a:xfrm rot="10800000" flipV="1">
          <a:off x="0" y="3817943"/>
          <a:ext cx="7598228" cy="1069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проявления у обучающихся  толерантного сознания и поведения </a:t>
          </a:r>
          <a:endParaRPr lang="ru-RU" sz="1800" b="1" kern="1200" dirty="0"/>
        </a:p>
      </dsp:txBody>
      <dsp:txXfrm rot="10800000" flipV="1">
        <a:off x="0" y="3817943"/>
        <a:ext cx="7598228" cy="1069742"/>
      </dsp:txXfrm>
    </dsp:sp>
    <dsp:sp modelId="{DB232D01-5B1C-4059-AA5D-61144635A156}">
      <dsp:nvSpPr>
        <dsp:cNvPr id="0" name=""/>
        <dsp:cNvSpPr/>
      </dsp:nvSpPr>
      <dsp:spPr>
        <a:xfrm>
          <a:off x="0" y="2525184"/>
          <a:ext cx="7598228" cy="12969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психологически доброжелательная, комфортная атмосфера в школе </a:t>
          </a:r>
        </a:p>
      </dsp:txBody>
      <dsp:txXfrm>
        <a:off x="0" y="2525184"/>
        <a:ext cx="7598228" cy="1296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A6FF3C-4F8A-40CC-8F22-316B4349D91A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B0F206-A90F-4001-B8DF-F2020BA6B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689" y="1823825"/>
            <a:ext cx="3158836" cy="2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662104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741" y="447472"/>
            <a:ext cx="839497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Проблемы организации </a:t>
            </a:r>
            <a:r>
              <a:rPr lang="ru-RU" sz="2400" b="1" dirty="0" smtClean="0"/>
              <a:t>образовательного процесса </a:t>
            </a:r>
          </a:p>
          <a:p>
            <a:pPr algn="ctr"/>
            <a:r>
              <a:rPr lang="ru-RU" sz="2400" b="1" dirty="0" smtClean="0"/>
              <a:t>для детей с ОВЗ в общеобразовательной школе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7118" y="4326481"/>
            <a:ext cx="7292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каждом ребенке - чудо, и мы ожидаем его!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63479" y="5550052"/>
            <a:ext cx="260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Подготовила</a:t>
            </a:r>
          </a:p>
          <a:p>
            <a:pPr algn="ctr"/>
            <a:r>
              <a:rPr lang="ru-RU" sz="1200" dirty="0" smtClean="0"/>
              <a:t> Арсеньева Елена Николаевна</a:t>
            </a:r>
          </a:p>
          <a:p>
            <a:pPr algn="ctr"/>
            <a:r>
              <a:rPr lang="ru-RU" sz="1200" dirty="0" smtClean="0"/>
              <a:t>учитель МБОУ ООШ №19</a:t>
            </a:r>
          </a:p>
          <a:p>
            <a:pPr algn="ctr"/>
            <a:r>
              <a:rPr lang="ru-RU" sz="1200" dirty="0" smtClean="0"/>
              <a:t>Город Кострома</a:t>
            </a:r>
          </a:p>
          <a:p>
            <a:pPr algn="ctr"/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931656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646" y="603060"/>
            <a:ext cx="27122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7118" y="4326481"/>
            <a:ext cx="7292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3835" y="448230"/>
            <a:ext cx="8058948" cy="5930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Необходимо обеспечить </a:t>
            </a:r>
            <a:r>
              <a:rPr lang="ru-RU" sz="2200" b="1" dirty="0">
                <a:solidFill>
                  <a:schemeClr val="tx1"/>
                </a:solidFill>
              </a:rPr>
              <a:t>психолого-педагогическое сопровождение</a:t>
            </a:r>
            <a:r>
              <a:rPr lang="ru-RU" sz="2200" b="1" dirty="0"/>
              <a:t> ребенка с ограниченными возможностями здоровья на протяжении всего периода его обучения. Это сопровождение включает не только специальную коррекционно-развивающую работу с детьми в индивидуальной и групповой форме, но  обязательно и работу с администрацией образовательного учреждения, педагогическим и детским коллективом, родителями. С этой целью целесообразно вводить в штатное расписание образовательных учреждений общего типа дополнительные ставки педагогических работников (учителя-дефектологи, учителя-логопеды, педагоги-психологи</a:t>
            </a:r>
            <a:r>
              <a:rPr lang="ru-RU" sz="2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7238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931656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646" y="603060"/>
            <a:ext cx="27122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7118" y="4326481"/>
            <a:ext cx="7292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5351" y="813060"/>
            <a:ext cx="7509813" cy="52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/>
              <a:t>Цели обучения </a:t>
            </a:r>
            <a:r>
              <a:rPr lang="ru-RU" sz="2400" b="1" u="sng" dirty="0" smtClean="0"/>
              <a:t>  </a:t>
            </a:r>
            <a:r>
              <a:rPr lang="ru-RU" sz="2000" b="1" dirty="0"/>
              <a:t>для детей с ОВЗ следующие:</a:t>
            </a:r>
          </a:p>
          <a:p>
            <a:r>
              <a:rPr lang="ru-RU" sz="2000" b="1" dirty="0"/>
              <a:t>•	овладение комплексом минимальных </a:t>
            </a:r>
            <a:r>
              <a:rPr lang="ru-RU" sz="2000" b="1" dirty="0" smtClean="0"/>
              <a:t> предметных  </a:t>
            </a:r>
            <a:r>
              <a:rPr lang="ru-RU" sz="2000" b="1" dirty="0"/>
              <a:t>знаний и умений, необходимых для повседневной жизни, будущей профессиональной деятельности (которая не требует знаний математики, выходящих за пределы базового курса), продолжения обучения в классах общеобразовательных школ; </a:t>
            </a:r>
          </a:p>
          <a:p>
            <a:r>
              <a:rPr lang="ru-RU" sz="2000" b="1" dirty="0"/>
              <a:t>•	развитие логического мышления, пространственного воображения и других качеств мышления; </a:t>
            </a:r>
          </a:p>
          <a:p>
            <a:r>
              <a:rPr lang="ru-RU" sz="2000" b="1" dirty="0"/>
              <a:t>•	формирование предметных основных </a:t>
            </a:r>
            <a:r>
              <a:rPr lang="ru-RU" sz="2000" b="1" dirty="0" err="1"/>
              <a:t>общеучебных</a:t>
            </a:r>
            <a:r>
              <a:rPr lang="ru-RU" sz="2000" b="1" dirty="0"/>
              <a:t> умений; </a:t>
            </a:r>
          </a:p>
          <a:p>
            <a:r>
              <a:rPr lang="ru-RU" sz="2000" b="1" dirty="0"/>
              <a:t>•	создание условий для социальной адаптации учащихся.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27238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150000"/>
              </a:lnSpc>
            </a:pPr>
            <a:r>
              <a:rPr lang="ru-RU" dirty="0" err="1" smtClean="0"/>
              <a:t>обществосоциально-психологическая</a:t>
            </a:r>
            <a:r>
              <a:rPr lang="ru-RU" dirty="0" smtClean="0"/>
              <a:t>  служба</a:t>
            </a:r>
          </a:p>
          <a:p>
            <a:pPr marL="609600" indent="-609600">
              <a:lnSpc>
                <a:spcPct val="150000"/>
              </a:lnSpc>
            </a:pPr>
            <a:r>
              <a:rPr lang="ru-RU" dirty="0" smtClean="0"/>
              <a:t>общество</a:t>
            </a:r>
          </a:p>
          <a:p>
            <a:pPr marL="609600" indent="-609600">
              <a:lnSpc>
                <a:spcPct val="150000"/>
              </a:lnSpc>
            </a:pPr>
            <a:r>
              <a:rPr lang="ru-RU" dirty="0" smtClean="0"/>
              <a:t>родители детей с ОВЗ</a:t>
            </a:r>
          </a:p>
          <a:p>
            <a:pPr marL="609600" indent="-609600">
              <a:lnSpc>
                <a:spcPct val="150000"/>
              </a:lnSpc>
            </a:pPr>
            <a:r>
              <a:rPr lang="ru-RU" dirty="0" smtClean="0"/>
              <a:t>дети с ОВЗ - дети с нарушениями опорно-двигательного аппарата, слабослышащие, слабовидящие, с соматическими заболеваниями</a:t>
            </a:r>
          </a:p>
          <a:p>
            <a:pPr marL="609600" indent="-609600">
              <a:lnSpc>
                <a:spcPct val="150000"/>
              </a:lnSpc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6260" y="875490"/>
            <a:ext cx="6180463" cy="446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7591" y="729574"/>
            <a:ext cx="682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Проблемы детей с ОВЗ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077907010"/>
              </p:ext>
            </p:extLst>
          </p:nvPr>
        </p:nvGraphicFramePr>
        <p:xfrm>
          <a:off x="740229" y="1545771"/>
          <a:ext cx="4990263" cy="4521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 rot="1496850">
            <a:off x="81418" y="50536"/>
            <a:ext cx="3417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 r="6522"/>
          <a:stretch>
            <a:fillRect/>
          </a:stretch>
        </p:blipFill>
        <p:spPr bwMode="auto">
          <a:xfrm>
            <a:off x="5915024" y="1685925"/>
            <a:ext cx="2457451" cy="174307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162426"/>
            <a:ext cx="2466975" cy="184785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256" y="875490"/>
            <a:ext cx="7509162" cy="446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514" y="729574"/>
            <a:ext cx="8131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Проблемы родителей детей с ОВЗ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0685" y="1845149"/>
          <a:ext cx="6427859" cy="377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4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4182" y="875490"/>
            <a:ext cx="7883236" cy="446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3819" y="729574"/>
            <a:ext cx="8359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Проблемы родителей одноклассников</a:t>
            </a:r>
            <a:endParaRPr lang="ru-RU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186882171"/>
              </p:ext>
            </p:extLst>
          </p:nvPr>
        </p:nvGraphicFramePr>
        <p:xfrm>
          <a:off x="967374" y="1525229"/>
          <a:ext cx="7305769" cy="278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738" y="4631331"/>
            <a:ext cx="2346192" cy="1757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7065" y="4657380"/>
            <a:ext cx="2309870" cy="1732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8598" y="4655544"/>
            <a:ext cx="2159306" cy="166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 rot="12025651">
            <a:off x="0" y="0"/>
            <a:ext cx="333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З</a:t>
            </a:r>
            <a:endParaRPr lang="ru-RU" sz="2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5745" y="875489"/>
            <a:ext cx="7924800" cy="981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9491" y="729574"/>
            <a:ext cx="8097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Проблемы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социально-психологической службы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30660" y="4704728"/>
            <a:ext cx="6882679" cy="877543"/>
            <a:chOff x="0" y="5"/>
            <a:chExt cx="6882679" cy="877543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5"/>
              <a:ext cx="6882679" cy="87754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2838" y="28556"/>
              <a:ext cx="6797003" cy="7918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недостаточное обеспечение специальными ресурсами (программами, инструментарием)</a:t>
              </a:r>
              <a:endParaRPr lang="ru-RU" sz="1800" b="1" kern="1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0" y="0"/>
            <a:ext cx="385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71737"/>
            <a:ext cx="2390775" cy="191452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516505"/>
            <a:ext cx="2281237" cy="182499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33881" y="875490"/>
            <a:ext cx="4219460" cy="446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8942" y="729574"/>
            <a:ext cx="6674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Проблемы общества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2258" y="1354598"/>
            <a:ext cx="7717972" cy="2569971"/>
            <a:chOff x="0" y="5"/>
            <a:chExt cx="6882679" cy="877543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5"/>
              <a:ext cx="6882679" cy="87754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2838" y="42843"/>
              <a:ext cx="6797003" cy="7918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дети с особыми образовательными потребностями, став взрослыми, не всегда оказываются подготовленными к включению в социально-экономическую жизнь</a:t>
              </a:r>
              <a:endParaRPr lang="ru-RU" sz="18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5868"/>
          <a:stretch>
            <a:fillRect/>
          </a:stretch>
        </p:blipFill>
        <p:spPr bwMode="auto">
          <a:xfrm>
            <a:off x="3231154" y="4071257"/>
            <a:ext cx="2681689" cy="169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462" y="168379"/>
            <a:ext cx="385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8122855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415673" y="676441"/>
            <a:ext cx="702259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Особенности </a:t>
            </a:r>
            <a:r>
              <a:rPr lang="ru-RU" sz="2400" b="1" dirty="0"/>
              <a:t>д</a:t>
            </a:r>
            <a:r>
              <a:rPr lang="ru-RU" sz="2400" b="1" dirty="0" smtClean="0"/>
              <a:t>етей </a:t>
            </a:r>
            <a:r>
              <a:rPr lang="ru-RU" sz="2000" b="1" dirty="0"/>
              <a:t>С ЗАДЕРЖКОЙ ПСИХИЧЕСКОГО РАЗВИТИЯ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5353" y="1791678"/>
            <a:ext cx="7761704" cy="4586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Дети с ЗПР – это преимущественно дети с нормальным интеллектом, у которых отсутствует мотивация к учебе, либо имеется отставание в овладении школьными навыками (чтения, письма, счета</a:t>
            </a:r>
            <a:r>
              <a:rPr lang="ru-RU" b="1" dirty="0" smtClean="0">
                <a:solidFill>
                  <a:schemeClr val="tx1"/>
                </a:solidFill>
              </a:rPr>
              <a:t>).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Отсутствие концентрации и быстрое рассеивание внимания приводят к тому, что им трудно или невозможно функционировать в большой группе и самостоятельно выполнять задания.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Кроме того, излишняя подвижность и эмоциональные проблемы являются причинами того, что эти дети, несмотря на их возможности, не достигают в школе желаемых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6306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931656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646" y="603060"/>
            <a:ext cx="27122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096" y="440676"/>
            <a:ext cx="7821976" cy="1123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Алгоритм действий с детьми с ограниченными возможностями здоровья </a:t>
            </a:r>
            <a:endParaRPr lang="ru-RU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и детьми-инвалидами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8810" y="1652531"/>
            <a:ext cx="8086379" cy="4770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27113" y="1663912"/>
            <a:ext cx="76346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Первичная встреча с семьей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сбор информации о развитии ребенка, выявление образовательного запроса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Заключение договора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между  ОУ и родителями (законными представителями)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Разработка индивидуального маршрута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на основе заключения ПМПК консилиумом  ОУ, в который входят  специалисты  ОУ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-Составление сетки занятий и перспективного плана для детей обучающихся по коррекционной программе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-Создание условий в развивающей среде для ребенка с ОВЗ во время его пребывания в  ОУ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-Реализация индивидуальной программы или маршрута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-Проведение промежуточной диагностики и анализ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-Консультирование родителей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8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931656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646" y="603060"/>
            <a:ext cx="27122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7118" y="4326481"/>
            <a:ext cx="7292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1981" y="499463"/>
            <a:ext cx="8071873" cy="6667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Общие принципы и правила коррекционной работы: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2231" y="1311492"/>
            <a:ext cx="7745683" cy="495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1. Индивидуальный подход к каждому ученику.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2. Предотвращение наступления утомления, используя для этого разнообразные средства (чередование умственной и практической деятельности, преподнесение материала небольшими дозами, использование интересного и красочного дидактического материала и средств наглядности</a:t>
            </a:r>
            <a:r>
              <a:rPr lang="ru-RU" b="1" dirty="0" smtClean="0">
                <a:solidFill>
                  <a:schemeClr val="tx1"/>
                </a:solidFill>
              </a:rPr>
              <a:t>).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3. Использование методов, активизирующих познавательную деятельность учащихся, развивающих их устную и письменную речь и формирующих необходимые учебные навыки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4. Проявление педагогического такта. Постоянное поощрение за малейшие успехи, своевременная и тактическая помощь каждому ребёнку, развитие в нём веры в собственные силы и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7238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313359">
            <a:off x="-41601" y="-90431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А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553" y="1060181"/>
            <a:ext cx="2638425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21175" y="642918"/>
            <a:ext cx="6301649" cy="7562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38325" y="657226"/>
            <a:ext cx="5467350" cy="7529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357286264"/>
              </p:ext>
            </p:extLst>
          </p:nvPr>
        </p:nvGraphicFramePr>
        <p:xfrm>
          <a:off x="801646" y="4768933"/>
          <a:ext cx="8009967" cy="178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2750127" y="441524"/>
            <a:ext cx="4156364" cy="446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16681" y="426393"/>
            <a:ext cx="56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Актуальность темы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Мама\Desktop\Семинар ОВЗ\800px-0010-010-Deti-invalidy-imejut-pravo-na-osobuju-zabotu-i-obuchen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457" y="990335"/>
            <a:ext cx="2383970" cy="17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ма\Desktop\Семинар ОВЗ\Дети-инвалиды_праздник-в-детском-дом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627" y="1033693"/>
            <a:ext cx="2687191" cy="17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36172" y="2917371"/>
            <a:ext cx="7527966" cy="1855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 официальному определению, дети с ограниченными возможностями здоровья - это «инвалиды, а также дети от 0 до 18 лет, не признанные в установленном порядке инвалидами, но имеющие временное или постоянное отклонение в физическом и (или) психическом развитии и нуждающиеся в создании специальных условий для обучения и воспитания».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4011819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45926" y="2179968"/>
            <a:ext cx="8116726" cy="40100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игровые ситуации;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 </a:t>
            </a:r>
          </a:p>
          <a:p>
            <a:pPr algn="ctr"/>
            <a:endParaRPr lang="ru-RU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/>
              <a:t>дидактические игры, которые связаны с поиском видовых и родовых признаков предметов;</a:t>
            </a:r>
          </a:p>
          <a:p>
            <a:pPr algn="ctr"/>
            <a:endParaRPr lang="ru-RU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/>
              <a:t>игровые тренинги, способствующие развитию умения общаться с другими;</a:t>
            </a:r>
          </a:p>
          <a:p>
            <a:pPr algn="ctr"/>
            <a:endParaRPr lang="ru-RU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err="1"/>
              <a:t>психогимнастика</a:t>
            </a:r>
            <a:r>
              <a:rPr lang="ru-RU" b="1" dirty="0"/>
              <a:t> и релаксация, позволяющие снять мышечные спазмы и зажимы, особенно в области лица и кистей рук.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66057" y="479767"/>
            <a:ext cx="8116726" cy="1481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Эффективными приемами коррекционного воздействия на эмоциональную и познавательную сферу детей с отклонениями в развитии являются:</a:t>
            </a:r>
          </a:p>
        </p:txBody>
      </p:sp>
    </p:spTree>
    <p:extLst>
      <p:ext uri="{BB962C8B-B14F-4D97-AF65-F5344CB8AC3E}">
        <p14:creationId xmlns:p14="http://schemas.microsoft.com/office/powerpoint/2010/main" xmlns="" val="32954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5407111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11941" y="516293"/>
            <a:ext cx="80650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При организации </a:t>
            </a:r>
            <a:r>
              <a:rPr lang="ru-RU" sz="2400" b="1" dirty="0" smtClean="0"/>
              <a:t>коррекционно-развивающего обучения необходимо: 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1942" y="1477439"/>
            <a:ext cx="8207964" cy="11325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адаптировать содержание учебного материала, выделяя в каждой теме базовый материал, подлежащий многократному </a:t>
            </a:r>
            <a:r>
              <a:rPr lang="ru-RU" dirty="0" smtClean="0"/>
              <a:t>закреплению . Обучающемуся </a:t>
            </a:r>
            <a:r>
              <a:rPr lang="ru-RU" dirty="0"/>
              <a:t>с ЗПР необходим хорошо структурированный материал.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6520" y="2627052"/>
            <a:ext cx="8010960" cy="18253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Необходимо тщательно отбирать и  комбинировать методы и приемы обучения с целью смены видов деятельности детей, изменения доминантного анализатора, включения в работу большинства анализаторов; использовать ориентировочную основу действий (опорных сигналов, алгоритмов, образцов выполнения задания).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6057" y="4560716"/>
            <a:ext cx="8010960" cy="19396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Для детей с ЗПР важно обучение без принуждения, основанное на интересе, успехе, доверии, рефлексии изученного. Важно, чтобы школьники через выполнение доступных по темпу и характеру, личностно ориентированных заданий поверили в свои возможности, испытали чувство успеха, которое должно стать сильнейшим мотивом, вызывающим желание учиться.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9836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55023710"/>
              </p:ext>
            </p:extLst>
          </p:nvPr>
        </p:nvGraphicFramePr>
        <p:xfrm>
          <a:off x="892629" y="1393371"/>
          <a:ext cx="7598228" cy="488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74914" y="540998"/>
            <a:ext cx="7815943" cy="650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5107" y="729574"/>
            <a:ext cx="834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Ожидаемые образовательные результаты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400852">
            <a:off x="0" y="0"/>
            <a:ext cx="418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</a:t>
            </a:r>
            <a:endParaRPr lang="ru-RU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725"/>
          <a:stretch>
            <a:fillRect/>
          </a:stretch>
        </p:blipFill>
        <p:spPr bwMode="auto">
          <a:xfrm>
            <a:off x="5643563" y="1355075"/>
            <a:ext cx="2714625" cy="20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 r="15382"/>
          <a:stretch>
            <a:fillRect/>
          </a:stretch>
        </p:blipFill>
        <p:spPr bwMode="auto">
          <a:xfrm>
            <a:off x="3437263" y="382104"/>
            <a:ext cx="2269474" cy="180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/>
          <a:srcRect l="9565" r="12615"/>
          <a:stretch>
            <a:fillRect/>
          </a:stretch>
        </p:blipFill>
        <p:spPr bwMode="auto">
          <a:xfrm>
            <a:off x="473726" y="3429000"/>
            <a:ext cx="2666082" cy="22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454" y="1531345"/>
            <a:ext cx="2989602" cy="18976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4892" y="4726880"/>
            <a:ext cx="2682033" cy="180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1186" y="3428999"/>
            <a:ext cx="2490615" cy="20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2641294" y="1507934"/>
            <a:ext cx="3861411" cy="38421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44467" y="2073925"/>
            <a:ext cx="2655065" cy="27101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5950213">
            <a:off x="2809034" y="3105835"/>
            <a:ext cx="429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963705">
            <a:off x="2769366" y="2772558"/>
            <a:ext cx="465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7758106">
            <a:off x="2930425" y="2400754"/>
            <a:ext cx="4074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8570460">
            <a:off x="3061215" y="2098160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9923528">
            <a:off x="3331215" y="1778676"/>
            <a:ext cx="553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Ы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0397238">
            <a:off x="3721284" y="1580368"/>
            <a:ext cx="409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1371389">
            <a:off x="4108265" y="1459183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314802">
            <a:off x="4483196" y="1448168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198183">
            <a:off x="4841166" y="1536301"/>
            <a:ext cx="409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88025">
            <a:off x="5065471" y="1712572"/>
            <a:ext cx="588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456409">
            <a:off x="5452684" y="1932910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3351305">
            <a:off x="5638350" y="2186297"/>
            <a:ext cx="588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4199368">
            <a:off x="5848484" y="2526958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4707139">
            <a:off x="5926406" y="2797550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5211206">
            <a:off x="5982906" y="3105833"/>
            <a:ext cx="428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6217848">
            <a:off x="5984531" y="3383113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6720325">
            <a:off x="5838293" y="3644719"/>
            <a:ext cx="486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4392859">
            <a:off x="2831069" y="3590578"/>
            <a:ext cx="429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3894756">
            <a:off x="2956655" y="3888034"/>
            <a:ext cx="465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3166247">
            <a:off x="3133130" y="4174473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541705">
            <a:off x="3369685" y="4449895"/>
            <a:ext cx="476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355470">
            <a:off x="3714852" y="4626166"/>
            <a:ext cx="553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270057">
            <a:off x="4142137" y="4736332"/>
            <a:ext cx="409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1343157">
            <a:off x="4572000" y="4703280"/>
            <a:ext cx="474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20076141">
            <a:off x="4946305" y="4582097"/>
            <a:ext cx="429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19730414">
            <a:off x="5148457" y="4477663"/>
            <a:ext cx="5004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8777524">
            <a:off x="5457691" y="4284641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8376848">
            <a:off x="5611165" y="4081056"/>
            <a:ext cx="5004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1978928">
            <a:off x="88463" y="57811"/>
            <a:ext cx="3593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0643" y="2881312"/>
            <a:ext cx="2122714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311625" y="1545706"/>
            <a:ext cx="8379782" cy="16927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8164796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704824" y="470432"/>
            <a:ext cx="7734349" cy="37639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/>
              <a:t>Специальные условия </a:t>
            </a:r>
            <a:r>
              <a:rPr lang="ru-RU" sz="2400" b="1" dirty="0"/>
              <a:t>- это необходимые для получения детьми с ограниченными возможностями здоровья реабилитационных услуг приспособления, технологии, способы, методы, программы, учебники, пособия и другие средства, обеспечивающие реализацию их конституционных прав и свобод</a:t>
            </a:r>
          </a:p>
        </p:txBody>
      </p:sp>
    </p:spTree>
    <p:extLst>
      <p:ext uri="{BB962C8B-B14F-4D97-AF65-F5344CB8AC3E}">
        <p14:creationId xmlns:p14="http://schemas.microsoft.com/office/powerpoint/2010/main" xmlns="" val="5231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6992407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9129" y="479767"/>
            <a:ext cx="8434690" cy="2096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Гарантии прав детей с ограниченными возможностями здоровья на получение образования </a:t>
            </a:r>
            <a:r>
              <a:rPr lang="ru-RU" sz="2400" b="1" dirty="0" smtClean="0">
                <a:solidFill>
                  <a:schemeClr val="bg1"/>
                </a:solidFill>
              </a:rPr>
              <a:t>закреплены </a:t>
            </a:r>
            <a:r>
              <a:rPr lang="ru-RU" sz="2400" b="1" dirty="0">
                <a:solidFill>
                  <a:schemeClr val="bg1"/>
                </a:solidFill>
              </a:rPr>
              <a:t>в Конституции РФ, Законе РФ от 10.07.1992 № 3266­1 "Об образовании", а также в Федеральных законах:</a:t>
            </a:r>
          </a:p>
          <a:p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319" y="2658599"/>
            <a:ext cx="6919923" cy="3967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Нормативная правовая база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8318" y="3164495"/>
            <a:ext cx="8247814" cy="32028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1. Декларация о правах инвалидов (утв. Резолюцией тринадцатой сессии Генеральной Ассамблеи ООН  3447(XXX) от 9 декабря 1975 г</a:t>
            </a:r>
            <a:r>
              <a:rPr lang="ru-RU" b="1" dirty="0" smtClean="0"/>
              <a:t>.).</a:t>
            </a:r>
            <a:endParaRPr lang="ru-RU" b="1" dirty="0"/>
          </a:p>
          <a:p>
            <a:r>
              <a:rPr lang="ru-RU" b="1" dirty="0"/>
              <a:t>2. Специальный доклад Уполномоченного по правам человека в РФ        от 10 мая 2006 г. "О соблюдении прав детей-инвалидов в Российской Федерации".</a:t>
            </a:r>
          </a:p>
          <a:p>
            <a:r>
              <a:rPr lang="ru-RU" b="1" dirty="0" smtClean="0"/>
              <a:t>3</a:t>
            </a:r>
            <a:r>
              <a:rPr lang="ru-RU" b="1" dirty="0"/>
              <a:t>. Закон РФ от 10 июля 1992 г. N 3266-1 "Об образовании</a:t>
            </a:r>
            <a:r>
              <a:rPr lang="ru-RU" b="1" dirty="0" smtClean="0"/>
              <a:t>"</a:t>
            </a:r>
            <a:endParaRPr lang="ru-RU" b="1" dirty="0"/>
          </a:p>
          <a:p>
            <a:r>
              <a:rPr lang="ru-RU" b="1" dirty="0"/>
              <a:t>4. Федеральный закон от 24 ноября 1995 г. №181"О социальной защите инвалидов в Российской Федерации</a:t>
            </a:r>
            <a:r>
              <a:rPr lang="ru-RU" b="1" dirty="0" smtClean="0"/>
              <a:t>".</a:t>
            </a:r>
            <a:endParaRPr lang="ru-RU" b="1" dirty="0"/>
          </a:p>
          <a:p>
            <a:r>
              <a:rPr lang="ru-RU" b="1" dirty="0"/>
              <a:t>5. Федеральный закон от 24 июля 1998 г. N 124 "Об основных гарантиях прав ребенка в Российской Федерации".</a:t>
            </a:r>
          </a:p>
        </p:txBody>
      </p:sp>
    </p:spTree>
    <p:extLst>
      <p:ext uri="{BB962C8B-B14F-4D97-AF65-F5344CB8AC3E}">
        <p14:creationId xmlns:p14="http://schemas.microsoft.com/office/powerpoint/2010/main" xmlns="" val="27069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9233384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137118" y="4326481"/>
            <a:ext cx="7292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2090" y="528934"/>
            <a:ext cx="7865853" cy="1262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Интегрированное обучение детей с ограниченными возможностями здоровья может быть организовано двумя путями: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7567" y="1951824"/>
            <a:ext cx="4054433" cy="3690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посредством открытия специального класса для данной категории детей в общеобразовательном учреждении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6968" y="1927568"/>
            <a:ext cx="3755815" cy="3714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путем совместного обучения детей с  ограниченными возможностями здоровья и детей, не имеющих таких ограничений, в одном классе общеобразовательного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7017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9016996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137118" y="4326481"/>
            <a:ext cx="7292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1399" y="578469"/>
            <a:ext cx="7877430" cy="61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Система показаний для интеграции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3835" y="1270261"/>
            <a:ext cx="7841785" cy="5249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Интегрированному обучению по программе общеобразовательной школы (при наличии соответствующих условий) подлежат дети:</a:t>
            </a:r>
          </a:p>
          <a:p>
            <a:pPr algn="ctr"/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имеющие снижение слуха (в речевой области) до 60 </a:t>
            </a:r>
            <a:r>
              <a:rPr lang="ru-RU" b="1" dirty="0" err="1">
                <a:solidFill>
                  <a:schemeClr val="tx1"/>
                </a:solidFill>
              </a:rPr>
              <a:t>Дб</a:t>
            </a:r>
            <a:r>
              <a:rPr lang="ru-RU" b="1" dirty="0">
                <a:solidFill>
                  <a:schemeClr val="tx1"/>
                </a:solidFill>
              </a:rPr>
              <a:t> без сопутствующих отклонений в развитии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имеющие остроту зрения не ниже 0,1 без сопутствующих отклонений в развитии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имеющие нарушения опорно-двигательного аппарата и потенциально сохранные возможности интеллектуального развития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имеющие задержку психического развития и потенциально сохранные возможности интеллектуального развития.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051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311625" y="1545706"/>
            <a:ext cx="8379782" cy="16927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6992407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622217" y="563827"/>
            <a:ext cx="78995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Образовательный маршрут ребенка с ограниченными возможностями здоровья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885" y="1590841"/>
            <a:ext cx="7022590" cy="45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69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9905540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646" y="603060"/>
            <a:ext cx="27122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7118" y="4326481"/>
            <a:ext cx="7292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1981" y="578900"/>
            <a:ext cx="8124149" cy="579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Необходимым условием организации успешного обучения и воспитания детей с ограниченными возможностями здоровья в образовательных учреждениях общего типа является создание </a:t>
            </a:r>
            <a:r>
              <a:rPr lang="ru-RU" sz="2400" b="1" dirty="0">
                <a:solidFill>
                  <a:schemeClr val="tx1"/>
                </a:solidFill>
              </a:rPr>
              <a:t>адаптивной среды</a:t>
            </a:r>
            <a:r>
              <a:rPr lang="ru-RU" sz="2400" b="1" dirty="0"/>
              <a:t>, позволяющей обеспечить их полноценную интеграцию и личностную самореализацию. В образовательном учреждении должны быть созданы надлежащие материально-технические условия, обеспечивающие возможность для беспрепятственного доступа детей с недостатками физического и психического развития в здания и помещения образовательного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832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03304">
            <a:off x="75421" y="279853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03304">
            <a:off x="75421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3304">
            <a:off x="28077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019952">
            <a:off x="5779535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03304">
            <a:off x="7967563" y="39828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03304">
            <a:off x="8796400" y="1487629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03304">
            <a:off x="8796398" y="32289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03304">
            <a:off x="8796399" y="4600545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03304">
            <a:off x="7511885" y="6418061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03304">
            <a:off x="4435910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03304">
            <a:off x="75422" y="6418062"/>
            <a:ext cx="272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8935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64429">
            <a:off x="4426768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72074">
            <a:off x="6549482" y="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8853536" y="1012371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3536" y="3766457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53536" y="64008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56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696679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2822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62935">
            <a:off x="1973765" y="65502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481493">
            <a:off x="0" y="528748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endParaRPr lang="ru-RU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43778">
            <a:off x="-7214" y="1406175"/>
            <a:ext cx="314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8609391">
            <a:off x="0" y="2183563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12371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4056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594287">
            <a:off x="4865914" y="0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172066">
            <a:off x="6368143" y="43024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12496">
            <a:off x="0" y="4153877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846289">
            <a:off x="2645228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506840">
            <a:off x="4942114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75380">
            <a:off x="6596742" y="6488668"/>
            <a:ext cx="3209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91678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931707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10935">
            <a:off x="1828800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540638">
            <a:off x="4093029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7282543" y="0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8961971">
            <a:off x="0" y="4654621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0476048">
            <a:off x="163286" y="5830279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6057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22171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695578">
            <a:off x="8142514" y="65194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46912">
            <a:off x="8851933" y="5300246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7504578">
            <a:off x="8851933" y="2687674"/>
            <a:ext cx="2920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0348896">
            <a:off x="8752115" y="0"/>
            <a:ext cx="39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21593">
            <a:off x="8752547" y="2188029"/>
            <a:ext cx="391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4610928">
            <a:off x="2332728" y="2324"/>
            <a:ext cx="295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465591">
            <a:off x="479405" y="0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390797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985657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11086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90457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725610">
            <a:off x="6106885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48599" y="6581001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0693221">
            <a:off x="8855139" y="5884315"/>
            <a:ext cx="2888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423024" y="926174"/>
            <a:ext cx="83797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Lucida Sans Unicode" pitchFamily="34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Lucida Sans Unicode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931656"/>
              </p:ext>
            </p:extLst>
          </p:nvPr>
        </p:nvGraphicFramePr>
        <p:xfrm>
          <a:off x="1306149" y="5485908"/>
          <a:ext cx="3340802" cy="74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40802"/>
              </a:tblGrid>
              <a:tr h="37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646" y="603060"/>
            <a:ext cx="27122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7118" y="4326481"/>
            <a:ext cx="7292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72831" y="587107"/>
            <a:ext cx="7142334" cy="5607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Эффективное интегрированное обучение возможно лишь при условии </a:t>
            </a:r>
            <a:r>
              <a:rPr lang="ru-RU" sz="2400" b="1" dirty="0">
                <a:solidFill>
                  <a:schemeClr val="tx1"/>
                </a:solidFill>
              </a:rPr>
              <a:t>специальной подготовки и переподготовки педагогов </a:t>
            </a:r>
            <a:r>
              <a:rPr lang="ru-RU" sz="2400" b="1" dirty="0"/>
              <a:t>общеобразовательных учреждений. Целью такой подготовки является овладение педагогам массовых школ  основными методами воспитания и обучения детей с физическими и умственными недостатками. Учителя-дефектологи должны быть специально подготовлены к оказанию коррекционной помощи в условиях интегрированного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7238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1189</TotalTime>
  <Words>2115</Words>
  <Application>Microsoft Office PowerPoint</Application>
  <PresentationFormat>Экран (4:3)</PresentationFormat>
  <Paragraphs>1050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Аптека</vt:lpstr>
      <vt:lpstr>     </vt:lpstr>
      <vt:lpstr>Слайд 2</vt:lpstr>
      <vt:lpstr>     </vt:lpstr>
      <vt:lpstr>Слайд 4</vt:lpstr>
      <vt:lpstr>     </vt:lpstr>
      <vt:lpstr>    </vt:lpstr>
      <vt:lpstr>     </vt:lpstr>
      <vt:lpstr>     </vt:lpstr>
      <vt:lpstr>     </vt:lpstr>
      <vt:lpstr>     </vt:lpstr>
      <vt:lpstr>     </vt:lpstr>
      <vt:lpstr>Слайд 12</vt:lpstr>
      <vt:lpstr>Слайд 13</vt:lpstr>
      <vt:lpstr>Слайд 14</vt:lpstr>
      <vt:lpstr>Слайд 15</vt:lpstr>
      <vt:lpstr>Слайд 16</vt:lpstr>
      <vt:lpstr>     </vt:lpstr>
      <vt:lpstr>     </vt:lpstr>
      <vt:lpstr>     </vt:lpstr>
      <vt:lpstr>     </vt:lpstr>
      <vt:lpstr>     </vt:lpstr>
      <vt:lpstr>Слайд 22</vt:lpstr>
      <vt:lpstr>Слайд 23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Мама</cp:lastModifiedBy>
  <cp:revision>126</cp:revision>
  <dcterms:created xsi:type="dcterms:W3CDTF">2012-04-08T04:44:11Z</dcterms:created>
  <dcterms:modified xsi:type="dcterms:W3CDTF">2017-12-01T16:45:34Z</dcterms:modified>
</cp:coreProperties>
</file>