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97" r:id="rId2"/>
    <p:sldId id="298" r:id="rId3"/>
    <p:sldId id="299" r:id="rId4"/>
    <p:sldId id="360" r:id="rId5"/>
    <p:sldId id="361" r:id="rId6"/>
    <p:sldId id="300" r:id="rId7"/>
    <p:sldId id="364" r:id="rId8"/>
    <p:sldId id="365" r:id="rId9"/>
    <p:sldId id="301" r:id="rId10"/>
    <p:sldId id="362" r:id="rId11"/>
    <p:sldId id="306" r:id="rId12"/>
    <p:sldId id="345" r:id="rId13"/>
    <p:sldId id="343" r:id="rId14"/>
    <p:sldId id="337" r:id="rId15"/>
    <p:sldId id="363" r:id="rId16"/>
    <p:sldId id="350" r:id="rId17"/>
    <p:sldId id="326" r:id="rId18"/>
    <p:sldId id="328" r:id="rId19"/>
    <p:sldId id="330" r:id="rId20"/>
    <p:sldId id="332" r:id="rId21"/>
    <p:sldId id="334" r:id="rId22"/>
    <p:sldId id="336" r:id="rId23"/>
    <p:sldId id="338" r:id="rId24"/>
    <p:sldId id="356" r:id="rId25"/>
    <p:sldId id="355" r:id="rId26"/>
    <p:sldId id="340" r:id="rId27"/>
    <p:sldId id="307" r:id="rId28"/>
    <p:sldId id="357" r:id="rId29"/>
    <p:sldId id="314" r:id="rId30"/>
    <p:sldId id="366" r:id="rId31"/>
    <p:sldId id="313"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77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70D3F8-C84E-4418-B0F1-5B5A22D26B13}" type="datetimeFigureOut">
              <a:rPr lang="ru-RU" smtClean="0"/>
              <a:t>20.08.2019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4DAE51-AF08-410B-A509-7A0C4D0F7517}" type="slidenum">
              <a:rPr lang="ru-RU" smtClean="0"/>
              <a:t>‹#›</a:t>
            </a:fld>
            <a:endParaRPr lang="ru-RU"/>
          </a:p>
        </p:txBody>
      </p:sp>
    </p:spTree>
    <p:extLst>
      <p:ext uri="{BB962C8B-B14F-4D97-AF65-F5344CB8AC3E}">
        <p14:creationId xmlns:p14="http://schemas.microsoft.com/office/powerpoint/2010/main" val="328455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627BDF6-3C22-4E76-A982-6C81E5729ADC}" type="datetimeFigureOut">
              <a:rPr lang="ru-RU" smtClean="0"/>
              <a:t>20.08.2019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C954F-3214-4306-840A-9738E023403F}"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627BDF6-3C22-4E76-A982-6C81E5729ADC}" type="datetimeFigureOut">
              <a:rPr lang="ru-RU" smtClean="0"/>
              <a:t>20.08.2019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C954F-3214-4306-840A-9738E023403F}"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627BDF6-3C22-4E76-A982-6C81E5729ADC}" type="datetimeFigureOut">
              <a:rPr lang="ru-RU" smtClean="0"/>
              <a:t>20.08.2019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C954F-3214-4306-840A-9738E023403F}"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27BDF6-3C22-4E76-A982-6C81E5729ADC}" type="datetimeFigureOut">
              <a:rPr lang="ru-RU" smtClean="0"/>
              <a:t>20.08.2019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C954F-3214-4306-840A-9738E023403F}"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627BDF6-3C22-4E76-A982-6C81E5729ADC}" type="datetimeFigureOut">
              <a:rPr lang="ru-RU" smtClean="0"/>
              <a:t>20.08.2019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C954F-3214-4306-840A-9738E023403F}"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27BDF6-3C22-4E76-A982-6C81E5729ADC}" type="datetimeFigureOut">
              <a:rPr lang="ru-RU" smtClean="0"/>
              <a:t>20.08.2019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C954F-3214-4306-840A-9738E023403F}"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627BDF6-3C22-4E76-A982-6C81E5729ADC}" type="datetimeFigureOut">
              <a:rPr lang="ru-RU" smtClean="0"/>
              <a:t>20.08.2019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C1C954F-3214-4306-840A-9738E023403F}"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627BDF6-3C22-4E76-A982-6C81E5729ADC}" type="datetimeFigureOut">
              <a:rPr lang="ru-RU" smtClean="0"/>
              <a:t>20.08.2019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C1C954F-3214-4306-840A-9738E023403F}"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7BDF6-3C22-4E76-A982-6C81E5729ADC}" type="datetimeFigureOut">
              <a:rPr lang="ru-RU" smtClean="0"/>
              <a:t>20.08.2019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C1C954F-3214-4306-840A-9738E023403F}"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627BDF6-3C22-4E76-A982-6C81E5729ADC}" type="datetimeFigureOut">
              <a:rPr lang="ru-RU" smtClean="0"/>
              <a:t>20.08.2019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C954F-3214-4306-840A-9738E023403F}"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627BDF6-3C22-4E76-A982-6C81E5729ADC}" type="datetimeFigureOut">
              <a:rPr lang="ru-RU" smtClean="0"/>
              <a:t>20.08.2019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C954F-3214-4306-840A-9738E023403F}"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627BDF6-3C22-4E76-A982-6C81E5729ADC}" type="datetimeFigureOut">
              <a:rPr lang="ru-RU" smtClean="0"/>
              <a:t>20.08.2019</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C1C954F-3214-4306-840A-9738E023403F}"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188640"/>
            <a:ext cx="6512511" cy="792088"/>
          </a:xfrm>
          <a:solidFill>
            <a:srgbClr val="FFFF00"/>
          </a:solidFill>
        </p:spPr>
        <p:txBody>
          <a:bodyPr/>
          <a:lstStyle/>
          <a:p>
            <a:pPr marL="0" indent="0">
              <a:buNone/>
            </a:pPr>
            <a:r>
              <a:rPr lang="ru-RU" dirty="0" smtClean="0">
                <a:solidFill>
                  <a:srgbClr val="FF0000"/>
                </a:solidFill>
              </a:rPr>
              <a:t>Мастер  класс</a:t>
            </a:r>
            <a:endParaRPr lang="ru-RU" dirty="0">
              <a:solidFill>
                <a:srgbClr val="FF0000"/>
              </a:solidFill>
            </a:endParaRPr>
          </a:p>
        </p:txBody>
      </p:sp>
      <p:sp>
        <p:nvSpPr>
          <p:cNvPr id="3" name="Объект 2"/>
          <p:cNvSpPr>
            <a:spLocks noGrp="1"/>
          </p:cNvSpPr>
          <p:nvPr>
            <p:ph sz="quarter" idx="13"/>
          </p:nvPr>
        </p:nvSpPr>
        <p:spPr>
          <a:xfrm>
            <a:off x="1547664" y="1268760"/>
            <a:ext cx="6601250" cy="2304256"/>
          </a:xfrm>
        </p:spPr>
        <p:txBody>
          <a:bodyPr>
            <a:normAutofit/>
          </a:bodyPr>
          <a:lstStyle/>
          <a:p>
            <a:pPr marL="45720" indent="0">
              <a:buNone/>
            </a:pPr>
            <a:r>
              <a:rPr lang="ru-RU" sz="3200" b="1" i="1" dirty="0" smtClean="0">
                <a:solidFill>
                  <a:srgbClr val="7030A0"/>
                </a:solidFill>
              </a:rPr>
              <a:t>Палочки </a:t>
            </a:r>
            <a:r>
              <a:rPr lang="ru-RU" sz="3200" b="1" i="1" dirty="0" err="1" smtClean="0">
                <a:solidFill>
                  <a:srgbClr val="7030A0"/>
                </a:solidFill>
              </a:rPr>
              <a:t>Кюизенера</a:t>
            </a:r>
            <a:r>
              <a:rPr lang="ru-RU" sz="3200" b="1" i="1" dirty="0" smtClean="0">
                <a:solidFill>
                  <a:srgbClr val="7030A0"/>
                </a:solidFill>
              </a:rPr>
              <a:t>     – средство познания логики и    математики    в дошкольном возрасте.</a:t>
            </a:r>
            <a:endParaRPr lang="ru-RU" sz="3200" b="1" i="1" dirty="0">
              <a:solidFill>
                <a:srgbClr val="7030A0"/>
              </a:solidFill>
            </a:endParaRPr>
          </a:p>
        </p:txBody>
      </p:sp>
      <p:sp>
        <p:nvSpPr>
          <p:cNvPr id="5" name="TextBox 4"/>
          <p:cNvSpPr txBox="1"/>
          <p:nvPr/>
        </p:nvSpPr>
        <p:spPr>
          <a:xfrm>
            <a:off x="1619672" y="6361939"/>
            <a:ext cx="5976664" cy="400110"/>
          </a:xfrm>
          <a:prstGeom prst="rect">
            <a:avLst/>
          </a:prstGeom>
          <a:solidFill>
            <a:srgbClr val="FFFF00"/>
          </a:solidFill>
        </p:spPr>
        <p:txBody>
          <a:bodyPr wrap="square" rtlCol="0">
            <a:spAutoFit/>
          </a:bodyPr>
          <a:lstStyle/>
          <a:p>
            <a:pPr algn="ctr"/>
            <a:r>
              <a:rPr lang="ru-RU" sz="2000" b="1" dirty="0" smtClean="0">
                <a:solidFill>
                  <a:srgbClr val="FF0000"/>
                </a:solidFill>
              </a:rPr>
              <a:t>Подготовила: Атаманова С.А.</a:t>
            </a:r>
            <a:endParaRPr lang="ru-RU" sz="2000" b="1" dirty="0">
              <a:solidFill>
                <a:srgbClr val="FF000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284984"/>
            <a:ext cx="3845891" cy="307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78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3945" y="476672"/>
            <a:ext cx="6296487" cy="792088"/>
          </a:xfrm>
          <a:solidFill>
            <a:srgbClr val="FFFF00"/>
          </a:solidFill>
        </p:spPr>
        <p:txBody>
          <a:bodyPr/>
          <a:lstStyle/>
          <a:p>
            <a:pPr marL="0" indent="0">
              <a:buNone/>
            </a:pPr>
            <a:r>
              <a:rPr lang="ru-RU" sz="4000" dirty="0" smtClean="0">
                <a:solidFill>
                  <a:srgbClr val="FF0000"/>
                </a:solidFill>
              </a:rPr>
              <a:t>Палочки </a:t>
            </a:r>
            <a:r>
              <a:rPr lang="ru-RU" sz="4000" dirty="0" err="1" smtClean="0">
                <a:solidFill>
                  <a:srgbClr val="FF0000"/>
                </a:solidFill>
              </a:rPr>
              <a:t>Кюизенера</a:t>
            </a:r>
            <a:endParaRPr lang="ru-RU" sz="4000" dirty="0">
              <a:solidFill>
                <a:srgbClr val="FF0000"/>
              </a:solidFill>
            </a:endParaRPr>
          </a:p>
        </p:txBody>
      </p:sp>
      <p:sp>
        <p:nvSpPr>
          <p:cNvPr id="3" name="Объект 2"/>
          <p:cNvSpPr>
            <a:spLocks noGrp="1"/>
          </p:cNvSpPr>
          <p:nvPr>
            <p:ph sz="quarter" idx="13"/>
          </p:nvPr>
        </p:nvSpPr>
        <p:spPr>
          <a:xfrm>
            <a:off x="1115616" y="1556792"/>
            <a:ext cx="7272808" cy="3240360"/>
          </a:xfrm>
        </p:spPr>
        <p:txBody>
          <a:bodyPr>
            <a:normAutofit/>
          </a:bodyPr>
          <a:lstStyle/>
          <a:p>
            <a:pPr marL="45720" indent="0">
              <a:buNone/>
            </a:pPr>
            <a:r>
              <a:rPr lang="ru-RU" b="1" i="1" dirty="0" smtClean="0">
                <a:solidFill>
                  <a:srgbClr val="FF0000"/>
                </a:solidFill>
              </a:rPr>
              <a:t>На начальном этапе </a:t>
            </a:r>
            <a:r>
              <a:rPr lang="ru-RU" b="1" i="1" dirty="0" smtClean="0">
                <a:solidFill>
                  <a:srgbClr val="7030A0"/>
                </a:solidFill>
              </a:rPr>
              <a:t>занятий палочки </a:t>
            </a:r>
            <a:r>
              <a:rPr lang="ru-RU" b="1" i="1" dirty="0" err="1" smtClean="0">
                <a:solidFill>
                  <a:srgbClr val="7030A0"/>
                </a:solidFill>
              </a:rPr>
              <a:t>Кюизенера</a:t>
            </a:r>
            <a:r>
              <a:rPr lang="ru-RU" b="1" i="1" dirty="0" smtClean="0">
                <a:solidFill>
                  <a:srgbClr val="7030A0"/>
                </a:solidFill>
              </a:rPr>
              <a:t>  используются как игровой материал. Дети играют с ними, как с обычными кубиками, палочками, конструктором.</a:t>
            </a:r>
          </a:p>
          <a:p>
            <a:pPr marL="45720" indent="0">
              <a:buNone/>
            </a:pPr>
            <a:r>
              <a:rPr lang="ru-RU" b="1" i="1" dirty="0" smtClean="0">
                <a:solidFill>
                  <a:srgbClr val="FF0000"/>
                </a:solidFill>
              </a:rPr>
              <a:t>На втором этапе </a:t>
            </a:r>
            <a:r>
              <a:rPr lang="ru-RU" b="1" i="1" dirty="0" smtClean="0">
                <a:solidFill>
                  <a:srgbClr val="7030A0"/>
                </a:solidFill>
              </a:rPr>
              <a:t>палочки уже выступают как пособие для маленьких математиков. Тут дети учатся постигать законы загадочного мира чисел и других математических понятий.</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4844925"/>
            <a:ext cx="2724512" cy="183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725144"/>
            <a:ext cx="2880320" cy="2025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398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323528" y="1556792"/>
            <a:ext cx="8229600" cy="4525963"/>
          </a:xfrm>
        </p:spPr>
        <p:txBody>
          <a:bodyPr/>
          <a:lstStyle/>
          <a:p>
            <a:endParaRPr lang="ru-RU"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62" r="4412" b="10405"/>
          <a:stretch/>
        </p:blipFill>
        <p:spPr bwMode="auto">
          <a:xfrm>
            <a:off x="7536" y="19472"/>
            <a:ext cx="9180597" cy="683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189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dirty="0"/>
          </a:p>
        </p:txBody>
      </p:sp>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7" r="5555"/>
          <a:stretch/>
        </p:blipFill>
        <p:spPr bwMode="auto">
          <a:xfrm>
            <a:off x="-4758" y="-6393"/>
            <a:ext cx="9148758" cy="682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733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018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88"/>
            <a:ext cx="9141883"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093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7744" y="404664"/>
            <a:ext cx="5288375" cy="864096"/>
          </a:xfrm>
          <a:solidFill>
            <a:srgbClr val="FFFF00"/>
          </a:solidFill>
        </p:spPr>
        <p:txBody>
          <a:bodyPr/>
          <a:lstStyle/>
          <a:p>
            <a:pPr marL="0" indent="0">
              <a:buNone/>
            </a:pPr>
            <a:r>
              <a:rPr lang="ru-RU" sz="3600" dirty="0" smtClean="0">
                <a:solidFill>
                  <a:srgbClr val="FF0000"/>
                </a:solidFill>
              </a:rPr>
              <a:t>Собери картинку</a:t>
            </a:r>
            <a:endParaRPr lang="ru-RU" sz="3600" dirty="0">
              <a:solidFill>
                <a:srgbClr val="FF0000"/>
              </a:solidFill>
            </a:endParaRPr>
          </a:p>
        </p:txBody>
      </p:sp>
      <p:sp>
        <p:nvSpPr>
          <p:cNvPr id="3" name="Объект 2"/>
          <p:cNvSpPr>
            <a:spLocks noGrp="1"/>
          </p:cNvSpPr>
          <p:nvPr>
            <p:ph sz="quarter" idx="13"/>
          </p:nvPr>
        </p:nvSpPr>
        <p:spPr>
          <a:xfrm>
            <a:off x="1079112" y="1628800"/>
            <a:ext cx="6805256" cy="4392488"/>
          </a:xfrm>
          <a:solidFill>
            <a:srgbClr val="FFFF00"/>
          </a:solidFill>
        </p:spPr>
        <p:txBody>
          <a:bodyPr/>
          <a:lstStyle/>
          <a:p>
            <a:pPr marL="45720" indent="0">
              <a:buNone/>
            </a:pPr>
            <a:endParaRPr lang="ru-RU"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00" t="16008" r="8680" b="9489"/>
          <a:stretch/>
        </p:blipFill>
        <p:spPr bwMode="auto">
          <a:xfrm>
            <a:off x="1198565" y="1700808"/>
            <a:ext cx="6497371" cy="421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040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902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415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372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18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073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808" y="188640"/>
            <a:ext cx="5184576" cy="782960"/>
          </a:xfrm>
          <a:solidFill>
            <a:srgbClr val="FFFF00"/>
          </a:solidFill>
        </p:spPr>
        <p:txBody>
          <a:bodyPr/>
          <a:lstStyle/>
          <a:p>
            <a:pPr marL="0" indent="0" algn="l">
              <a:buNone/>
            </a:pPr>
            <a:r>
              <a:rPr lang="ru-RU" dirty="0" smtClean="0">
                <a:solidFill>
                  <a:srgbClr val="FF0000"/>
                </a:solidFill>
              </a:rPr>
              <a:t>                    ИГРА</a:t>
            </a:r>
            <a:endParaRPr lang="ru-RU" dirty="0">
              <a:solidFill>
                <a:srgbClr val="FF0000"/>
              </a:solidFill>
            </a:endParaRPr>
          </a:p>
        </p:txBody>
      </p:sp>
      <p:sp>
        <p:nvSpPr>
          <p:cNvPr id="3" name="Объект 2"/>
          <p:cNvSpPr>
            <a:spLocks noGrp="1"/>
          </p:cNvSpPr>
          <p:nvPr>
            <p:ph sz="quarter" idx="13"/>
          </p:nvPr>
        </p:nvSpPr>
        <p:spPr>
          <a:xfrm>
            <a:off x="323528" y="1124744"/>
            <a:ext cx="7776864" cy="2880320"/>
          </a:xfrm>
        </p:spPr>
        <p:txBody>
          <a:bodyPr>
            <a:normAutofit fontScale="92500" lnSpcReduction="10000"/>
          </a:bodyPr>
          <a:lstStyle/>
          <a:p>
            <a:pPr marL="45720" indent="0">
              <a:buNone/>
            </a:pPr>
            <a:r>
              <a:rPr lang="ru-RU" b="1" dirty="0" smtClean="0">
                <a:solidFill>
                  <a:srgbClr val="7030A0"/>
                </a:solidFill>
              </a:rPr>
              <a:t>Игра – одна из самых эффективных методик обучения детей</a:t>
            </a:r>
          </a:p>
          <a:p>
            <a:pPr marL="45720" indent="0">
              <a:buNone/>
            </a:pPr>
            <a:endParaRPr lang="ru-RU" dirty="0"/>
          </a:p>
          <a:p>
            <a:pPr marL="45720" indent="0" algn="just">
              <a:buNone/>
            </a:pPr>
            <a:r>
              <a:rPr lang="ru-RU" b="1" dirty="0" smtClean="0">
                <a:solidFill>
                  <a:srgbClr val="C00000"/>
                </a:solidFill>
              </a:rPr>
              <a:t>Существует огромное количество методик и педагогических разработок для развития логического мышления и интеллекта ребёнка.</a:t>
            </a:r>
          </a:p>
          <a:p>
            <a:pPr marL="45720" indent="0" algn="just">
              <a:buNone/>
            </a:pPr>
            <a:r>
              <a:rPr lang="ru-RU" b="1" dirty="0" smtClean="0">
                <a:solidFill>
                  <a:srgbClr val="C00000"/>
                </a:solidFill>
              </a:rPr>
              <a:t>Часто в основе таких методик лежит игра. Именно во время игры ребёнок сам включается в процесс познания  и с лёгкостью усваивает всё новое.</a:t>
            </a:r>
            <a:endParaRPr lang="ru-RU" b="1" dirty="0">
              <a:solidFill>
                <a:srgbClr val="C00000"/>
              </a:solidFill>
            </a:endParaRPr>
          </a:p>
        </p:txBody>
      </p:sp>
      <p:pic>
        <p:nvPicPr>
          <p:cNvPr id="3075" name="Picture 3" descr="C:\Users\Надежда\Desktop\Аттестация С.А\Фото\НОД\IMG_20180117_0955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94" t="13530" r="28339" b="47124"/>
          <a:stretch/>
        </p:blipFill>
        <p:spPr bwMode="auto">
          <a:xfrm>
            <a:off x="2411760" y="4077072"/>
            <a:ext cx="4554739" cy="2513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218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88"/>
            <a:ext cx="9141883"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013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1327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64"/>
            <a:ext cx="9186484" cy="688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490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914611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8220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156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190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88"/>
            <a:ext cx="9141883"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841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474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819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5"/>
          <a:stretch/>
        </p:blipFill>
        <p:spPr bwMode="auto">
          <a:xfrm>
            <a:off x="0" y="17551"/>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1677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5816" y="404664"/>
            <a:ext cx="5000343" cy="720080"/>
          </a:xfrm>
          <a:solidFill>
            <a:srgbClr val="FFFF00"/>
          </a:solidFill>
        </p:spPr>
        <p:txBody>
          <a:bodyPr/>
          <a:lstStyle/>
          <a:p>
            <a:pPr marL="0" indent="0">
              <a:buNone/>
            </a:pPr>
            <a:r>
              <a:rPr lang="ru-RU" dirty="0" smtClean="0">
                <a:solidFill>
                  <a:srgbClr val="FF0000"/>
                </a:solidFill>
              </a:rPr>
              <a:t>Вопросы:</a:t>
            </a:r>
            <a:r>
              <a:rPr lang="ru-RU" dirty="0" smtClean="0"/>
              <a:t> </a:t>
            </a:r>
            <a:endParaRPr lang="ru-RU" dirty="0"/>
          </a:p>
        </p:txBody>
      </p:sp>
      <p:sp>
        <p:nvSpPr>
          <p:cNvPr id="3" name="Объект 2"/>
          <p:cNvSpPr>
            <a:spLocks noGrp="1"/>
          </p:cNvSpPr>
          <p:nvPr>
            <p:ph sz="quarter" idx="13"/>
          </p:nvPr>
        </p:nvSpPr>
        <p:spPr>
          <a:xfrm>
            <a:off x="1259632" y="1340768"/>
            <a:ext cx="6400800" cy="3474720"/>
          </a:xfrm>
        </p:spPr>
        <p:txBody>
          <a:bodyPr>
            <a:noAutofit/>
          </a:bodyPr>
          <a:lstStyle/>
          <a:p>
            <a:r>
              <a:rPr lang="ru-RU" sz="2000" dirty="0" smtClean="0"/>
              <a:t> </a:t>
            </a:r>
            <a:r>
              <a:rPr lang="ru-RU" sz="2000" b="1" i="1" dirty="0" smtClean="0">
                <a:solidFill>
                  <a:srgbClr val="7030A0"/>
                </a:solidFill>
              </a:rPr>
              <a:t>Как вы считаете, в каких образовательных областях можно использовать палочки </a:t>
            </a:r>
            <a:r>
              <a:rPr lang="ru-RU" sz="2000" b="1" i="1" dirty="0" err="1" smtClean="0">
                <a:solidFill>
                  <a:srgbClr val="7030A0"/>
                </a:solidFill>
              </a:rPr>
              <a:t>Кюизенера</a:t>
            </a:r>
            <a:r>
              <a:rPr lang="ru-RU" sz="2000" b="1" i="1" dirty="0" smtClean="0">
                <a:solidFill>
                  <a:srgbClr val="7030A0"/>
                </a:solidFill>
              </a:rPr>
              <a:t>? Приведите примеры.</a:t>
            </a:r>
          </a:p>
          <a:p>
            <a:r>
              <a:rPr lang="ru-RU" sz="2000" b="1" i="1" dirty="0">
                <a:solidFill>
                  <a:srgbClr val="7030A0"/>
                </a:solidFill>
              </a:rPr>
              <a:t> </a:t>
            </a:r>
            <a:r>
              <a:rPr lang="ru-RU" sz="2000" b="1" i="1" dirty="0" smtClean="0">
                <a:solidFill>
                  <a:srgbClr val="7030A0"/>
                </a:solidFill>
              </a:rPr>
              <a:t>Какие знания, умения и навыки приобретает ребёнок в процессе игры и занятий с палочками </a:t>
            </a:r>
            <a:r>
              <a:rPr lang="ru-RU" sz="2000" b="1" i="1" dirty="0" err="1" smtClean="0">
                <a:solidFill>
                  <a:srgbClr val="7030A0"/>
                </a:solidFill>
              </a:rPr>
              <a:t>Кюизенера</a:t>
            </a:r>
            <a:r>
              <a:rPr lang="ru-RU" sz="2000" b="1" i="1" dirty="0" smtClean="0">
                <a:solidFill>
                  <a:srgbClr val="7030A0"/>
                </a:solidFill>
              </a:rPr>
              <a:t>?</a:t>
            </a:r>
          </a:p>
          <a:p>
            <a:r>
              <a:rPr lang="ru-RU" sz="2000" b="1" i="1" dirty="0">
                <a:solidFill>
                  <a:srgbClr val="7030A0"/>
                </a:solidFill>
              </a:rPr>
              <a:t> </a:t>
            </a:r>
            <a:r>
              <a:rPr lang="ru-RU" sz="2000" b="1" i="1" dirty="0" smtClean="0">
                <a:solidFill>
                  <a:srgbClr val="7030A0"/>
                </a:solidFill>
              </a:rPr>
              <a:t>Развитию каких мыслительных операций способствуют игры с данным развивающим пособием?</a:t>
            </a:r>
          </a:p>
          <a:p>
            <a:r>
              <a:rPr lang="ru-RU" sz="2000" b="1" i="1" dirty="0">
                <a:solidFill>
                  <a:srgbClr val="7030A0"/>
                </a:solidFill>
              </a:rPr>
              <a:t> </a:t>
            </a:r>
            <a:r>
              <a:rPr lang="ru-RU" sz="2000" b="1" i="1" dirty="0" smtClean="0">
                <a:solidFill>
                  <a:srgbClr val="7030A0"/>
                </a:solidFill>
              </a:rPr>
              <a:t>Расскажите об авторах данной методики?</a:t>
            </a:r>
          </a:p>
          <a:p>
            <a:r>
              <a:rPr lang="ru-RU" sz="2000" b="1" i="1" dirty="0">
                <a:solidFill>
                  <a:srgbClr val="7030A0"/>
                </a:solidFill>
              </a:rPr>
              <a:t> </a:t>
            </a:r>
            <a:r>
              <a:rPr lang="ru-RU" sz="2000" b="1" i="1" dirty="0" smtClean="0">
                <a:solidFill>
                  <a:srgbClr val="7030A0"/>
                </a:solidFill>
              </a:rPr>
              <a:t>Назовите воспитательные задачи, которые реализуются через игры и упражнения с палочками </a:t>
            </a:r>
            <a:r>
              <a:rPr lang="ru-RU" sz="2000" b="1" i="1" dirty="0" err="1" smtClean="0">
                <a:solidFill>
                  <a:srgbClr val="7030A0"/>
                </a:solidFill>
              </a:rPr>
              <a:t>Кюизенера</a:t>
            </a:r>
            <a:r>
              <a:rPr lang="ru-RU" sz="2000" b="1" i="1" dirty="0">
                <a:solidFill>
                  <a:srgbClr val="7030A0"/>
                </a:solidFill>
              </a:rPr>
              <a:t>?</a:t>
            </a:r>
          </a:p>
        </p:txBody>
      </p:sp>
    </p:spTree>
    <p:extLst>
      <p:ext uri="{BB962C8B-B14F-4D97-AF65-F5344CB8AC3E}">
        <p14:creationId xmlns:p14="http://schemas.microsoft.com/office/powerpoint/2010/main" val="1458898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476672"/>
            <a:ext cx="6820651" cy="864096"/>
          </a:xfrm>
          <a:solidFill>
            <a:srgbClr val="FFFF00"/>
          </a:solidFill>
        </p:spPr>
        <p:txBody>
          <a:bodyPr/>
          <a:lstStyle/>
          <a:p>
            <a:pPr marL="0" indent="0">
              <a:buNone/>
            </a:pPr>
            <a:r>
              <a:rPr lang="ru-RU" sz="3600" dirty="0" smtClean="0">
                <a:solidFill>
                  <a:srgbClr val="FF0000"/>
                </a:solidFill>
              </a:rPr>
              <a:t>Древняя пословица</a:t>
            </a:r>
            <a:endParaRPr lang="ru-RU" sz="3600" dirty="0">
              <a:solidFill>
                <a:srgbClr val="FF0000"/>
              </a:solidFill>
            </a:endParaRPr>
          </a:p>
        </p:txBody>
      </p:sp>
      <p:sp>
        <p:nvSpPr>
          <p:cNvPr id="3" name="Объект 2"/>
          <p:cNvSpPr>
            <a:spLocks noGrp="1"/>
          </p:cNvSpPr>
          <p:nvPr>
            <p:ph sz="quarter" idx="13"/>
          </p:nvPr>
        </p:nvSpPr>
        <p:spPr>
          <a:xfrm>
            <a:off x="1691680" y="1556792"/>
            <a:ext cx="6400800" cy="3474720"/>
          </a:xfrm>
        </p:spPr>
        <p:txBody>
          <a:bodyPr>
            <a:normAutofit/>
          </a:bodyPr>
          <a:lstStyle/>
          <a:p>
            <a:pPr marL="45720" indent="0" algn="ctr">
              <a:buNone/>
            </a:pPr>
            <a:r>
              <a:rPr lang="ru-RU" sz="3600" b="1" dirty="0" smtClean="0">
                <a:solidFill>
                  <a:srgbClr val="7030A0"/>
                </a:solidFill>
              </a:rPr>
              <a:t>Я слышу – и я забываю</a:t>
            </a:r>
          </a:p>
          <a:p>
            <a:pPr marL="45720" indent="0" algn="ctr">
              <a:buNone/>
            </a:pPr>
            <a:r>
              <a:rPr lang="ru-RU" sz="3600" b="1" dirty="0" smtClean="0">
                <a:solidFill>
                  <a:srgbClr val="7030A0"/>
                </a:solidFill>
              </a:rPr>
              <a:t>Я вижу – я запоминаю,</a:t>
            </a:r>
          </a:p>
          <a:p>
            <a:pPr marL="45720" indent="0" algn="ctr">
              <a:buNone/>
            </a:pPr>
            <a:r>
              <a:rPr lang="ru-RU" sz="3600" b="1" dirty="0" smtClean="0">
                <a:solidFill>
                  <a:srgbClr val="7030A0"/>
                </a:solidFill>
              </a:rPr>
              <a:t>Я делаю и я помню.</a:t>
            </a:r>
            <a:endParaRPr lang="ru-RU" sz="3600" b="1" dirty="0">
              <a:solidFill>
                <a:srgbClr val="7030A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21" t="40943" r="22212" b="2626"/>
          <a:stretch/>
        </p:blipFill>
        <p:spPr bwMode="auto">
          <a:xfrm>
            <a:off x="2627784" y="3717032"/>
            <a:ext cx="3960440" cy="295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161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404664"/>
            <a:ext cx="5544616" cy="720080"/>
          </a:xfrm>
          <a:solidFill>
            <a:srgbClr val="FFFF00"/>
          </a:solidFill>
        </p:spPr>
        <p:txBody>
          <a:bodyPr/>
          <a:lstStyle/>
          <a:p>
            <a:pPr marL="0" indent="0">
              <a:buNone/>
            </a:pPr>
            <a:r>
              <a:rPr lang="ru-RU" sz="4000" dirty="0" smtClean="0">
                <a:solidFill>
                  <a:srgbClr val="FF0000"/>
                </a:solidFill>
              </a:rPr>
              <a:t>Заключение</a:t>
            </a:r>
            <a:endParaRPr lang="ru-RU" sz="4000" dirty="0">
              <a:solidFill>
                <a:srgbClr val="FF0000"/>
              </a:solidFill>
            </a:endParaRPr>
          </a:p>
        </p:txBody>
      </p:sp>
      <p:sp>
        <p:nvSpPr>
          <p:cNvPr id="3" name="Объект 2"/>
          <p:cNvSpPr>
            <a:spLocks noGrp="1"/>
          </p:cNvSpPr>
          <p:nvPr>
            <p:ph sz="quarter" idx="13"/>
          </p:nvPr>
        </p:nvSpPr>
        <p:spPr>
          <a:xfrm>
            <a:off x="1547664" y="1988840"/>
            <a:ext cx="6400800" cy="3474720"/>
          </a:xfrm>
        </p:spPr>
        <p:txBody>
          <a:bodyPr>
            <a:normAutofit fontScale="47500" lnSpcReduction="20000"/>
          </a:bodyPr>
          <a:lstStyle/>
          <a:p>
            <a:pPr marL="45720" indent="0">
              <a:buNone/>
            </a:pPr>
            <a:r>
              <a:rPr lang="ru-RU" sz="1600" b="1" dirty="0">
                <a:solidFill>
                  <a:srgbClr val="FF0000"/>
                </a:solidFill>
                <a:effectLst>
                  <a:reflection blurRad="6350" stA="55000" endA="300" endPos="45500" dir="5400000" sy="-100000" algn="bl" rotWithShape="0"/>
                </a:effectLst>
                <a:ea typeface="+mj-ea"/>
                <a:cs typeface="+mj-cs"/>
              </a:rPr>
              <a:t/>
            </a:r>
            <a:br>
              <a:rPr lang="ru-RU" sz="1600" b="1" dirty="0">
                <a:solidFill>
                  <a:srgbClr val="FF0000"/>
                </a:solidFill>
                <a:effectLst>
                  <a:reflection blurRad="6350" stA="55000" endA="300" endPos="45500" dir="5400000" sy="-100000" algn="bl" rotWithShape="0"/>
                </a:effectLst>
                <a:ea typeface="+mj-ea"/>
                <a:cs typeface="+mj-cs"/>
              </a:rPr>
            </a:br>
            <a:r>
              <a:rPr lang="ru-RU" sz="1600" b="1" dirty="0">
                <a:solidFill>
                  <a:srgbClr val="FF0000"/>
                </a:solidFill>
                <a:effectLst>
                  <a:reflection blurRad="6350" stA="55000" endA="300" endPos="45500" dir="5400000" sy="-100000" algn="bl" rotWithShape="0"/>
                </a:effectLst>
                <a:ea typeface="+mj-ea"/>
                <a:cs typeface="+mj-cs"/>
              </a:rPr>
              <a:t/>
            </a:r>
            <a:br>
              <a:rPr lang="ru-RU" sz="1600" b="1" dirty="0">
                <a:solidFill>
                  <a:srgbClr val="FF0000"/>
                </a:solidFill>
                <a:effectLst>
                  <a:reflection blurRad="6350" stA="55000" endA="300" endPos="45500" dir="5400000" sy="-100000" algn="bl" rotWithShape="0"/>
                </a:effectLst>
                <a:ea typeface="+mj-ea"/>
                <a:cs typeface="+mj-cs"/>
              </a:rPr>
            </a:br>
            <a:r>
              <a:rPr lang="ru-RU" sz="5100" b="1" dirty="0" smtClean="0">
                <a:solidFill>
                  <a:srgbClr val="FF0000"/>
                </a:solidFill>
                <a:effectLst>
                  <a:reflection blurRad="6350" stA="55000" endA="300" endPos="45500" dir="5400000" sy="-100000" algn="bl" rotWithShape="0"/>
                </a:effectLst>
                <a:ea typeface="+mj-ea"/>
                <a:cs typeface="+mj-cs"/>
              </a:rPr>
              <a:t>Работу </a:t>
            </a:r>
            <a:r>
              <a:rPr lang="ru-RU" sz="5100" b="1" dirty="0">
                <a:solidFill>
                  <a:srgbClr val="FF0000"/>
                </a:solidFill>
                <a:effectLst>
                  <a:reflection blurRad="6350" stA="55000" endA="300" endPos="45500" dir="5400000" sy="-100000" algn="bl" rotWithShape="0"/>
                </a:effectLst>
                <a:ea typeface="+mj-ea"/>
                <a:cs typeface="+mj-cs"/>
              </a:rPr>
              <a:t>с </a:t>
            </a:r>
            <a:r>
              <a:rPr lang="ru-RU" sz="5100" b="1" dirty="0" smtClean="0">
                <a:solidFill>
                  <a:srgbClr val="FF0000"/>
                </a:solidFill>
                <a:effectLst>
                  <a:reflection blurRad="6350" stA="55000" endA="300" endPos="45500" dir="5400000" sy="-100000" algn="bl" rotWithShape="0"/>
                </a:effectLst>
                <a:ea typeface="+mj-ea"/>
                <a:cs typeface="+mj-cs"/>
              </a:rPr>
              <a:t>палочками </a:t>
            </a:r>
            <a:r>
              <a:rPr lang="ru-RU" sz="5100" b="1" dirty="0" err="1">
                <a:solidFill>
                  <a:srgbClr val="FF0000"/>
                </a:solidFill>
                <a:effectLst>
                  <a:reflection blurRad="6350" stA="55000" endA="300" endPos="45500" dir="5400000" sy="-100000" algn="bl" rotWithShape="0"/>
                </a:effectLst>
                <a:ea typeface="+mj-ea"/>
                <a:cs typeface="+mj-cs"/>
              </a:rPr>
              <a:t>К</a:t>
            </a:r>
            <a:r>
              <a:rPr lang="ru-RU" sz="5100" b="1" dirty="0" err="1" smtClean="0">
                <a:solidFill>
                  <a:srgbClr val="FF0000"/>
                </a:solidFill>
                <a:effectLst>
                  <a:reflection blurRad="6350" stA="55000" endA="300" endPos="45500" dir="5400000" sy="-100000" algn="bl" rotWithShape="0"/>
                </a:effectLst>
                <a:ea typeface="+mj-ea"/>
                <a:cs typeface="+mj-cs"/>
              </a:rPr>
              <a:t>юизенера</a:t>
            </a:r>
            <a:r>
              <a:rPr lang="ru-RU" sz="5100" b="1" dirty="0" smtClean="0">
                <a:solidFill>
                  <a:srgbClr val="FF0000"/>
                </a:solidFill>
                <a:effectLst>
                  <a:reflection blurRad="6350" stA="55000" endA="300" endPos="45500" dir="5400000" sy="-100000" algn="bl" rotWithShape="0"/>
                </a:effectLst>
                <a:ea typeface="+mj-ea"/>
                <a:cs typeface="+mj-cs"/>
              </a:rPr>
              <a:t> </a:t>
            </a:r>
            <a:r>
              <a:rPr lang="ru-RU" sz="5100" b="1" dirty="0">
                <a:solidFill>
                  <a:srgbClr val="FF0000"/>
                </a:solidFill>
                <a:effectLst>
                  <a:reflection blurRad="6350" stA="55000" endA="300" endPos="45500" dir="5400000" sy="-100000" algn="bl" rotWithShape="0"/>
                </a:effectLst>
                <a:ea typeface="+mj-ea"/>
                <a:cs typeface="+mj-cs"/>
              </a:rPr>
              <a:t>можно проводить во всех сферах </a:t>
            </a:r>
            <a:r>
              <a:rPr lang="ru-RU" sz="5100" b="1" dirty="0" smtClean="0">
                <a:solidFill>
                  <a:srgbClr val="FF0000"/>
                </a:solidFill>
                <a:effectLst>
                  <a:reflection blurRad="6350" stA="55000" endA="300" endPos="45500" dir="5400000" sy="-100000" algn="bl" rotWithShape="0"/>
                </a:effectLst>
                <a:ea typeface="+mj-ea"/>
                <a:cs typeface="+mj-cs"/>
              </a:rPr>
              <a:t>деятельности. Использование игр на основе Палочек </a:t>
            </a:r>
            <a:r>
              <a:rPr lang="ru-RU" sz="5100" b="1" dirty="0" err="1" smtClean="0">
                <a:solidFill>
                  <a:srgbClr val="FF0000"/>
                </a:solidFill>
                <a:effectLst>
                  <a:reflection blurRad="6350" stA="55000" endA="300" endPos="45500" dir="5400000" sy="-100000" algn="bl" rotWithShape="0"/>
                </a:effectLst>
                <a:ea typeface="+mj-ea"/>
                <a:cs typeface="+mj-cs"/>
              </a:rPr>
              <a:t>Кюизенера</a:t>
            </a:r>
            <a:r>
              <a:rPr lang="ru-RU" sz="5100" b="1" dirty="0" smtClean="0">
                <a:solidFill>
                  <a:srgbClr val="FF0000"/>
                </a:solidFill>
                <a:effectLst>
                  <a:reflection blurRad="6350" stA="55000" endA="300" endPos="45500" dir="5400000" sy="-100000" algn="bl" rotWithShape="0"/>
                </a:effectLst>
                <a:ea typeface="+mj-ea"/>
                <a:cs typeface="+mj-cs"/>
              </a:rPr>
              <a:t> разнообразило процесс формирования элементарных математических представлений и повысило интерес детей к образовательной деятельности. </a:t>
            </a:r>
            <a:r>
              <a:rPr lang="ru-RU" sz="5100" b="1" dirty="0">
                <a:solidFill>
                  <a:srgbClr val="FF0000"/>
                </a:solidFill>
                <a:effectLst>
                  <a:reflection blurRad="6350" stA="55000" endA="300" endPos="45500" dir="5400000" sy="-100000" algn="bl" rotWithShape="0"/>
                </a:effectLst>
                <a:ea typeface="+mj-ea"/>
                <a:cs typeface="+mj-cs"/>
              </a:rPr>
              <a:t/>
            </a:r>
            <a:br>
              <a:rPr lang="ru-RU" sz="5100" b="1" dirty="0">
                <a:solidFill>
                  <a:srgbClr val="FF0000"/>
                </a:solidFill>
                <a:effectLst>
                  <a:reflection blurRad="6350" stA="55000" endA="300" endPos="45500" dir="5400000" sy="-100000" algn="bl" rotWithShape="0"/>
                </a:effectLst>
                <a:ea typeface="+mj-ea"/>
                <a:cs typeface="+mj-cs"/>
              </a:rPr>
            </a:br>
            <a:r>
              <a:rPr lang="ru-RU" sz="1600" b="1" dirty="0">
                <a:solidFill>
                  <a:srgbClr val="FF0000"/>
                </a:solidFill>
                <a:effectLst>
                  <a:reflection blurRad="6350" stA="55000" endA="300" endPos="45500" dir="5400000" sy="-100000" algn="bl" rotWithShape="0"/>
                </a:effectLst>
                <a:ea typeface="+mj-ea"/>
                <a:cs typeface="+mj-cs"/>
              </a:rPr>
              <a:t/>
            </a:r>
            <a:br>
              <a:rPr lang="ru-RU" sz="1600" b="1" dirty="0">
                <a:solidFill>
                  <a:srgbClr val="FF0000"/>
                </a:solidFill>
                <a:effectLst>
                  <a:reflection blurRad="6350" stA="55000" endA="300" endPos="45500" dir="5400000" sy="-100000" algn="bl" rotWithShape="0"/>
                </a:effectLst>
                <a:ea typeface="+mj-ea"/>
                <a:cs typeface="+mj-cs"/>
              </a:rPr>
            </a:br>
            <a:r>
              <a:rPr lang="ru-RU" sz="1600" b="1" dirty="0">
                <a:solidFill>
                  <a:srgbClr val="FF0000"/>
                </a:solidFill>
                <a:effectLst>
                  <a:reflection blurRad="6350" stA="55000" endA="300" endPos="45500" dir="5400000" sy="-100000" algn="bl" rotWithShape="0"/>
                </a:effectLst>
                <a:ea typeface="+mj-ea"/>
                <a:cs typeface="+mj-cs"/>
              </a:rPr>
              <a:t>        </a:t>
            </a:r>
            <a:br>
              <a:rPr lang="ru-RU" sz="1600" b="1" dirty="0">
                <a:solidFill>
                  <a:srgbClr val="FF0000"/>
                </a:solidFill>
                <a:effectLst>
                  <a:reflection blurRad="6350" stA="55000" endA="300" endPos="45500" dir="5400000" sy="-100000" algn="bl" rotWithShape="0"/>
                </a:effectLst>
                <a:ea typeface="+mj-ea"/>
                <a:cs typeface="+mj-cs"/>
              </a:rPr>
            </a:br>
            <a:r>
              <a:rPr lang="ru-RU" sz="1600" b="1" dirty="0">
                <a:solidFill>
                  <a:srgbClr val="FF0000"/>
                </a:solidFill>
                <a:effectLst>
                  <a:reflection blurRad="6350" stA="55000" endA="300" endPos="45500" dir="5400000" sy="-100000" algn="bl" rotWithShape="0"/>
                </a:effectLst>
                <a:ea typeface="+mj-ea"/>
                <a:cs typeface="+mj-cs"/>
              </a:rPr>
              <a:t/>
            </a:r>
            <a:br>
              <a:rPr lang="ru-RU" sz="1600" b="1" dirty="0">
                <a:solidFill>
                  <a:srgbClr val="FF0000"/>
                </a:solidFill>
                <a:effectLst>
                  <a:reflection blurRad="6350" stA="55000" endA="300" endPos="45500" dir="5400000" sy="-100000" algn="bl" rotWithShape="0"/>
                </a:effectLst>
                <a:ea typeface="+mj-ea"/>
                <a:cs typeface="+mj-cs"/>
              </a:rPr>
            </a:br>
            <a:endParaRPr lang="ru-RU" dirty="0"/>
          </a:p>
        </p:txBody>
      </p:sp>
    </p:spTree>
    <p:extLst>
      <p:ext uri="{BB962C8B-B14F-4D97-AF65-F5344CB8AC3E}">
        <p14:creationId xmlns:p14="http://schemas.microsoft.com/office/powerpoint/2010/main" val="1903972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760" y="188640"/>
            <a:ext cx="5720423" cy="792088"/>
          </a:xfrm>
          <a:solidFill>
            <a:srgbClr val="FFFF00"/>
          </a:solidFill>
        </p:spPr>
        <p:txBody>
          <a:bodyPr/>
          <a:lstStyle/>
          <a:p>
            <a:pPr marL="0" indent="0">
              <a:buNone/>
            </a:pPr>
            <a:r>
              <a:rPr lang="ru-RU" dirty="0" smtClean="0">
                <a:solidFill>
                  <a:srgbClr val="FF0000"/>
                </a:solidFill>
              </a:rPr>
              <a:t>Литература:</a:t>
            </a:r>
            <a:endParaRPr lang="ru-RU" dirty="0">
              <a:solidFill>
                <a:srgbClr val="FF0000"/>
              </a:solidFill>
            </a:endParaRPr>
          </a:p>
        </p:txBody>
      </p:sp>
      <p:sp>
        <p:nvSpPr>
          <p:cNvPr id="3" name="Объект 2"/>
          <p:cNvSpPr>
            <a:spLocks noGrp="1"/>
          </p:cNvSpPr>
          <p:nvPr>
            <p:ph sz="quarter" idx="13"/>
          </p:nvPr>
        </p:nvSpPr>
        <p:spPr>
          <a:xfrm>
            <a:off x="1619672" y="1484784"/>
            <a:ext cx="6745777" cy="4680520"/>
          </a:xfrm>
        </p:spPr>
        <p:txBody>
          <a:bodyPr>
            <a:normAutofit/>
          </a:bodyPr>
          <a:lstStyle/>
          <a:p>
            <a:pPr algn="just"/>
            <a:r>
              <a:rPr lang="ru-RU" dirty="0" smtClean="0"/>
              <a:t> «</a:t>
            </a:r>
            <a:r>
              <a:rPr lang="ru-RU" b="1" i="1" dirty="0" smtClean="0">
                <a:solidFill>
                  <a:srgbClr val="7030A0"/>
                </a:solidFill>
              </a:rPr>
              <a:t>Развивающие игры и занятия с палочками </a:t>
            </a:r>
            <a:r>
              <a:rPr lang="ru-RU" b="1" i="1" dirty="0" err="1" smtClean="0">
                <a:solidFill>
                  <a:srgbClr val="7030A0"/>
                </a:solidFill>
              </a:rPr>
              <a:t>Кюизенера</a:t>
            </a:r>
            <a:r>
              <a:rPr lang="ru-RU" b="1" i="1" dirty="0" smtClean="0">
                <a:solidFill>
                  <a:srgbClr val="7030A0"/>
                </a:solidFill>
              </a:rPr>
              <a:t>»  Новикова В.П., Тихонова П.И.</a:t>
            </a:r>
          </a:p>
          <a:p>
            <a:pPr algn="just"/>
            <a:r>
              <a:rPr lang="ru-RU" b="1" i="1" dirty="0" smtClean="0">
                <a:solidFill>
                  <a:srgbClr val="7030A0"/>
                </a:solidFill>
              </a:rPr>
              <a:t> «Игры и упражнения по развитию умственных способностей у детей дошкольного возраста» </a:t>
            </a:r>
            <a:r>
              <a:rPr lang="ru-RU" b="1" i="1" dirty="0" err="1" smtClean="0">
                <a:solidFill>
                  <a:srgbClr val="7030A0"/>
                </a:solidFill>
              </a:rPr>
              <a:t>Венгер</a:t>
            </a:r>
            <a:r>
              <a:rPr lang="ru-RU" b="1" i="1" dirty="0" smtClean="0">
                <a:solidFill>
                  <a:srgbClr val="7030A0"/>
                </a:solidFill>
              </a:rPr>
              <a:t> Л.А., Дьяченко О.М.</a:t>
            </a:r>
          </a:p>
          <a:p>
            <a:pPr algn="just"/>
            <a:r>
              <a:rPr lang="ru-RU" b="1" i="1" dirty="0" smtClean="0">
                <a:solidFill>
                  <a:srgbClr val="7030A0"/>
                </a:solidFill>
              </a:rPr>
              <a:t>«Волшебные дорожки» </a:t>
            </a:r>
            <a:r>
              <a:rPr lang="ru-RU" b="1" i="1" dirty="0" err="1" smtClean="0">
                <a:solidFill>
                  <a:srgbClr val="7030A0"/>
                </a:solidFill>
              </a:rPr>
              <a:t>Финкельштейн</a:t>
            </a:r>
            <a:r>
              <a:rPr lang="ru-RU" b="1" i="1" dirty="0" smtClean="0">
                <a:solidFill>
                  <a:srgbClr val="7030A0"/>
                </a:solidFill>
              </a:rPr>
              <a:t> Б.Б.</a:t>
            </a:r>
          </a:p>
          <a:p>
            <a:pPr lvl="0" algn="just">
              <a:buClr>
                <a:srgbClr val="F14124">
                  <a:lumMod val="75000"/>
                </a:srgbClr>
              </a:buClr>
            </a:pPr>
            <a:r>
              <a:rPr lang="ru-RU" b="1" i="1" dirty="0" smtClean="0">
                <a:solidFill>
                  <a:srgbClr val="7030A0"/>
                </a:solidFill>
              </a:rPr>
              <a:t> «Посудная лавка» </a:t>
            </a:r>
            <a:r>
              <a:rPr lang="ru-RU" b="1" i="1" dirty="0" err="1">
                <a:solidFill>
                  <a:srgbClr val="7030A0"/>
                </a:solidFill>
              </a:rPr>
              <a:t>Финкельштейн</a:t>
            </a:r>
            <a:r>
              <a:rPr lang="ru-RU" b="1" i="1" dirty="0">
                <a:solidFill>
                  <a:srgbClr val="7030A0"/>
                </a:solidFill>
              </a:rPr>
              <a:t> Б.Б</a:t>
            </a:r>
            <a:r>
              <a:rPr lang="ru-RU" b="1" i="1" dirty="0" smtClean="0">
                <a:solidFill>
                  <a:srgbClr val="7030A0"/>
                </a:solidFill>
              </a:rPr>
              <a:t>.</a:t>
            </a:r>
          </a:p>
          <a:p>
            <a:pPr lvl="0" algn="just">
              <a:buClr>
                <a:srgbClr val="F14124">
                  <a:lumMod val="75000"/>
                </a:srgbClr>
              </a:buClr>
            </a:pPr>
            <a:r>
              <a:rPr lang="ru-RU" b="1" i="1" dirty="0">
                <a:solidFill>
                  <a:srgbClr val="7030A0"/>
                </a:solidFill>
              </a:rPr>
              <a:t> </a:t>
            </a:r>
            <a:r>
              <a:rPr lang="ru-RU" b="1" i="1" dirty="0" smtClean="0">
                <a:solidFill>
                  <a:srgbClr val="7030A0"/>
                </a:solidFill>
              </a:rPr>
              <a:t>«Математика до школы» Смоленцева А.А., </a:t>
            </a:r>
            <a:r>
              <a:rPr lang="ru-RU" b="1" i="1" dirty="0" err="1" smtClean="0">
                <a:solidFill>
                  <a:srgbClr val="7030A0"/>
                </a:solidFill>
              </a:rPr>
              <a:t>Пустовайт</a:t>
            </a:r>
            <a:r>
              <a:rPr lang="ru-RU" b="1" i="1" dirty="0" smtClean="0">
                <a:solidFill>
                  <a:srgbClr val="7030A0"/>
                </a:solidFill>
              </a:rPr>
              <a:t>  О.В.</a:t>
            </a:r>
            <a:endParaRPr lang="ru-RU" b="1" i="1" dirty="0">
              <a:solidFill>
                <a:srgbClr val="7030A0"/>
              </a:solidFill>
            </a:endParaRPr>
          </a:p>
          <a:p>
            <a:pPr algn="just"/>
            <a:endParaRPr lang="ru-RU" b="1" i="1" dirty="0" smtClean="0">
              <a:solidFill>
                <a:srgbClr val="7030A0"/>
              </a:solidFill>
            </a:endParaRPr>
          </a:p>
          <a:p>
            <a:endParaRPr lang="ru-RU" dirty="0"/>
          </a:p>
        </p:txBody>
      </p:sp>
    </p:spTree>
    <p:extLst>
      <p:ext uri="{BB962C8B-B14F-4D97-AF65-F5344CB8AC3E}">
        <p14:creationId xmlns:p14="http://schemas.microsoft.com/office/powerpoint/2010/main" val="3073688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427984" y="1700808"/>
            <a:ext cx="4618817" cy="2664296"/>
          </a:xfrm>
          <a:solidFill>
            <a:schemeClr val="bg1"/>
          </a:solidFill>
        </p:spPr>
        <p:txBody>
          <a:bodyPr>
            <a:noAutofit/>
          </a:bodyPr>
          <a:lstStyle/>
          <a:p>
            <a:pPr marL="0" indent="0" algn="just">
              <a:buNone/>
            </a:pPr>
            <a:r>
              <a:rPr lang="ru-RU" sz="2000" b="1" dirty="0">
                <a:solidFill>
                  <a:srgbClr val="FF0000"/>
                </a:solidFill>
              </a:rPr>
              <a:t>Бельгийский учитель начальной школы Джордж </a:t>
            </a:r>
            <a:r>
              <a:rPr lang="ru-RU" sz="2000" b="1" dirty="0" err="1">
                <a:solidFill>
                  <a:srgbClr val="FF0000"/>
                </a:solidFill>
              </a:rPr>
              <a:t>Кюизинер</a:t>
            </a:r>
            <a:r>
              <a:rPr lang="ru-RU" sz="2000" b="1" dirty="0">
                <a:solidFill>
                  <a:srgbClr val="FF0000"/>
                </a:solidFill>
              </a:rPr>
              <a:t> (1891-1976) разработал универсальный дидактический материал для развития у детей математических способностей. В 1952 году он опубликовал книгу "Числа и цвета", посвященную своему пособию. </a:t>
            </a:r>
          </a:p>
        </p:txBody>
      </p:sp>
      <p:sp>
        <p:nvSpPr>
          <p:cNvPr id="4" name="Прямоугольник 3"/>
          <p:cNvSpPr/>
          <p:nvPr/>
        </p:nvSpPr>
        <p:spPr>
          <a:xfrm>
            <a:off x="512734" y="116632"/>
            <a:ext cx="8208912"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smtClean="0">
                <a:ln w="11430"/>
                <a:solidFill>
                  <a:srgbClr val="FF0000"/>
                </a:solidFill>
                <a:effectLst>
                  <a:outerShdw blurRad="76200" dist="50800" dir="5400000" algn="tl" rotWithShape="0">
                    <a:srgbClr val="000000">
                      <a:alpha val="65000"/>
                    </a:srgbClr>
                  </a:outerShdw>
                </a:effectLst>
              </a:rPr>
              <a:t>Теоретическая </a:t>
            </a:r>
            <a:r>
              <a:rPr lang="ru-RU" sz="3600" b="1" spc="50" dirty="0">
                <a:ln w="11430"/>
                <a:solidFill>
                  <a:srgbClr val="FF0000"/>
                </a:solidFill>
                <a:effectLst>
                  <a:outerShdw blurRad="76200" dist="50800" dir="5400000" algn="tl" rotWithShape="0">
                    <a:srgbClr val="000000">
                      <a:alpha val="65000"/>
                    </a:srgbClr>
                  </a:outerShdw>
                </a:effectLst>
              </a:rPr>
              <a:t>основа игровой технологии</a:t>
            </a:r>
            <a:endParaRPr lang="ru-RU" sz="3600" b="1" cap="none" spc="50" dirty="0">
              <a:ln w="11430"/>
              <a:solidFill>
                <a:srgbClr val="FF0000"/>
              </a:solidFill>
              <a:effectLst>
                <a:outerShdw blurRad="76200" dist="50800" dir="5400000" algn="tl" rotWithShape="0">
                  <a:srgbClr val="000000">
                    <a:alpha val="65000"/>
                  </a:srgbClr>
                </a:outerShdw>
              </a:effectLst>
            </a:endParaRPr>
          </a:p>
        </p:txBody>
      </p:sp>
      <p:sp>
        <p:nvSpPr>
          <p:cNvPr id="7" name="TextBox 6"/>
          <p:cNvSpPr txBox="1"/>
          <p:nvPr/>
        </p:nvSpPr>
        <p:spPr>
          <a:xfrm>
            <a:off x="1763688" y="5013176"/>
            <a:ext cx="6192688" cy="1323439"/>
          </a:xfrm>
          <a:prstGeom prst="rect">
            <a:avLst/>
          </a:prstGeom>
          <a:solidFill>
            <a:srgbClr val="FFFF00"/>
          </a:solidFill>
        </p:spPr>
        <p:txBody>
          <a:bodyPr wrap="square" rtlCol="0">
            <a:spAutoFit/>
          </a:bodyPr>
          <a:lstStyle/>
          <a:p>
            <a:pPr lvl="0" algn="just">
              <a:spcBef>
                <a:spcPct val="20000"/>
              </a:spcBef>
            </a:pPr>
            <a:r>
              <a:rPr lang="ru-RU" sz="2000" dirty="0">
                <a:solidFill>
                  <a:srgbClr val="FF0000"/>
                </a:solidFill>
              </a:rPr>
              <a:t>Палочки </a:t>
            </a:r>
            <a:r>
              <a:rPr lang="ru-RU" sz="2000" dirty="0" err="1">
                <a:solidFill>
                  <a:srgbClr val="FF0000"/>
                </a:solidFill>
              </a:rPr>
              <a:t>Кюизенера</a:t>
            </a:r>
            <a:r>
              <a:rPr lang="ru-RU" sz="2000" dirty="0">
                <a:solidFill>
                  <a:srgbClr val="FF0000"/>
                </a:solidFill>
              </a:rPr>
              <a:t> – это счетные палочки, которые еще называют «числа в цвете», цветными палочками, цветными числами, цветными линеечками. </a:t>
            </a:r>
          </a:p>
        </p:txBody>
      </p:sp>
      <p:pic>
        <p:nvPicPr>
          <p:cNvPr id="2052" name="Picture 4" descr="http://natatoys.biz/image/cache/data/IMG_1757-800x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562" y="2247884"/>
            <a:ext cx="3072341"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155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60648"/>
            <a:ext cx="6512511" cy="720080"/>
          </a:xfrm>
          <a:solidFill>
            <a:srgbClr val="FFFF00"/>
          </a:solidFill>
        </p:spPr>
        <p:txBody>
          <a:bodyPr/>
          <a:lstStyle/>
          <a:p>
            <a:pPr marL="0" indent="0">
              <a:buNone/>
            </a:pPr>
            <a:r>
              <a:rPr lang="ru-RU" sz="3600" dirty="0">
                <a:solidFill>
                  <a:srgbClr val="FF0000"/>
                </a:solidFill>
              </a:rPr>
              <a:t>Методическое </a:t>
            </a:r>
            <a:r>
              <a:rPr lang="ru-RU" sz="3600" dirty="0" smtClean="0">
                <a:solidFill>
                  <a:srgbClr val="FF0000"/>
                </a:solidFill>
              </a:rPr>
              <a:t>обеспечение</a:t>
            </a:r>
            <a:endParaRPr lang="ru-RU" sz="3600" dirty="0">
              <a:solidFill>
                <a:srgbClr val="FF0000"/>
              </a:solidFill>
            </a:endParaRPr>
          </a:p>
        </p:txBody>
      </p:sp>
      <p:pic>
        <p:nvPicPr>
          <p:cNvPr id="4099" name="Picture 3"/>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77143"/>
            <a:ext cx="2606277"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9495" y="1484784"/>
            <a:ext cx="2459793"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793" y="1700809"/>
            <a:ext cx="2963439" cy="199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8374" y="7431100"/>
            <a:ext cx="1962639" cy="273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9266" t="7061" r="40573" b="56355"/>
          <a:stretch/>
        </p:blipFill>
        <p:spPr bwMode="auto">
          <a:xfrm>
            <a:off x="2992870" y="4077072"/>
            <a:ext cx="335531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962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332656"/>
            <a:ext cx="7488832" cy="1584176"/>
          </a:xfrm>
          <a:solidFill>
            <a:srgbClr val="FFFF00"/>
          </a:solidFill>
        </p:spPr>
        <p:txBody>
          <a:bodyPr/>
          <a:lstStyle/>
          <a:p>
            <a:r>
              <a:rPr lang="ru-RU" sz="2400" dirty="0">
                <a:solidFill>
                  <a:srgbClr val="FF0000"/>
                </a:solidFill>
              </a:rPr>
              <a:t>Комплект состоит из пластмассовых призм 10 различных цветов и форм. Наименьшая призма имеет длину 10мм, является кубиком. </a:t>
            </a:r>
            <a:br>
              <a:rPr lang="ru-RU" sz="2400" dirty="0">
                <a:solidFill>
                  <a:srgbClr val="FF0000"/>
                </a:solidFill>
              </a:rPr>
            </a:br>
            <a:endParaRPr lang="ru-RU" sz="2400" dirty="0">
              <a:solidFill>
                <a:srgbClr val="FF0000"/>
              </a:solidFill>
            </a:endParaRPr>
          </a:p>
        </p:txBody>
      </p:sp>
      <p:sp>
        <p:nvSpPr>
          <p:cNvPr id="3" name="Объект 2"/>
          <p:cNvSpPr>
            <a:spLocks noGrp="1"/>
          </p:cNvSpPr>
          <p:nvPr>
            <p:ph sz="quarter" idx="13"/>
          </p:nvPr>
        </p:nvSpPr>
        <p:spPr>
          <a:xfrm>
            <a:off x="1259632" y="2636912"/>
            <a:ext cx="6688832" cy="3762752"/>
          </a:xfrm>
        </p:spPr>
        <p:txBody>
          <a:bodyPr>
            <a:normAutofit fontScale="85000" lnSpcReduction="20000"/>
          </a:bodyPr>
          <a:lstStyle/>
          <a:p>
            <a:endParaRPr lang="ru-RU" dirty="0"/>
          </a:p>
          <a:p>
            <a:r>
              <a:rPr lang="ru-RU" b="1" i="1" dirty="0" smtClean="0"/>
              <a:t> </a:t>
            </a:r>
            <a:r>
              <a:rPr lang="ru-RU" b="1" i="1" dirty="0" smtClean="0">
                <a:solidFill>
                  <a:srgbClr val="7030A0"/>
                </a:solidFill>
              </a:rPr>
              <a:t>белая </a:t>
            </a:r>
            <a:r>
              <a:rPr lang="ru-RU" b="1" i="1" dirty="0">
                <a:solidFill>
                  <a:srgbClr val="7030A0"/>
                </a:solidFill>
              </a:rPr>
              <a:t>- число 1 </a:t>
            </a:r>
            <a:r>
              <a:rPr lang="ru-RU" b="1" i="1" dirty="0"/>
              <a:t>- 25 штук,</a:t>
            </a:r>
          </a:p>
          <a:p>
            <a:r>
              <a:rPr lang="ru-RU" b="1" i="1" dirty="0" smtClean="0"/>
              <a:t> </a:t>
            </a:r>
            <a:r>
              <a:rPr lang="ru-RU" b="1" i="1" dirty="0" smtClean="0">
                <a:solidFill>
                  <a:srgbClr val="7030A0"/>
                </a:solidFill>
              </a:rPr>
              <a:t>розовая </a:t>
            </a:r>
            <a:r>
              <a:rPr lang="ru-RU" b="1" i="1" dirty="0">
                <a:solidFill>
                  <a:srgbClr val="7030A0"/>
                </a:solidFill>
              </a:rPr>
              <a:t>- число 2 </a:t>
            </a:r>
            <a:r>
              <a:rPr lang="ru-RU" b="1" i="1" dirty="0"/>
              <a:t>- 20 штук,</a:t>
            </a:r>
          </a:p>
          <a:p>
            <a:r>
              <a:rPr lang="ru-RU" b="1" i="1" dirty="0" smtClean="0"/>
              <a:t> </a:t>
            </a:r>
            <a:r>
              <a:rPr lang="ru-RU" b="1" i="1" dirty="0" smtClean="0">
                <a:solidFill>
                  <a:srgbClr val="7030A0"/>
                </a:solidFill>
              </a:rPr>
              <a:t>голубая </a:t>
            </a:r>
            <a:r>
              <a:rPr lang="ru-RU" b="1" i="1" dirty="0">
                <a:solidFill>
                  <a:srgbClr val="7030A0"/>
                </a:solidFill>
              </a:rPr>
              <a:t>– число 3 </a:t>
            </a:r>
            <a:r>
              <a:rPr lang="ru-RU" b="1" i="1" dirty="0"/>
              <a:t>- 16 штук,</a:t>
            </a:r>
          </a:p>
          <a:p>
            <a:r>
              <a:rPr lang="ru-RU" b="1" i="1" dirty="0" smtClean="0"/>
              <a:t> </a:t>
            </a:r>
            <a:r>
              <a:rPr lang="ru-RU" b="1" i="1" dirty="0" smtClean="0">
                <a:solidFill>
                  <a:srgbClr val="7030A0"/>
                </a:solidFill>
              </a:rPr>
              <a:t>красная </a:t>
            </a:r>
            <a:r>
              <a:rPr lang="ru-RU" b="1" i="1" dirty="0">
                <a:solidFill>
                  <a:srgbClr val="7030A0"/>
                </a:solidFill>
              </a:rPr>
              <a:t>– число 4 </a:t>
            </a:r>
            <a:r>
              <a:rPr lang="ru-RU" b="1" i="1" dirty="0"/>
              <a:t>- 12 штук,</a:t>
            </a:r>
          </a:p>
          <a:p>
            <a:r>
              <a:rPr lang="ru-RU" b="1" i="1" dirty="0" smtClean="0"/>
              <a:t> </a:t>
            </a:r>
            <a:r>
              <a:rPr lang="ru-RU" b="1" i="1" dirty="0" smtClean="0">
                <a:solidFill>
                  <a:srgbClr val="7030A0"/>
                </a:solidFill>
              </a:rPr>
              <a:t>жёлтая </a:t>
            </a:r>
            <a:r>
              <a:rPr lang="ru-RU" b="1" i="1" dirty="0">
                <a:solidFill>
                  <a:srgbClr val="7030A0"/>
                </a:solidFill>
              </a:rPr>
              <a:t>– число 5 </a:t>
            </a:r>
            <a:r>
              <a:rPr lang="ru-RU" b="1" i="1" dirty="0"/>
              <a:t>- 10 штук,</a:t>
            </a:r>
          </a:p>
          <a:p>
            <a:r>
              <a:rPr lang="ru-RU" b="1" i="1" dirty="0" smtClean="0"/>
              <a:t> </a:t>
            </a:r>
            <a:r>
              <a:rPr lang="ru-RU" b="1" i="1" dirty="0" smtClean="0">
                <a:solidFill>
                  <a:srgbClr val="7030A0"/>
                </a:solidFill>
              </a:rPr>
              <a:t>фиолетовая </a:t>
            </a:r>
            <a:r>
              <a:rPr lang="ru-RU" b="1" i="1" dirty="0">
                <a:solidFill>
                  <a:srgbClr val="7030A0"/>
                </a:solidFill>
              </a:rPr>
              <a:t>– число 6 </a:t>
            </a:r>
            <a:r>
              <a:rPr lang="ru-RU" b="1" i="1" dirty="0"/>
              <a:t>- 9 штук,</a:t>
            </a:r>
          </a:p>
          <a:p>
            <a:r>
              <a:rPr lang="ru-RU" b="1" i="1" dirty="0" smtClean="0"/>
              <a:t> </a:t>
            </a:r>
            <a:r>
              <a:rPr lang="ru-RU" b="1" i="1" dirty="0" smtClean="0">
                <a:solidFill>
                  <a:srgbClr val="7030A0"/>
                </a:solidFill>
              </a:rPr>
              <a:t>чёрная </a:t>
            </a:r>
            <a:r>
              <a:rPr lang="ru-RU" b="1" i="1" dirty="0">
                <a:solidFill>
                  <a:srgbClr val="7030A0"/>
                </a:solidFill>
              </a:rPr>
              <a:t>– число </a:t>
            </a:r>
            <a:r>
              <a:rPr lang="ru-RU" b="1" i="1" dirty="0"/>
              <a:t>7 - 8 штук,</a:t>
            </a:r>
          </a:p>
          <a:p>
            <a:r>
              <a:rPr lang="ru-RU" b="1" i="1" dirty="0" smtClean="0"/>
              <a:t> </a:t>
            </a:r>
            <a:r>
              <a:rPr lang="ru-RU" b="1" i="1" dirty="0" smtClean="0">
                <a:solidFill>
                  <a:srgbClr val="7030A0"/>
                </a:solidFill>
              </a:rPr>
              <a:t>бордовая </a:t>
            </a:r>
            <a:r>
              <a:rPr lang="ru-RU" b="1" i="1" dirty="0">
                <a:solidFill>
                  <a:srgbClr val="7030A0"/>
                </a:solidFill>
              </a:rPr>
              <a:t>– число </a:t>
            </a:r>
            <a:r>
              <a:rPr lang="ru-RU" b="1" i="1" dirty="0"/>
              <a:t>8 - 7 штук,</a:t>
            </a:r>
          </a:p>
          <a:p>
            <a:r>
              <a:rPr lang="ru-RU" b="1" i="1" dirty="0" smtClean="0"/>
              <a:t> </a:t>
            </a:r>
            <a:r>
              <a:rPr lang="ru-RU" b="1" i="1" dirty="0" smtClean="0">
                <a:solidFill>
                  <a:srgbClr val="7030A0"/>
                </a:solidFill>
              </a:rPr>
              <a:t>синяя </a:t>
            </a:r>
            <a:r>
              <a:rPr lang="ru-RU" b="1" i="1" dirty="0">
                <a:solidFill>
                  <a:srgbClr val="7030A0"/>
                </a:solidFill>
              </a:rPr>
              <a:t>– число </a:t>
            </a:r>
            <a:r>
              <a:rPr lang="ru-RU" b="1" i="1" dirty="0"/>
              <a:t>9 - 5 штук,</a:t>
            </a:r>
          </a:p>
          <a:p>
            <a:r>
              <a:rPr lang="ru-RU" b="1" i="1" dirty="0" smtClean="0"/>
              <a:t> </a:t>
            </a:r>
            <a:r>
              <a:rPr lang="ru-RU" b="1" i="1" dirty="0" smtClean="0">
                <a:solidFill>
                  <a:srgbClr val="7030A0"/>
                </a:solidFill>
              </a:rPr>
              <a:t>оранжевая </a:t>
            </a:r>
            <a:r>
              <a:rPr lang="ru-RU" b="1" i="1" dirty="0">
                <a:solidFill>
                  <a:srgbClr val="7030A0"/>
                </a:solidFill>
              </a:rPr>
              <a:t>– число </a:t>
            </a:r>
            <a:r>
              <a:rPr lang="ru-RU" b="1" i="1" dirty="0"/>
              <a:t>10 - 4 штук. </a:t>
            </a:r>
          </a:p>
        </p:txBody>
      </p:sp>
      <p:sp>
        <p:nvSpPr>
          <p:cNvPr id="7" name="TextBox 6"/>
          <p:cNvSpPr txBox="1"/>
          <p:nvPr/>
        </p:nvSpPr>
        <p:spPr>
          <a:xfrm>
            <a:off x="3491880" y="2101498"/>
            <a:ext cx="3729515" cy="369332"/>
          </a:xfrm>
          <a:prstGeom prst="rect">
            <a:avLst/>
          </a:prstGeom>
          <a:solidFill>
            <a:srgbClr val="FFFF00"/>
          </a:solidFill>
        </p:spPr>
        <p:txBody>
          <a:bodyPr wrap="square" rtlCol="0">
            <a:spAutoFit/>
          </a:bodyPr>
          <a:lstStyle/>
          <a:p>
            <a:r>
              <a:rPr lang="ru-RU" b="1" i="1" dirty="0">
                <a:solidFill>
                  <a:srgbClr val="FF0000"/>
                </a:solidFill>
              </a:rPr>
              <a:t>В состав комплекта входят: </a:t>
            </a:r>
          </a:p>
        </p:txBody>
      </p:sp>
      <p:sp>
        <p:nvSpPr>
          <p:cNvPr id="8" name="AutoShape 2" descr="https://images.spasibovsem.ru/responses/original/img-1471363458415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43" t="18451" r="20631" b="12519"/>
          <a:stretch/>
        </p:blipFill>
        <p:spPr bwMode="auto">
          <a:xfrm flipH="1">
            <a:off x="5724125" y="2996952"/>
            <a:ext cx="3279733"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986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1851"/>
            <a:ext cx="7344816" cy="742853"/>
          </a:xfrm>
          <a:solidFill>
            <a:srgbClr val="FFFF00"/>
          </a:solidFill>
        </p:spPr>
        <p:txBody>
          <a:bodyPr/>
          <a:lstStyle/>
          <a:p>
            <a:pPr marL="0" indent="0">
              <a:buNone/>
            </a:pPr>
            <a:r>
              <a:rPr lang="ru-RU" sz="3200" dirty="0" smtClean="0">
                <a:solidFill>
                  <a:srgbClr val="FF0000"/>
                </a:solidFill>
              </a:rPr>
              <a:t>Рекомендации к использованию</a:t>
            </a:r>
            <a:endParaRPr lang="ru-RU" sz="3200" dirty="0">
              <a:solidFill>
                <a:srgbClr val="FF0000"/>
              </a:solidFill>
            </a:endParaRPr>
          </a:p>
        </p:txBody>
      </p:sp>
      <p:sp>
        <p:nvSpPr>
          <p:cNvPr id="3" name="Объект 2"/>
          <p:cNvSpPr>
            <a:spLocks noGrp="1"/>
          </p:cNvSpPr>
          <p:nvPr>
            <p:ph sz="quarter" idx="13"/>
          </p:nvPr>
        </p:nvSpPr>
        <p:spPr>
          <a:xfrm>
            <a:off x="251520" y="1124744"/>
            <a:ext cx="8640960" cy="5472607"/>
          </a:xfrm>
        </p:spPr>
        <p:txBody>
          <a:bodyPr>
            <a:normAutofit fontScale="62500" lnSpcReduction="20000"/>
          </a:bodyPr>
          <a:lstStyle/>
          <a:p>
            <a:r>
              <a:rPr lang="ru-RU" b="1" i="1" dirty="0" smtClean="0">
                <a:solidFill>
                  <a:srgbClr val="FF0000"/>
                </a:solidFill>
              </a:rPr>
              <a:t>1</a:t>
            </a:r>
            <a:r>
              <a:rPr lang="ru-RU" b="1" i="1" dirty="0">
                <a:solidFill>
                  <a:srgbClr val="FF0000"/>
                </a:solidFill>
              </a:rPr>
              <a:t>. Освоение комплекта. </a:t>
            </a:r>
            <a:endParaRPr lang="ru-RU" b="1" i="1" dirty="0" smtClean="0">
              <a:solidFill>
                <a:srgbClr val="FF0000"/>
              </a:solidFill>
            </a:endParaRPr>
          </a:p>
          <a:p>
            <a:pPr marL="45720" indent="0">
              <a:buNone/>
            </a:pPr>
            <a:r>
              <a:rPr lang="ru-RU" dirty="0"/>
              <a:t>Игры и упражнения состоят в группировке по разным признакам, сооружение из них построек. Дети осваивают состав комплекта, цвета, соотношение палочек по размеру. </a:t>
            </a:r>
            <a:endParaRPr lang="ru-RU" dirty="0" smtClean="0"/>
          </a:p>
          <a:p>
            <a:r>
              <a:rPr lang="ru-RU" b="1" i="1" dirty="0" smtClean="0">
                <a:solidFill>
                  <a:srgbClr val="FF0000"/>
                </a:solidFill>
              </a:rPr>
              <a:t>2</a:t>
            </a:r>
            <a:r>
              <a:rPr lang="ru-RU" b="1" i="1" dirty="0">
                <a:solidFill>
                  <a:srgbClr val="FF0000"/>
                </a:solidFill>
              </a:rPr>
              <a:t>. Построение лестницы.</a:t>
            </a:r>
            <a:r>
              <a:rPr lang="ru-RU" dirty="0"/>
              <a:t> </a:t>
            </a:r>
            <a:endParaRPr lang="ru-RU" dirty="0" smtClean="0"/>
          </a:p>
          <a:p>
            <a:pPr marL="45720" indent="0" algn="just">
              <a:buNone/>
            </a:pPr>
            <a:r>
              <a:rPr lang="ru-RU" dirty="0"/>
              <a:t>Дети строят лестницы разных размеров, что сопровождается рассматриванием палочек и изучением их особенностей. Так дети узнают, что элементы одного цвета имеют одинаковую длину, и наоборот. Строя лестницу, осваивают </a:t>
            </a:r>
            <a:r>
              <a:rPr lang="ru-RU" dirty="0" smtClean="0"/>
              <a:t>последовательную зависимость палочек по длине.</a:t>
            </a:r>
          </a:p>
          <a:p>
            <a:pPr marL="45720" indent="0">
              <a:buNone/>
            </a:pPr>
            <a:r>
              <a:rPr lang="ru-RU" dirty="0"/>
              <a:t> </a:t>
            </a:r>
            <a:r>
              <a:rPr lang="ru-RU" b="1" i="1" dirty="0">
                <a:solidFill>
                  <a:srgbClr val="FF0000"/>
                </a:solidFill>
              </a:rPr>
              <a:t>3. Освоение отношений по длине, высоте, массе, объёму</a:t>
            </a:r>
            <a:r>
              <a:rPr lang="ru-RU" b="1" i="1" dirty="0" smtClean="0">
                <a:solidFill>
                  <a:srgbClr val="FF0000"/>
                </a:solidFill>
              </a:rPr>
              <a:t>.</a:t>
            </a:r>
          </a:p>
          <a:p>
            <a:pPr marL="45720" indent="0" algn="just">
              <a:buNone/>
            </a:pPr>
            <a:r>
              <a:rPr lang="ru-RU" dirty="0"/>
              <a:t>Используются различные игровые задачи: «Я спрятала палочку длиннее (легче, больше) желтой. Найдите ее! (Скажите какую)». Или: задавать вопросы, на которые возможно как можно больше ответов. "Назови все палочки, которые короче синей, но длиннее черной". Игра-викторина: прячут одну палочку, надо угадать какую. При этом можно задать несколько вопросов о палочках, но нельзя спрашивать о цвете. На вопросы даются ответы "да" или "нет". </a:t>
            </a:r>
            <a:endParaRPr lang="ru-RU" dirty="0" smtClean="0"/>
          </a:p>
          <a:p>
            <a:pPr marL="45720" indent="0">
              <a:buNone/>
            </a:pPr>
            <a:r>
              <a:rPr lang="ru-RU" b="1" i="1" dirty="0">
                <a:solidFill>
                  <a:srgbClr val="FF0000"/>
                </a:solidFill>
              </a:rPr>
              <a:t>4. Составление ковриков. составление узоров</a:t>
            </a:r>
            <a:r>
              <a:rPr lang="ru-RU" b="1" i="1" dirty="0" smtClean="0">
                <a:solidFill>
                  <a:srgbClr val="FF0000"/>
                </a:solidFill>
              </a:rPr>
              <a:t>.</a:t>
            </a:r>
          </a:p>
          <a:p>
            <a:pPr marL="45720" indent="0" algn="just">
              <a:buNone/>
            </a:pPr>
            <a:r>
              <a:rPr lang="ru-RU" dirty="0"/>
              <a:t>Дети составляют различные ковры, в результате чего у них вырабатывается представление о понятии "столько же" Возможны различные варианты. Построить ковер как можно больше без какого-либо условия (правила). Построить ковер так, чтобы все полосы в нем были разного цвета. Построить ковер из палочек только определенного цвета и т.д. Составление узоров. </a:t>
            </a:r>
            <a:endParaRPr lang="ru-RU" dirty="0" smtClean="0"/>
          </a:p>
          <a:p>
            <a:pPr marL="45720" indent="0">
              <a:buNone/>
            </a:pPr>
            <a:r>
              <a:rPr lang="ru-RU" b="1" i="1" dirty="0">
                <a:solidFill>
                  <a:srgbClr val="FF0000"/>
                </a:solidFill>
              </a:rPr>
              <a:t>5. Развитие у </a:t>
            </a:r>
            <a:r>
              <a:rPr lang="ru-RU" b="1" i="1" dirty="0" smtClean="0">
                <a:solidFill>
                  <a:srgbClr val="FF0000"/>
                </a:solidFill>
              </a:rPr>
              <a:t>детей </a:t>
            </a:r>
            <a:r>
              <a:rPr lang="ru-RU" b="1" i="1" dirty="0">
                <a:solidFill>
                  <a:srgbClr val="FF0000"/>
                </a:solidFill>
              </a:rPr>
              <a:t>количественных представлений. </a:t>
            </a:r>
            <a:endParaRPr lang="ru-RU" b="1" i="1" dirty="0" smtClean="0">
              <a:solidFill>
                <a:srgbClr val="FF0000"/>
              </a:solidFill>
            </a:endParaRPr>
          </a:p>
          <a:p>
            <a:pPr marL="45720" indent="0" algn="just">
              <a:buNone/>
            </a:pPr>
            <a:r>
              <a:rPr lang="ru-RU" dirty="0"/>
              <a:t>Дети осваивают умение соотносить цвет и число и, наоборот, число и цвет. Для этого в каждой игре, упражнении закрепляются название цветов и числовое обозначение. Например: "Покажи палочку 3 - какого она цвета?" "Найди розовую палочку. Какое число она обозначает?« Детям предлагается выложить числовую лесенку, размер которой зависит от возраста детей и того, сколько палочек ими освоено</a:t>
            </a:r>
            <a:r>
              <a:rPr lang="ru-RU" dirty="0" smtClean="0"/>
              <a:t>.</a:t>
            </a:r>
          </a:p>
        </p:txBody>
      </p:sp>
    </p:spTree>
    <p:extLst>
      <p:ext uri="{BB962C8B-B14F-4D97-AF65-F5344CB8AC3E}">
        <p14:creationId xmlns:p14="http://schemas.microsoft.com/office/powerpoint/2010/main" val="1637172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188640"/>
            <a:ext cx="8280920" cy="6408712"/>
          </a:xfrm>
        </p:spPr>
        <p:txBody>
          <a:bodyPr>
            <a:noAutofit/>
          </a:bodyPr>
          <a:lstStyle/>
          <a:p>
            <a:pPr marL="45720" lvl="0" indent="0">
              <a:buClr>
                <a:srgbClr val="F14124">
                  <a:lumMod val="75000"/>
                </a:srgbClr>
              </a:buClr>
              <a:buNone/>
            </a:pPr>
            <a:r>
              <a:rPr lang="ru-RU" sz="1200" b="1" i="1" dirty="0">
                <a:solidFill>
                  <a:srgbClr val="FF0000"/>
                </a:solidFill>
              </a:rPr>
              <a:t>6. Состав чисел из единиц и двух меньших чисел.</a:t>
            </a:r>
          </a:p>
          <a:p>
            <a:pPr marL="45720" lvl="0" indent="0" algn="just">
              <a:buClr>
                <a:srgbClr val="F14124">
                  <a:lumMod val="75000"/>
                </a:srgbClr>
              </a:buClr>
              <a:buNone/>
            </a:pPr>
            <a:r>
              <a:rPr lang="ru-RU" sz="1200" dirty="0" smtClean="0"/>
              <a:t>Упражнениям </a:t>
            </a:r>
            <a:r>
              <a:rPr lang="ru-RU" sz="1200" dirty="0"/>
              <a:t>придается игровой характер (игра "Поезд"). Упражнения Найти палочку "З", уточнить цвет и положить на стол. Спросить детей, сколько единиц в числе три. Проверку осуществить выкладыванием трех "единиц" (белых кубиков). Найти еще одну голубую палочку. Составить число три из двух меньших чисел. 6. Состав чисел из единиц и двух меньших чисел. Освоение состава чисел сопровождается упражнениями в вычитании. Например, составили число 5: 4 и 1,1 и 4, 3 и 2, 2 и 3. Предлагается от пяти отнять один (отодвинуть палочку), определить, сколько останется. Упражнения разнообразятся. Освоив состав чисел, действия сложения и вычитания на цветных палочках, они начинают осуществлять их в уме (в 5-6 лет</a:t>
            </a:r>
            <a:r>
              <a:rPr lang="ru-RU" sz="1200" dirty="0" smtClean="0"/>
              <a:t>).</a:t>
            </a:r>
          </a:p>
          <a:p>
            <a:pPr marL="45720" lvl="0" indent="0">
              <a:buClr>
                <a:srgbClr val="F14124">
                  <a:lumMod val="75000"/>
                </a:srgbClr>
              </a:buClr>
              <a:buNone/>
            </a:pPr>
            <a:r>
              <a:rPr lang="ru-RU" sz="1200" dirty="0" smtClean="0"/>
              <a:t> </a:t>
            </a:r>
            <a:r>
              <a:rPr lang="ru-RU" sz="1200" b="1" i="1" dirty="0">
                <a:solidFill>
                  <a:srgbClr val="FF0000"/>
                </a:solidFill>
              </a:rPr>
              <a:t>7. Использование палочек при освоении детьми деления целого на части (дробных чисел). </a:t>
            </a:r>
            <a:endParaRPr lang="ru-RU" sz="1200" b="1" i="1" dirty="0" smtClean="0">
              <a:solidFill>
                <a:srgbClr val="FF0000"/>
              </a:solidFill>
            </a:endParaRPr>
          </a:p>
          <a:p>
            <a:pPr marL="45720" lvl="0" indent="0" algn="just">
              <a:buClr>
                <a:srgbClr val="F14124">
                  <a:lumMod val="75000"/>
                </a:srgbClr>
              </a:buClr>
              <a:buNone/>
            </a:pPr>
            <a:r>
              <a:rPr lang="ru-RU" sz="1200" dirty="0"/>
              <a:t>Упражнения . - Возьмите палочку "З", разделите ее на три равные части. Сколько белых палочек в числе три? (Три палочки).- Покажите 1/3 часть, 2/3 части; 3/3 части чему равно? Ответ: трем или одному целому. Если мы снова под палочку "3" положим 3 белых палочки, то получим опять число три. - Чему же равно 3/3 части? - А что больше: 1/3 часть или 2/3 части? После соответствующего практического действия сравнивается 1/3 часть с 3/3. Каждый раз проговаривается, на сколько одна часть больше (меньше) другой. Упражнения проводятся на всех числах, части целого дети показывают или кладут их на ладонь руки. Методика: взять палочку -"1" только один раз и положить перед собой на столе. -Если мы палочку "1" взяли только один раз, сколько же получилось? -А если взять не один раз, а два раза, один и еще один, так сколько же получится, если один взять два раза? (Два). Какой палочкой проверим ответ? (Розовой). - Возьмите "1" три раза. Сколько получилось? Проверьте ответ. Затем дети осваивают правила умножения числа два, замечают, что по мере увеличения числа, на которое умножается число два увеличивается ответ тоже на два. Ответ в случае перехода через десяток дети составляют из имеющихся в наличии палочек. Для освоения действия деления можно предложить детям игру. Взять палочку "8" и разделить ее так, чтобы у каждого получилось по два; по четыре. Играют трое детей и делают палочку "9", чтобы каждый получил по "три". </a:t>
            </a:r>
            <a:endParaRPr lang="ru-RU" sz="1200" dirty="0" smtClean="0"/>
          </a:p>
          <a:p>
            <a:pPr marL="45720" lvl="0" indent="0">
              <a:buClr>
                <a:srgbClr val="F14124">
                  <a:lumMod val="75000"/>
                </a:srgbClr>
              </a:buClr>
              <a:buNone/>
            </a:pPr>
            <a:r>
              <a:rPr lang="ru-RU" sz="1200" b="1" i="1" dirty="0" smtClean="0">
                <a:solidFill>
                  <a:srgbClr val="FF0000"/>
                </a:solidFill>
              </a:rPr>
              <a:t>8</a:t>
            </a:r>
            <a:r>
              <a:rPr lang="ru-RU" sz="1200" b="1" i="1" dirty="0">
                <a:solidFill>
                  <a:srgbClr val="FF0000"/>
                </a:solidFill>
              </a:rPr>
              <a:t>. Умножение при помощи палочек (осваивается детьми 6-7 лет). </a:t>
            </a:r>
            <a:endParaRPr lang="ru-RU" sz="1200" b="1" i="1" dirty="0" smtClean="0">
              <a:solidFill>
                <a:srgbClr val="FF0000"/>
              </a:solidFill>
            </a:endParaRPr>
          </a:p>
          <a:p>
            <a:pPr marL="45720" lvl="0" indent="0" algn="just">
              <a:buClr>
                <a:srgbClr val="F14124">
                  <a:lumMod val="75000"/>
                </a:srgbClr>
              </a:buClr>
              <a:buNone/>
            </a:pPr>
            <a:r>
              <a:rPr lang="ru-RU" sz="1200" dirty="0"/>
              <a:t>Методика: взять палочку -"1" только один раз и положить перед собой на столе. -Если мы палочку "1" взяли только один раз, сколько же получилось? -А если взять не один раз, а два раза, один и еще один, так сколько же получится, если один взять два раза? (Два). Какой палочкой проверим ответ? (Розовой). - Возьмите "1" три раза. Сколько получилось? Проверьте ответ. Затем дети осваивают правила умножения числа два, замечают, что по мере увеличения числа, на которое умножается число два увеличивается ответ тоже на два. Ответ в случае перехода через десяток дети составляют из имеющихся в наличии палочек. Для освоения действия деления можно предложить детям игру. Взять палочку "8" и разделить ее так, чтобы у каждого получилось по два; по четыре. Играют трое детей и делают палочку "9", чтобы каждый получил по "три". </a:t>
            </a:r>
            <a:endParaRPr lang="ru-RU" sz="1200" b="1" i="1" dirty="0" smtClean="0">
              <a:solidFill>
                <a:srgbClr val="FF0000"/>
              </a:solidFill>
            </a:endParaRPr>
          </a:p>
          <a:p>
            <a:pPr marL="45720" lvl="0" indent="0">
              <a:buClr>
                <a:srgbClr val="F14124">
                  <a:lumMod val="75000"/>
                </a:srgbClr>
              </a:buClr>
              <a:buNone/>
            </a:pPr>
            <a:endParaRPr lang="ru-RU" sz="1200" b="1" i="1" dirty="0">
              <a:solidFill>
                <a:srgbClr val="FF0000"/>
              </a:solidFill>
            </a:endParaRPr>
          </a:p>
        </p:txBody>
      </p:sp>
    </p:spTree>
    <p:extLst>
      <p:ext uri="{BB962C8B-B14F-4D97-AF65-F5344CB8AC3E}">
        <p14:creationId xmlns:p14="http://schemas.microsoft.com/office/powerpoint/2010/main" val="3175669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1880" y="332656"/>
            <a:ext cx="4352271" cy="648072"/>
          </a:xfrm>
          <a:solidFill>
            <a:srgbClr val="FFFF00"/>
          </a:solidFill>
        </p:spPr>
        <p:txBody>
          <a:bodyPr/>
          <a:lstStyle/>
          <a:p>
            <a:pPr marL="0" indent="0">
              <a:buNone/>
            </a:pPr>
            <a:r>
              <a:rPr lang="ru-RU" sz="3600" dirty="0" smtClean="0">
                <a:solidFill>
                  <a:srgbClr val="FF0000"/>
                </a:solidFill>
              </a:rPr>
              <a:t>ЗАДАЧИ:</a:t>
            </a:r>
            <a:endParaRPr lang="ru-RU" sz="3600" dirty="0">
              <a:solidFill>
                <a:srgbClr val="FF0000"/>
              </a:solidFill>
            </a:endParaRPr>
          </a:p>
        </p:txBody>
      </p:sp>
      <p:sp>
        <p:nvSpPr>
          <p:cNvPr id="3" name="Объект 2"/>
          <p:cNvSpPr>
            <a:spLocks noGrp="1"/>
          </p:cNvSpPr>
          <p:nvPr>
            <p:ph sz="quarter" idx="13"/>
          </p:nvPr>
        </p:nvSpPr>
        <p:spPr>
          <a:xfrm>
            <a:off x="1187624" y="1556792"/>
            <a:ext cx="6400800" cy="3474720"/>
          </a:xfrm>
        </p:spPr>
        <p:txBody>
          <a:bodyPr>
            <a:noAutofit/>
          </a:bodyPr>
          <a:lstStyle/>
          <a:p>
            <a:pPr marL="342900" lvl="0" indent="-342900">
              <a:buClr>
                <a:srgbClr val="F14124">
                  <a:lumMod val="75000"/>
                </a:srgbClr>
              </a:buClr>
              <a:buAutoNum type="arabicPeriod"/>
            </a:pPr>
            <a:r>
              <a:rPr lang="ru-RU" sz="1600" b="1" dirty="0" smtClean="0">
                <a:solidFill>
                  <a:srgbClr val="7030A0"/>
                </a:solidFill>
              </a:rPr>
              <a:t>Формировать </a:t>
            </a:r>
            <a:r>
              <a:rPr lang="ru-RU" sz="1600" b="1" dirty="0">
                <a:solidFill>
                  <a:srgbClr val="7030A0"/>
                </a:solidFill>
              </a:rPr>
              <a:t>понятие числовой последовательности, состава числа. </a:t>
            </a:r>
            <a:endParaRPr lang="ru-RU" sz="1600" b="1" dirty="0" smtClean="0">
              <a:solidFill>
                <a:srgbClr val="7030A0"/>
              </a:solidFill>
            </a:endParaRPr>
          </a:p>
          <a:p>
            <a:pPr marL="342900" lvl="0" indent="-342900">
              <a:buClr>
                <a:srgbClr val="F14124">
                  <a:lumMod val="75000"/>
                </a:srgbClr>
              </a:buClr>
              <a:buAutoNum type="arabicPeriod"/>
            </a:pPr>
            <a:r>
              <a:rPr lang="ru-RU" sz="1600" b="1" dirty="0" smtClean="0">
                <a:solidFill>
                  <a:srgbClr val="7030A0"/>
                </a:solidFill>
              </a:rPr>
              <a:t>Подвести </a:t>
            </a:r>
            <a:r>
              <a:rPr lang="ru-RU" sz="1600" b="1" dirty="0">
                <a:solidFill>
                  <a:srgbClr val="7030A0"/>
                </a:solidFill>
              </a:rPr>
              <a:t>к осознанию отношений «больше – меньше», «право – лево», «между», «длиннее», «выше» и </a:t>
            </a:r>
            <a:r>
              <a:rPr lang="ru-RU" sz="1600" b="1" dirty="0" err="1">
                <a:solidFill>
                  <a:srgbClr val="7030A0"/>
                </a:solidFill>
              </a:rPr>
              <a:t>мн.др</a:t>
            </a:r>
            <a:r>
              <a:rPr lang="ru-RU" sz="1600" b="1" dirty="0">
                <a:solidFill>
                  <a:srgbClr val="7030A0"/>
                </a:solidFill>
              </a:rPr>
              <a:t>. </a:t>
            </a:r>
            <a:endParaRPr lang="ru-RU" sz="1600" b="1" dirty="0" smtClean="0">
              <a:solidFill>
                <a:srgbClr val="7030A0"/>
              </a:solidFill>
            </a:endParaRPr>
          </a:p>
          <a:p>
            <a:pPr marL="342900" lvl="0" indent="-342900">
              <a:buClr>
                <a:srgbClr val="F14124">
                  <a:lumMod val="75000"/>
                </a:srgbClr>
              </a:buClr>
              <a:buAutoNum type="arabicPeriod"/>
            </a:pPr>
            <a:r>
              <a:rPr lang="ru-RU" sz="1600" b="1" dirty="0" smtClean="0">
                <a:solidFill>
                  <a:srgbClr val="7030A0"/>
                </a:solidFill>
              </a:rPr>
              <a:t>Научить </a:t>
            </a:r>
            <a:r>
              <a:rPr lang="ru-RU" sz="1600" b="1" dirty="0">
                <a:solidFill>
                  <a:srgbClr val="7030A0"/>
                </a:solidFill>
              </a:rPr>
              <a:t>делить целое на части и измерять объекты условными мерками, освоить в процессе этой практической деятельности некоторые простейшие виды функциональной зависимости. </a:t>
            </a:r>
            <a:endParaRPr lang="ru-RU" sz="1600" b="1" dirty="0" smtClean="0">
              <a:solidFill>
                <a:srgbClr val="7030A0"/>
              </a:solidFill>
            </a:endParaRPr>
          </a:p>
          <a:p>
            <a:pPr marL="342900" lvl="0" indent="-342900">
              <a:buClr>
                <a:srgbClr val="F14124">
                  <a:lumMod val="75000"/>
                </a:srgbClr>
              </a:buClr>
              <a:buAutoNum type="arabicPeriod"/>
            </a:pPr>
            <a:r>
              <a:rPr lang="ru-RU" sz="1600" b="1" dirty="0" smtClean="0">
                <a:solidFill>
                  <a:srgbClr val="7030A0"/>
                </a:solidFill>
              </a:rPr>
              <a:t>Подойти </a:t>
            </a:r>
            <a:r>
              <a:rPr lang="ru-RU" sz="1600" b="1" dirty="0">
                <a:solidFill>
                  <a:srgbClr val="7030A0"/>
                </a:solidFill>
              </a:rPr>
              <a:t>вплотную к сложению, умножению, вычитанию и делению чисел. </a:t>
            </a:r>
            <a:endParaRPr lang="ru-RU" sz="1600" b="1" dirty="0" smtClean="0">
              <a:solidFill>
                <a:srgbClr val="7030A0"/>
              </a:solidFill>
            </a:endParaRPr>
          </a:p>
          <a:p>
            <a:pPr marL="342900" lvl="0" indent="-342900">
              <a:buClr>
                <a:srgbClr val="F14124">
                  <a:lumMod val="75000"/>
                </a:srgbClr>
              </a:buClr>
              <a:buAutoNum type="arabicPeriod"/>
            </a:pPr>
            <a:r>
              <a:rPr lang="ru-RU" sz="1600" b="1" dirty="0" smtClean="0">
                <a:solidFill>
                  <a:srgbClr val="7030A0"/>
                </a:solidFill>
              </a:rPr>
              <a:t>Развивать </a:t>
            </a:r>
            <a:r>
              <a:rPr lang="ru-RU" sz="1600" b="1" dirty="0">
                <a:solidFill>
                  <a:srgbClr val="7030A0"/>
                </a:solidFill>
              </a:rPr>
              <a:t>психические процессы: восприятие, мышление ( анализ, синтез, классификация, сравнение, логические действия, кодирование и декодирование), зрительную и слуховую память, внимание, воображение, речь. </a:t>
            </a:r>
            <a:endParaRPr lang="ru-RU" sz="1600" b="1" dirty="0" smtClean="0">
              <a:solidFill>
                <a:srgbClr val="7030A0"/>
              </a:solidFill>
            </a:endParaRPr>
          </a:p>
          <a:p>
            <a:pPr marL="342900" lvl="0" indent="-342900">
              <a:buClr>
                <a:srgbClr val="F14124">
                  <a:lumMod val="75000"/>
                </a:srgbClr>
              </a:buClr>
              <a:buAutoNum type="arabicPeriod"/>
            </a:pPr>
            <a:r>
              <a:rPr lang="ru-RU" sz="1600" b="1" dirty="0" smtClean="0">
                <a:solidFill>
                  <a:srgbClr val="7030A0"/>
                </a:solidFill>
              </a:rPr>
              <a:t>Способствовать </a:t>
            </a:r>
            <a:r>
              <a:rPr lang="ru-RU" sz="1600" b="1" dirty="0">
                <a:solidFill>
                  <a:srgbClr val="7030A0"/>
                </a:solidFill>
              </a:rPr>
              <a:t>развитию детского творчества, развития фантазии и воображения, познавательной активности. </a:t>
            </a:r>
            <a:endParaRPr lang="ru-RU" sz="1600" b="1" dirty="0" smtClean="0">
              <a:solidFill>
                <a:srgbClr val="7030A0"/>
              </a:solidFill>
            </a:endParaRPr>
          </a:p>
          <a:p>
            <a:pPr marL="342900" lvl="0" indent="-342900">
              <a:buClr>
                <a:srgbClr val="F14124">
                  <a:lumMod val="75000"/>
                </a:srgbClr>
              </a:buClr>
              <a:buAutoNum type="arabicPeriod"/>
            </a:pPr>
            <a:r>
              <a:rPr lang="ru-RU" sz="1600" b="1" dirty="0" smtClean="0">
                <a:solidFill>
                  <a:srgbClr val="7030A0"/>
                </a:solidFill>
              </a:rPr>
              <a:t> </a:t>
            </a:r>
            <a:r>
              <a:rPr lang="ru-RU" sz="1600" b="1" dirty="0">
                <a:solidFill>
                  <a:srgbClr val="7030A0"/>
                </a:solidFill>
              </a:rPr>
              <a:t>Развивать умение работать в коллективе.</a:t>
            </a:r>
          </a:p>
          <a:p>
            <a:endParaRPr lang="ru-RU" sz="1600" b="1" dirty="0"/>
          </a:p>
        </p:txBody>
      </p:sp>
    </p:spTree>
    <p:extLst>
      <p:ext uri="{BB962C8B-B14F-4D97-AF65-F5344CB8AC3E}">
        <p14:creationId xmlns:p14="http://schemas.microsoft.com/office/powerpoint/2010/main" val="3122605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995</TotalTime>
  <Words>1552</Words>
  <Application>Microsoft Office PowerPoint</Application>
  <PresentationFormat>Экран (4:3)</PresentationFormat>
  <Paragraphs>72</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Воздушный поток</vt:lpstr>
      <vt:lpstr>Мастер  класс</vt:lpstr>
      <vt:lpstr>                    ИГРА</vt:lpstr>
      <vt:lpstr>Древняя пословица</vt:lpstr>
      <vt:lpstr>Презентация PowerPoint</vt:lpstr>
      <vt:lpstr>Методическое обеспечение</vt:lpstr>
      <vt:lpstr>Комплект состоит из пластмассовых призм 10 различных цветов и форм. Наименьшая призма имеет длину 10мм, является кубиком.  </vt:lpstr>
      <vt:lpstr>Рекомендации к использованию</vt:lpstr>
      <vt:lpstr>Презентация PowerPoint</vt:lpstr>
      <vt:lpstr>ЗАДАЧИ:</vt:lpstr>
      <vt:lpstr>Палочки Кюизенера</vt:lpstr>
      <vt:lpstr>Презентация PowerPoint</vt:lpstr>
      <vt:lpstr>Презентация PowerPoint</vt:lpstr>
      <vt:lpstr>Презентация PowerPoint</vt:lpstr>
      <vt:lpstr>Презентация PowerPoint</vt:lpstr>
      <vt:lpstr>Собери картинку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Вопросы: </vt:lpstr>
      <vt:lpstr>Заключение</vt:lpstr>
      <vt:lpstr>Литература:</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Надежда</dc:creator>
  <cp:lastModifiedBy>Надежда</cp:lastModifiedBy>
  <cp:revision>48</cp:revision>
  <dcterms:created xsi:type="dcterms:W3CDTF">2019-01-20T00:17:49Z</dcterms:created>
  <dcterms:modified xsi:type="dcterms:W3CDTF">2019-08-20T12:35:08Z</dcterms:modified>
</cp:coreProperties>
</file>