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7" r:id="rId9"/>
    <p:sldId id="268" r:id="rId10"/>
    <p:sldId id="262" r:id="rId11"/>
    <p:sldId id="263" r:id="rId12"/>
    <p:sldId id="264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6597-6526-4027-9698-1C236CFBA7EB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A591F-0F9D-42EB-ACBA-2AEFA8ABB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8218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072A1-CE61-49F1-A80A-8C7C0907EF1D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B611B-3232-4A9E-BA42-E493BFA495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656978"/>
      </p:ext>
    </p:extLst>
  </p:cSld>
  <p:clrMapOvr>
    <a:masterClrMapping/>
  </p:clrMapOvr>
  <p:transition spd="slow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46C3C-E7BF-4E79-AB00-6BE9893FFF23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D6415-7B01-46F1-BEB8-E491A787E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067833"/>
      </p:ext>
    </p:extLst>
  </p:cSld>
  <p:clrMapOvr>
    <a:masterClrMapping/>
  </p:clrMapOvr>
  <p:transition spd="slow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5F2A836-05A6-42C1-A0E6-0F9D7C551D0A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8295A55-F538-4991-901C-75F15EE74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436031"/>
      </p:ext>
    </p:extLst>
  </p:cSld>
  <p:clrMapOvr>
    <a:masterClrMapping/>
  </p:clrMapOvr>
  <p:transition spd="slow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CF98B-EC78-4EBA-B5D4-4661654FF566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B0AF-8487-446C-AF72-A54B9741F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24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F51F9-47F6-482F-9181-E52050EC0554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748DA-9167-48D0-B4E4-7B1763A343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222449"/>
      </p:ext>
    </p:extLst>
  </p:cSld>
  <p:clrMapOvr>
    <a:masterClrMapping/>
  </p:clrMapOvr>
  <p:transition spd="slow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A7F9A-DB05-46DD-9BC1-321656DEDE72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3ABED-6977-48A4-A141-F28CE72B73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941132"/>
      </p:ext>
    </p:extLst>
  </p:cSld>
  <p:clrMapOvr>
    <a:masterClrMapping/>
  </p:clrMapOvr>
  <p:transition spd="slow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04A8EE5-A48F-40BD-9084-0D5ED7E54735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6D8B54-0CAB-48D9-95EA-588D43BCF5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809678"/>
      </p:ext>
    </p:extLst>
  </p:cSld>
  <p:clrMapOvr>
    <a:masterClrMapping/>
  </p:clrMapOvr>
  <p:transition spd="slow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43E72-27CC-4D02-8E52-93863AB9E4B5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FA877-35C2-4899-9E2A-4D9FBE53E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26352"/>
      </p:ext>
    </p:extLst>
  </p:cSld>
  <p:clrMapOvr>
    <a:masterClrMapping/>
  </p:clrMapOvr>
  <p:transition spd="slow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FD7CFC-1A4A-4B1E-98F8-1FE291E6F7D0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B944B0-FB4E-43B6-90FA-483CFB1E0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84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7E0CDD-5B2F-463A-986E-16FABA4121A5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13CA17-27A3-40D5-AA00-8B0A4522C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985660"/>
      </p:ext>
    </p:extLst>
  </p:cSld>
  <p:clrMapOvr>
    <a:masterClrMapping/>
  </p:clrMapOvr>
  <p:transition spd="slow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EE07D7-D788-4C74-8CE7-491DC1CF0D96}" type="datetimeFigureOut">
              <a:rPr lang="ru-RU"/>
              <a:pPr>
                <a:defRPr/>
              </a:pPr>
              <a:t>28.11.2023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D55094-DF3E-4B3F-BB4D-51A01CCF2F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19" r:id="rId4"/>
    <p:sldLayoutId id="2147483720" r:id="rId5"/>
    <p:sldLayoutId id="2147483727" r:id="rId6"/>
    <p:sldLayoutId id="2147483721" r:id="rId7"/>
    <p:sldLayoutId id="2147483728" r:id="rId8"/>
    <p:sldLayoutId id="2147483729" r:id="rId9"/>
    <p:sldLayoutId id="2147483722" r:id="rId10"/>
    <p:sldLayoutId id="2147483723" r:id="rId11"/>
  </p:sldLayoutIdLst>
  <p:transition spd="slow">
    <p:circl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1785926"/>
            <a:ext cx="7643866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Адресация в </a:t>
            </a:r>
            <a:endParaRPr lang="ru-RU" sz="40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n-lt"/>
                <a:cs typeface="+mn-cs"/>
              </a:rPr>
              <a:t>Интернете</a:t>
            </a:r>
            <a:endParaRPr lang="ru-RU" sz="4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3635832" y="4797152"/>
            <a:ext cx="48704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ru-RU" altLang="ru-RU" sz="1200" dirty="0"/>
              <a:t>Учитель информатики </a:t>
            </a:r>
          </a:p>
          <a:p>
            <a:pPr algn="r" eaLnBrk="1" hangingPunct="1"/>
            <a:r>
              <a:rPr lang="ru-RU" altLang="ru-RU" sz="1200" dirty="0" smtClean="0"/>
              <a:t>ГКОУ РО «Ростовская-на-Дону санаторная школа-интернат № 74</a:t>
            </a:r>
          </a:p>
          <a:p>
            <a:pPr algn="r" eaLnBrk="1" hangingPunct="1"/>
            <a:r>
              <a:rPr lang="ru-RU" altLang="ru-RU" sz="1200" dirty="0" smtClean="0"/>
              <a:t>(</a:t>
            </a:r>
            <a:r>
              <a:rPr lang="ru-RU" altLang="ru-RU" sz="1200" dirty="0" err="1"/>
              <a:t>К</a:t>
            </a:r>
            <a:r>
              <a:rPr lang="ru-RU" altLang="ru-RU" sz="1200" dirty="0" err="1" smtClean="0"/>
              <a:t>расносулинский</a:t>
            </a:r>
            <a:r>
              <a:rPr lang="ru-RU" altLang="ru-RU" sz="1200" dirty="0" smtClean="0"/>
              <a:t> филиал)</a:t>
            </a:r>
          </a:p>
          <a:p>
            <a:pPr algn="r" eaLnBrk="1" hangingPunct="1"/>
            <a:r>
              <a:rPr lang="ru-RU" altLang="ru-RU" sz="1200" dirty="0" smtClean="0"/>
              <a:t>Н.В. Колесникова</a:t>
            </a:r>
            <a:endParaRPr lang="ru-RU" altLang="ru-RU" sz="12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429684" cy="1323439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Протокол передачи данных TCP/IP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5750" y="1571625"/>
            <a:ext cx="7715250" cy="390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2800" b="1" dirty="0">
                <a:latin typeface="+mn-lt"/>
                <a:cs typeface="+mn-cs"/>
              </a:rPr>
              <a:t>Термин TCP/IP включает название двух протоколов:</a:t>
            </a:r>
            <a:endParaRPr lang="ru-RU" sz="2800" dirty="0">
              <a:latin typeface="+mn-lt"/>
              <a:cs typeface="+mn-cs"/>
            </a:endParaRPr>
          </a:p>
          <a:p>
            <a:pPr marL="536575" indent="-536575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latin typeface="+mn-lt"/>
                <a:cs typeface="+mn-cs"/>
              </a:rPr>
              <a:t>Transmission Control Protocol (TCP</a:t>
            </a:r>
            <a:r>
              <a:rPr lang="en-US" sz="2400" dirty="0">
                <a:latin typeface="+mn-lt"/>
                <a:cs typeface="+mn-cs"/>
              </a:rPr>
              <a:t>)</a:t>
            </a:r>
            <a:r>
              <a:rPr lang="ru-RU" sz="2400" dirty="0">
                <a:latin typeface="+mn-lt"/>
                <a:cs typeface="+mn-cs"/>
              </a:rPr>
              <a:t>                        </a:t>
            </a:r>
            <a:r>
              <a:rPr lang="en-US" sz="2400" dirty="0">
                <a:latin typeface="+mn-lt"/>
                <a:cs typeface="+mn-cs"/>
              </a:rPr>
              <a:t> — </a:t>
            </a:r>
            <a:r>
              <a:rPr lang="ru-RU" sz="2400" dirty="0">
                <a:latin typeface="+mn-lt"/>
                <a:cs typeface="+mn-cs"/>
              </a:rPr>
              <a:t>транспортный протокол</a:t>
            </a:r>
            <a:r>
              <a:rPr lang="en-US" sz="2400" dirty="0">
                <a:latin typeface="+mn-lt"/>
                <a:cs typeface="+mn-cs"/>
              </a:rPr>
              <a:t>;</a:t>
            </a:r>
            <a:endParaRPr lang="ru-RU" sz="2400" dirty="0">
              <a:latin typeface="+mn-lt"/>
              <a:cs typeface="+mn-cs"/>
            </a:endParaRPr>
          </a:p>
          <a:p>
            <a:pPr marL="536575" indent="-536575" fontAlgn="auto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en-US" sz="2400" b="1" dirty="0">
                <a:latin typeface="+mn-lt"/>
                <a:cs typeface="+mn-cs"/>
              </a:rPr>
              <a:t>Internet Protocol</a:t>
            </a:r>
            <a:r>
              <a:rPr lang="ru-RU" sz="2400" b="1" dirty="0">
                <a:latin typeface="+mn-lt"/>
                <a:cs typeface="+mn-cs"/>
              </a:rPr>
              <a:t> (</a:t>
            </a:r>
            <a:r>
              <a:rPr lang="en-US" sz="2400" b="1" dirty="0">
                <a:latin typeface="+mn-lt"/>
                <a:cs typeface="+mn-cs"/>
              </a:rPr>
              <a:t>IP</a:t>
            </a:r>
            <a:r>
              <a:rPr lang="ru-RU" sz="2400" dirty="0">
                <a:latin typeface="+mn-lt"/>
                <a:cs typeface="+mn-cs"/>
              </a:rPr>
              <a:t>)                                                      — протокол маршрутизации; 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286808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Протокол маршрутизации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Internet Protocol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(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IP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)</a:t>
            </a:r>
            <a:r>
              <a:rPr lang="ru-RU" sz="2400" b="1" dirty="0">
                <a:latin typeface="+mn-lt"/>
                <a:cs typeface="+mn-cs"/>
              </a:rPr>
              <a:t> обеспечивает маршрутизацию </a:t>
            </a:r>
            <a:r>
              <a:rPr lang="en-US" sz="2400" b="1" dirty="0">
                <a:latin typeface="+mn-lt"/>
                <a:cs typeface="+mn-cs"/>
              </a:rPr>
              <a:t>IP</a:t>
            </a:r>
            <a:r>
              <a:rPr lang="ru-RU" sz="2400" b="1" dirty="0">
                <a:latin typeface="+mn-lt"/>
                <a:cs typeface="+mn-cs"/>
              </a:rPr>
              <a:t>-пакетов, то есть доставку информации от компьютера-отправителя к компьютеру-получателю.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Скорость получения информации зависит не от удаленности </a:t>
            </a:r>
            <a:r>
              <a:rPr lang="en-US" sz="2400" dirty="0">
                <a:latin typeface="+mn-lt"/>
                <a:cs typeface="+mn-cs"/>
              </a:rPr>
              <a:t>Web</a:t>
            </a:r>
            <a:r>
              <a:rPr lang="ru-RU" sz="2400" dirty="0">
                <a:latin typeface="+mn-lt"/>
                <a:cs typeface="+mn-cs"/>
              </a:rPr>
              <a:t>-сервера, а от количества промежуточных серверов и качества линий связи (их пропускной способности), по которым передается информация от узла к узлу.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071546"/>
            <a:ext cx="8501122" cy="489364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Transmission Control Protocol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 (</a:t>
            </a:r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TCP</a:t>
            </a: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)</a:t>
            </a:r>
            <a:r>
              <a:rPr lang="ru-RU" sz="2400" b="1" dirty="0">
                <a:latin typeface="+mn-lt"/>
                <a:cs typeface="+mn-cs"/>
              </a:rPr>
              <a:t>, то есть транспортный протокол, обеспечивает разбиение файлов на </a:t>
            </a:r>
            <a:r>
              <a:rPr lang="en-US" sz="2400" b="1" dirty="0">
                <a:latin typeface="+mn-lt"/>
                <a:cs typeface="+mn-cs"/>
              </a:rPr>
              <a:t>IP</a:t>
            </a:r>
            <a:r>
              <a:rPr lang="ru-RU" sz="2400" b="1" dirty="0">
                <a:latin typeface="+mn-lt"/>
                <a:cs typeface="+mn-cs"/>
              </a:rPr>
              <a:t>-пакеты в процессе передачи и сборку файлов в процессе получения.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  <a:cs typeface="+mn-cs"/>
              </a:rPr>
              <a:t>Интересно, что для </a:t>
            </a:r>
            <a:r>
              <a:rPr lang="en-US" sz="2400" dirty="0">
                <a:latin typeface="+mn-lt"/>
                <a:cs typeface="+mn-cs"/>
              </a:rPr>
              <a:t>IP</a:t>
            </a:r>
            <a:r>
              <a:rPr lang="ru-RU" sz="2400" dirty="0">
                <a:latin typeface="+mn-lt"/>
                <a:cs typeface="+mn-cs"/>
              </a:rPr>
              <a:t>-протокола, ответственного за маршрутизацию, эти пакеты совершенно никак не связаны между собой. Поэтому последний </a:t>
            </a:r>
            <a:r>
              <a:rPr lang="en-US" sz="2400" dirty="0">
                <a:latin typeface="+mn-lt"/>
                <a:cs typeface="+mn-cs"/>
              </a:rPr>
              <a:t>IP</a:t>
            </a:r>
            <a:r>
              <a:rPr lang="ru-RU" sz="2400" dirty="0">
                <a:latin typeface="+mn-lt"/>
                <a:cs typeface="+mn-cs"/>
              </a:rPr>
              <a:t>-пакет вполне может по пути обогнать первый </a:t>
            </a:r>
            <a:r>
              <a:rPr lang="en-US" sz="2400" dirty="0">
                <a:latin typeface="+mn-lt"/>
                <a:cs typeface="+mn-cs"/>
              </a:rPr>
              <a:t>IP</a:t>
            </a:r>
            <a:r>
              <a:rPr lang="ru-RU" sz="2400" dirty="0">
                <a:latin typeface="+mn-lt"/>
                <a:cs typeface="+mn-cs"/>
              </a:rPr>
              <a:t>-пакет. Может сложиться так, что даже маршруты доставки этих пакетов окажутся совершенно разными. Однако протокол </a:t>
            </a:r>
            <a:r>
              <a:rPr lang="en-US" sz="2400" dirty="0">
                <a:latin typeface="+mn-lt"/>
                <a:cs typeface="+mn-cs"/>
              </a:rPr>
              <a:t>TCP</a:t>
            </a:r>
            <a:r>
              <a:rPr lang="ru-RU" sz="2400" dirty="0">
                <a:latin typeface="+mn-lt"/>
                <a:cs typeface="+mn-cs"/>
              </a:rPr>
              <a:t> дождется первого </a:t>
            </a:r>
            <a:r>
              <a:rPr lang="en-US" sz="2400" dirty="0">
                <a:latin typeface="+mn-lt"/>
                <a:cs typeface="+mn-cs"/>
              </a:rPr>
              <a:t>IP</a:t>
            </a:r>
            <a:r>
              <a:rPr lang="ru-RU" sz="2400" dirty="0">
                <a:latin typeface="+mn-lt"/>
                <a:cs typeface="+mn-cs"/>
              </a:rPr>
              <a:t>-пакета и соберет исходный файл в правильной последовательности.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4282" y="357166"/>
            <a:ext cx="51659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Транспортный протокол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3507435" cy="98488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Литература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142875" y="1312863"/>
            <a:ext cx="85010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 sz="2400">
                <a:latin typeface="Century Schoolbook" pitchFamily="18" charset="0"/>
              </a:rPr>
              <a:t>Н.Д. Угринович «Информатика и ИКТ»: учебник для 11 класса - М.: БИНОМ. Лаборатория знаний, 2013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14282" y="71415"/>
            <a:ext cx="8358246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Интернет</a:t>
            </a:r>
            <a:r>
              <a:rPr lang="ru-RU" sz="2400" dirty="0">
                <a:latin typeface="+mn-lt"/>
                <a:cs typeface="+mn-cs"/>
              </a:rPr>
              <a:t> — это глобальная компьютерная сеть, объединяющая многие локальные, региональные и корпоративные сети и включающая сотни миллионов компьютеров.</a:t>
            </a:r>
          </a:p>
          <a:p>
            <a:pPr>
              <a:defRPr/>
            </a:pPr>
            <a:endParaRPr lang="ru-RU" sz="900" dirty="0">
              <a:latin typeface="Times New Roman" pitchFamily="18" charset="0"/>
              <a:ea typeface="Trebuchet MS" pitchFamily="34" charset="0"/>
              <a:cs typeface="Times New Roman" pitchFamily="18" charset="0"/>
            </a:endParaRPr>
          </a:p>
          <a:p>
            <a:pPr>
              <a:defRPr/>
            </a:pPr>
            <a:r>
              <a:rPr lang="ru-RU" sz="2400" dirty="0">
                <a:latin typeface="+mn-lt"/>
                <a:cs typeface="+mn-cs"/>
              </a:rPr>
              <a:t>Для того чтобы в процессе обмена информацией компьютеры могли найти друг друга, в Интернете существует единая система адресации.</a:t>
            </a:r>
            <a:endParaRPr lang="ru-RU" sz="2400" dirty="0"/>
          </a:p>
        </p:txBody>
      </p:sp>
      <p:grpSp>
        <p:nvGrpSpPr>
          <p:cNvPr id="2" name="Группа 10"/>
          <p:cNvGrpSpPr>
            <a:grpSpLocks/>
          </p:cNvGrpSpPr>
          <p:nvPr/>
        </p:nvGrpSpPr>
        <p:grpSpPr bwMode="auto">
          <a:xfrm>
            <a:off x="642938" y="2928937"/>
            <a:ext cx="7643812" cy="1742774"/>
            <a:chOff x="642910" y="2928934"/>
            <a:chExt cx="7643866" cy="1742956"/>
          </a:xfrm>
        </p:grpSpPr>
        <p:grpSp>
          <p:nvGrpSpPr>
            <p:cNvPr id="9222" name="Группа 7"/>
            <p:cNvGrpSpPr>
              <a:grpSpLocks/>
            </p:cNvGrpSpPr>
            <p:nvPr/>
          </p:nvGrpSpPr>
          <p:grpSpPr bwMode="auto">
            <a:xfrm>
              <a:off x="642910" y="2928934"/>
              <a:ext cx="7643866" cy="1742956"/>
              <a:chOff x="642910" y="3857628"/>
              <a:chExt cx="7643866" cy="1742956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642910" y="3857628"/>
                <a:ext cx="7643866" cy="707886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brightRoom" dir="t"/>
                </a:scene3d>
                <a:sp3d contourW="6350" prstMaterial="plastic">
                  <a:bevelT w="20320" h="20320" prst="angle"/>
                  <a:contourClr>
                    <a:schemeClr val="accent1">
                      <a:tint val="100000"/>
                      <a:shade val="100000"/>
                      <a:hueMod val="100000"/>
                      <a:satMod val="100000"/>
                    </a:schemeClr>
                  </a:contourClr>
                </a:sp3d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4000" b="1" cap="all" dirty="0">
                    <a:ln/>
                    <a:solidFill>
                      <a:schemeClr val="accent1"/>
                    </a:solidFill>
                    <a:effectLst>
                      <a:outerShdw blurRad="19685" dist="12700" dir="5400000" algn="tl" rotWithShape="0">
                        <a:schemeClr val="accent1">
                          <a:satMod val="130000"/>
                          <a:alpha val="60000"/>
                        </a:schemeClr>
                      </a:outerShdw>
                      <a:reflection blurRad="10000" stA="55000" endPos="48000" dist="500" dir="5400000" sy="-100000" algn="bl" rotWithShape="0"/>
                    </a:effectLst>
                    <a:latin typeface="+mn-lt"/>
                    <a:cs typeface="+mn-cs"/>
                  </a:rPr>
                  <a:t>Адресация в Интернете</a:t>
                </a:r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 rot="5400000">
                <a:off x="3086862" y="4222603"/>
                <a:ext cx="435020" cy="2320941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Прямая со стрелкой 11"/>
            <p:cNvCxnSpPr/>
            <p:nvPr/>
          </p:nvCxnSpPr>
          <p:spPr>
            <a:xfrm rot="16200000" flipH="1">
              <a:off x="5376967" y="3274364"/>
              <a:ext cx="435020" cy="232252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5214942" y="4559582"/>
            <a:ext cx="3429024" cy="18158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Адрес компьютера</a:t>
            </a:r>
            <a:endParaRPr lang="en-US" sz="28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400" dirty="0" smtClean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 smtClean="0">
                <a:latin typeface="+mn-lt"/>
                <a:cs typeface="+mn-cs"/>
              </a:rPr>
              <a:t>IP-</a:t>
            </a:r>
            <a:r>
              <a:rPr lang="ru-RU" sz="3200" dirty="0">
                <a:latin typeface="+mn-lt"/>
                <a:cs typeface="+mn-cs"/>
              </a:rPr>
              <a:t>адрес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-32" y="4572008"/>
            <a:ext cx="5143536" cy="18774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Адрес информационного ресурса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  <a:cs typeface="+mn-cs"/>
              </a:rPr>
              <a:t>URL-</a:t>
            </a:r>
            <a:r>
              <a:rPr lang="ru-RU" sz="3200" dirty="0">
                <a:latin typeface="+mn-lt"/>
                <a:cs typeface="+mn-cs"/>
              </a:rPr>
              <a:t>адрес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02755"/>
            <a:ext cx="8358246" cy="495520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Каждый компьютер, подключенный к Интернету, имеет свой уникальный 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32-битный</a:t>
            </a:r>
            <a:r>
              <a:rPr lang="ru-RU" sz="2800" dirty="0">
                <a:latin typeface="+mn-lt"/>
                <a:cs typeface="+mn-cs"/>
              </a:rPr>
              <a:t> (в двоичной системе)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I</a:t>
            </a:r>
            <a:r>
              <a:rPr lang="ru-RU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Р-адрес</a:t>
            </a:r>
            <a:endParaRPr lang="ru-RU" sz="3200" b="1" dirty="0">
              <a:solidFill>
                <a:srgbClr val="00B0F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rgbClr val="00B0F0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Система </a:t>
            </a:r>
            <a:r>
              <a:rPr lang="en-US" sz="2800" dirty="0">
                <a:latin typeface="+mn-lt"/>
                <a:cs typeface="+mn-cs"/>
              </a:rPr>
              <a:t>IP</a:t>
            </a:r>
            <a:r>
              <a:rPr lang="ru-RU" sz="2800" dirty="0">
                <a:latin typeface="+mn-lt"/>
                <a:cs typeface="+mn-cs"/>
              </a:rPr>
              <a:t>-адресации учитывает структуру Интернета, то есть то, что Интернет является сетью сетей, а не объединением отдельных компьютеров.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i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IP</a:t>
            </a:r>
            <a:r>
              <a:rPr lang="ru-RU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  <a:cs typeface="+mn-cs"/>
              </a:rPr>
              <a:t>-адрес содержит адрес сети и адрес компьютера в данной сети.</a:t>
            </a:r>
            <a:endParaRPr lang="ru-RU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+mn-lt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285728"/>
            <a:ext cx="3142592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IP-</a:t>
            </a:r>
            <a:r>
              <a:rPr lang="ru-RU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адрес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28596" y="-24"/>
            <a:ext cx="7500990" cy="143712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IP</a:t>
            </a:r>
            <a:r>
              <a:rPr lang="ru-RU" sz="4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-адресация в сетях </a:t>
            </a:r>
          </a:p>
          <a:p>
            <a:pPr fontAlgn="auto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различных классов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57188" y="2857500"/>
            <a:ext cx="8215312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Например, адрес сети класса А имеет только 7 бит для адреса сети и 24 бита для адреса компьютера, то есть может существовать лишь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 2 </a:t>
            </a:r>
            <a:r>
              <a:rPr lang="ru-RU" altLang="ru-RU" sz="2000" baseline="30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7</a:t>
            </a: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 = 128 сетей этого класса,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 зато в каждой сети может содержаться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 2</a:t>
            </a:r>
            <a:r>
              <a:rPr lang="ru-RU" altLang="ru-RU" sz="2000" baseline="30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24</a:t>
            </a: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= 16 777 216 компьютеров.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</a:pP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В десятичной записи </a:t>
            </a:r>
            <a:r>
              <a:rPr lang="en-US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IP</a:t>
            </a:r>
            <a:r>
              <a:rPr lang="ru-RU" altLang="ru-RU" sz="2000" dirty="0">
                <a:latin typeface="Century Schoolbook" pitchFamily="18" charset="0"/>
                <a:ea typeface="Bookman Old Style" pitchFamily="18" charset="0"/>
                <a:cs typeface="Times New Roman" pitchFamily="18" charset="0"/>
              </a:rPr>
              <a:t>-адрес состоит из 4 чисел, разделенных точками, каждое из которых лежит в диапазоне от О до 255.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86050" y="6211669"/>
            <a:ext cx="3500462" cy="52322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/>
                <a:solidFill>
                  <a:schemeClr val="accent3"/>
                </a:solidFill>
                <a:latin typeface="+mn-lt"/>
                <a:cs typeface="+mn-cs"/>
              </a:rPr>
              <a:t>198.78.213.185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661621"/>
              </p:ext>
            </p:extLst>
          </p:nvPr>
        </p:nvGraphicFramePr>
        <p:xfrm>
          <a:off x="179511" y="1500188"/>
          <a:ext cx="8568952" cy="1096962"/>
        </p:xfrm>
        <a:graphic>
          <a:graphicData uri="http://schemas.openxmlformats.org/drawingml/2006/table">
            <a:tbl>
              <a:tblPr/>
              <a:tblGrid>
                <a:gridCol w="980774"/>
                <a:gridCol w="362949"/>
                <a:gridCol w="435538"/>
                <a:gridCol w="362949"/>
                <a:gridCol w="2830998"/>
                <a:gridCol w="3595744"/>
              </a:tblGrid>
              <a:tr h="3656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Класс А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2412" marR="224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Адрес сети (7 битов)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>
                          <a:latin typeface="Calibri"/>
                          <a:ea typeface="Calibri"/>
                          <a:cs typeface="Times New Roman"/>
                        </a:rPr>
                        <a:t>Адрес компьютера (24 бита)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Класс В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22412" marR="224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2200" kern="12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Адрес сети (14 битов)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>
                          <a:latin typeface="Calibri"/>
                          <a:ea typeface="Calibri"/>
                          <a:cs typeface="Times New Roman"/>
                        </a:rPr>
                        <a:t>Адрес компьютера (16 битов)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6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>
                          <a:latin typeface="Calibri"/>
                          <a:ea typeface="Calibri"/>
                          <a:cs typeface="Times New Roman"/>
                        </a:rPr>
                        <a:t>Класс С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22412" marR="2241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>
                          <a:latin typeface="Calibri"/>
                          <a:ea typeface="Calibri"/>
                          <a:cs typeface="Times New Roman"/>
                        </a:rPr>
                        <a:t>Адрес сети (21 бит)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200" dirty="0">
                          <a:latin typeface="Calibri"/>
                          <a:ea typeface="Calibri"/>
                          <a:cs typeface="Times New Roman"/>
                        </a:rPr>
                        <a:t>Адрес компьютера (8 битов)</a:t>
                      </a:r>
                    </a:p>
                  </a:txBody>
                  <a:tcPr marL="22412" marR="2241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1414"/>
            <a:ext cx="7929618" cy="707886"/>
          </a:xfrm>
          <a:prstGeom prst="rect">
            <a:avLst/>
          </a:prstGeom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Доменная система имен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73936" y="1484784"/>
            <a:ext cx="7715304" cy="518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492125" algn="l"/>
              </a:tabLst>
              <a:defRPr/>
            </a:pPr>
            <a:r>
              <a:rPr lang="ru-RU" sz="28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Компьютеры легко могут найти друг друга по числовому </a:t>
            </a:r>
            <a:r>
              <a:rPr lang="en-US" sz="28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IP</a:t>
            </a:r>
            <a:r>
              <a:rPr lang="ru-RU" sz="28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-адресу, однако человеку запомнить числовой адрес нелегко, и для удобства была введена </a:t>
            </a:r>
            <a:r>
              <a:rPr lang="ru-RU" sz="28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Доменная Система Имен</a:t>
            </a:r>
            <a:r>
              <a:rPr lang="ru-RU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492125" algn="l"/>
              </a:tabLst>
              <a:defRPr/>
            </a:pPr>
            <a:r>
              <a:rPr lang="ru-RU" sz="2800" i="1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(</a:t>
            </a:r>
            <a:r>
              <a:rPr lang="en-US" sz="2800" i="1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DNS</a:t>
            </a:r>
            <a:r>
              <a:rPr lang="ru-RU" sz="2800" i="1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latin typeface="Bookman Old Style"/>
                <a:ea typeface="Bookman Old Style" pitchFamily="18" charset="0"/>
                <a:cs typeface="Times New Roman" pitchFamily="18" charset="0"/>
              </a:rPr>
              <a:t>—</a:t>
            </a:r>
            <a:r>
              <a:rPr lang="ru-RU" sz="2800" i="1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Domain Name System</a:t>
            </a:r>
            <a:r>
              <a:rPr lang="ru-RU" sz="2800" i="1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).</a:t>
            </a:r>
          </a:p>
          <a:p>
            <a:pPr>
              <a:tabLst>
                <a:tab pos="492125" algn="l"/>
              </a:tabLst>
              <a:defRPr/>
            </a:pPr>
            <a:endParaRPr lang="ru-RU" sz="1100" i="1" dirty="0"/>
          </a:p>
          <a:p>
            <a:pPr eaLnBrk="0" hangingPunct="0">
              <a:tabLst>
                <a:tab pos="492125" algn="l"/>
              </a:tabLst>
              <a:defRPr/>
            </a:pPr>
            <a:r>
              <a:rPr lang="ru-RU" sz="3200" b="1" dirty="0"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Доменная система имен ставит в соответствие числовому </a:t>
            </a:r>
            <a:r>
              <a:rPr lang="en-US" sz="3200" b="1" dirty="0"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IP</a:t>
            </a:r>
            <a:r>
              <a:rPr lang="ru-RU" sz="3200" b="1" dirty="0">
                <a:latin typeface="Times New Roman" pitchFamily="18" charset="0"/>
                <a:ea typeface="Courier New" pitchFamily="49" charset="0"/>
                <a:cs typeface="Times New Roman" pitchFamily="18" charset="0"/>
              </a:rPr>
              <a:t>-адресу компьютера уникальное доменное имя.</a:t>
            </a:r>
          </a:p>
          <a:p>
            <a:pPr eaLnBrk="0" hangingPunct="0">
              <a:tabLst>
                <a:tab pos="492125" algn="l"/>
              </a:tabLst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492125" algn="l"/>
              </a:tabLst>
              <a:defRPr/>
            </a:pPr>
            <a:r>
              <a:rPr lang="ru-RU" sz="28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Доменная система имен имеет иерархическую структуру.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14375" y="1117600"/>
            <a:ext cx="69294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ru-RU" sz="5400" b="1">
                <a:latin typeface="Century Schoolbook" pitchFamily="18" charset="0"/>
              </a:rPr>
              <a:t>www. microsoft.com</a:t>
            </a:r>
            <a:endParaRPr lang="ru-RU" altLang="ru-RU" sz="5400" b="1">
              <a:latin typeface="Century Schoolbook" pitchFamily="18" charset="0"/>
            </a:endParaRPr>
          </a:p>
        </p:txBody>
      </p:sp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6143625" y="1974850"/>
            <a:ext cx="1428750" cy="571500"/>
            <a:chOff x="4857752" y="1000108"/>
            <a:chExt cx="1428760" cy="572298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4857752" y="1000108"/>
              <a:ext cx="1428760" cy="159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5285984" y="1284669"/>
              <a:ext cx="572298" cy="3175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5286375" y="2760663"/>
            <a:ext cx="3500438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домен верхнего уровня</a:t>
            </a:r>
          </a:p>
        </p:txBody>
      </p:sp>
      <p:grpSp>
        <p:nvGrpSpPr>
          <p:cNvPr id="5" name="Группа 8"/>
          <p:cNvGrpSpPr>
            <a:grpSpLocks/>
          </p:cNvGrpSpPr>
          <p:nvPr/>
        </p:nvGrpSpPr>
        <p:grpSpPr bwMode="auto">
          <a:xfrm>
            <a:off x="2857500" y="1974850"/>
            <a:ext cx="3143250" cy="1857375"/>
            <a:chOff x="4857752" y="1000108"/>
            <a:chExt cx="1428760" cy="572298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4857752" y="1000108"/>
              <a:ext cx="1428760" cy="14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5286473" y="1286024"/>
              <a:ext cx="571320" cy="1443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3357563" y="3975100"/>
            <a:ext cx="3500437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домен второго уровня</a:t>
            </a:r>
          </a:p>
        </p:txBody>
      </p:sp>
      <p:sp>
        <p:nvSpPr>
          <p:cNvPr id="13319" name="AutoShape 6" descr="data:image/jpeg;base64,/9j/4AAQSkZJRgABAQAAAQABAAD/2wCEAAkGBhQREBQUEhIVFRUVFhcWFRYWFRcWFhQYFxYVFRgYFRcXHyYeGBklHBgUIC8gIycpLSwsGR4xNzAqNSYtLCoBCQoKDgwOGg8PGiwiHyQ1LDAuLCk1NTMsLzAyKiwpLywpNSosLCwsLC8sKiwsMCwpLy8sLCw0LCwsNSksLCwpLP/AABEIAOIA3wMBIgACEQEDEQH/xAAcAAEAAgMBAQEAAAAAAAAAAAAABQYDBAcCAQj/xABIEAACAQIEAwUEBgcDDAMBAAABAgMAEQQSITEFBkETIjJRYXGBkaEHFCNCUrEzYnKCksHRFUOyJERTY4OTorPC4fDxc9LiFv/EABsBAQADAQEBAQAAAAAAAAAAAAACAwQFAQYH/8QAMxEAAgIBAgQCCQMEAwAAAAAAAAECEQMEIRIxQVEFYRMiMnGBkaHB0RQV8FKx4fEGQmL/2gAMAwEAAhEDEQA/AO40pSgFKUoBSlKAUpSgFeXkA3IHtNq9GuO/SxiH+uhSxyiNSq30BJYE289BWjTYPTz4LouwYvSz4bo64can41/iFeDxKIbyp/Gv9a/N5r5lHkPhXT/al/X9P8m/9v8A/X0/yfo1uNQDeeL/AHi/1rG3MWGG+JhH+0T+tfna1T3D+W1k4fPis5DQsFyZRYg5NSd/vfKvJeGwgrlPy5dzyWhjHdy+h2duasIP86g/3qf1rG3OODH+dQ/xg1+f70vVn7VD+pk/2+P9R+iOH8xYedisM6OwF7KwJt52qRrgfI8hHEcNY2vJb4giu+VzdXp1gmop2YdThWGVJilKVjMwpSlAKUpQClKUApSlAKUpQClKxYrFLEhd2CqNyTYCgMtKqfEPpGw6aRhpT6DKvxb+lVrH/SJiX0TJGPQZm+J/pUlBsolqMcevyOnSzKouzBR5k2HzqB4hz1hYv7ztD5R9757Vy3FY+SY3kdnPqSflW8eUsVkzdibb2uub+G9/dvU+BLmzO9VKXsRJfjH0qS2IgiVPJmOY/AafnVI4zxOTEpFLMxdz2ikn9VgQNOlmqU4rwHLhFnR86nRxa3Zna2/np8POtbjWAAhw4jQ7vcKCSSViJOlbdC0s8a8/7G/w2U3nXE/5RFcLwXbTxRXt2jql/LMQL11FuXkSdYF4bE2GsA07MvaXK3LXJzaHTT1tXOMFwrExukixMpRgylwEW6kEXLkDpVx4piOHYthNipnglIAeNJFkByi2nZh/jpXR1TcpLhe1Plu79yaOtq80IyXFNJe/r80Y+A8Agw8vEJXQTLhLiNWswOjOCel7AC/trZwvF0xfC8cVgSFgLuI/CxsCGA6Gy2PsrBwfEYXAzYhGnjMMwsYGEmdVIOXM1rZsrG6mx16Wp/auFiw2Iw2EjQrKjAOcTEXZ2BALhmFlAtb37VhlqMc5+1buO91yq7Tfc9eOcvW4W/ZafStiN5kwy/2TgHVVDElSQACe625Gp8Neufol+r8PZVAzQa2AF+7Cdbb7mtvhWMP1NcNicC2JWNi0fZSI3UmzZGJ+8wuOh2qO5t4nNi0hVsHJEYs4NkbJZstgoy6ABRWzE28kUuSct7XJ3XUlC1NJ9G+vch+VJcuOw5OwlUmu64bj0EngnjPsdb/C9cE4IpGKhBBB7RdCNdxepvguCilz9rMIsq3W4vmPkNf/AC9NbgjllbdUvf1ON45q5afLjUUnafN1yO2q4OxB9leq4XDi3Twuy+xiPyqRw/NuKTad/wB6zfnWKXhs/wDrJHz8PHcb9qDXu3/B2Olcuh+kXFLv2be1bfkRUjh/pPP34B7Vb+RFUS0OZdLNcPF9LLnKvevwdApULy/zVHjMwQMrLqVa2x6gjepqskoODqSpnSx5I5I8UHaFKUqJMUpSgFKUoBUDzvhDJgpAN1s/tym5+VT1eJogylTsQQffXqIyXEmjg9SeCxmEw+f6yVklFgsYDsqnrnK2Fxta/nWrxKAwTOh3RiPgbj+VVniq2nk/bY+4kkfIiutpNPHO2pP5HClN4963LpjeesLnhaOBvsTmChY41ZvMnUgbaa7VHy/SE/bNNHFZ2v45XcAHplGUWHSqjVqwX0cYl2s+SNcqtnLZl717KLbtpt6jzFdCWl0uFXP6sjHNnyP1foaUnOeIs4UogclnCxrZid75r1pz8xYl9Gnkt5Byo+C2FbfEOUZocWmGNi0hGRhfKwJtfzFrG49Knk5WwHb/AFQyzme1s4CiPPlzZbezp86m5afGk4xT67Lp3PFDNO03XTd9exUYOGTTJJIqM6xi8jXvlFidSTfYGtTCm8sa+bqPiwFdK5LSOI4nBtHeVM3asTdJVuVWynYWb51RPr64jicDJCsK9rCMi7DKy3Ow1NvKoPVSbnGtlyfwLFpklF3u+hj4pJmnlbzkc/F2rW3r67XJPmb10DlBFwfDJsdkV5blUzDwgEIADuO8STbewFfBRjxs/Zc+b9PjVK3skvNnPmSx1Fj6is0WNkTwyOvsdh+Rq0njb8Wkw+HmjRZDLrMgs3Z5WzLY39TvbQaVM8U43gsHiRhBgInRcqu5Cl7sATbMpLWuL3I61JQXO9jPPVzTWN47lTbSa5crt1zKVHzLil2xMunm5YfBr1mj5uxKgjtFIYWYGKIgj1GXWrHxTk6KPi8EIX7GbvlLkWCh8ygg3t3b79bVuR8q8MOLfC5pTKxYgKSFisM2QMb3YDXW/u2qyMci5SrpzMuTUaKaTli4rXF7KdLk7+5Ul5rfTNDh2t/qsvx7Mrf31nw/NiK6scJHdSG0eQC4N9iSLVO4b6P8J2zYd8aTiO8VVFFlUajNcEFrakXH86pPE8CYJpImIJjdkJGxsbXFTeo1MF7b+ZVDw7wrVSaWGNrf2a27rlsWviHEI8Uv1hAUZnKvHplQqq2KkWuCDfUedaFeOHrbCx/rPI3u7iD/AAtXuvrtBKUtPBy5n4/4/hxYfEc2PEqin9lf1L79GOF/TSfsoPzP8qvtVn6PcNlwQP42Zv8ApH5VZq4+qlxZpP8AnY+i8Px8GmgvK/nuKUpWY3ClKUApSlAKUpQHK/pJ4Q64rtVUlZALkC9mGhv7rVQ+PQlZFLAgtGhIPoMn/Tf31+j2UHcVyT6Z8FaeCT8SFT+6QR/irqeG5KzKPe/z9jma3AuBzRzmr3zfMZeFYGS5torDoWCZbn1BRh76olb8nHZTh1wxYdkrZguUXvcnxWv1PxrvZsTnKEl0f0o5eLIoxlF9UXnjXEcsPCsY1zkID+ZBVc3v7rmpLjJxkj58HiMOsDAHP3ARprdrG/n8ulczV8RLGsY7Z418KgOyLvsBoNz8TXmTg0oUllCDrndE/wAbCsEtNCNcUoqr501Td9exsWecrqL3rl3qif4ZxkYXibvLOJlYZHmXUElUa9huAwA08qjngwy8SiOGlMgzSSNcWC2VnABsL9ahXWMeLEQD99n/AOWrVjwPE4IJ1k7UyAXBCxsMyspRrFrWNibG1Z9TkwpNxnvVbcnt5F2n4+Jccdrvz5mZdhVx5V5ogXCyYPGK3ZOSQyi5W9iQba6EAgi/Wql9Ywp8OLQDoJI5lb35UZb+w19AjPhxOHP+0yf41WvkIxnB2kfqGXWaLUw4XkXdb00+6ss54pgsJicNJgxK4jdmld9C6sAuVQQNhm6DepzHYHh2JxX1s45VUlXeIizEqBpr3hewuMp61QY8AW8Lwt7MRAflnvWX+w5+kTH9mzD4repKUlzjsRePBNqUM/rU1dptpu9/tXIvHD+Y48XxpZcwWKON1jLkLm0Iv3tiS7aeQFavKzCbjsr3BGadgd77otvPeqZJwuVfFDIPbG39K1yCPT5V56V2rXWyz9BjcZLHLnHhXWlvv9S+8p/bccmfybEN8zGPk1VDj8/aYudvxTSH3Zzb5WrUw+KZDmjdlPmjFT8VN6xk9ahKdxr4mnFpvR5Xkvoor4WX7hXLDzYWAo6XyeAsobvO7XsTfUEdK9nkvFZgOzOvXW3xtVZx/dky7FEjT1ukaKfmDWxheNzx+CaRfY7W+FbcXjk8C9HWy2PjNZ/xPFrMktRx05O/nv5/2O38GwXYwRx/gUA+3r863a41hfpBxif3ocfrqp+Ysa63wvFGWGOQixdFYjyuAa9w6qOduuZTqfD8mjUVKq5KvI2qUpWgxClKUApSlAKUpQEDzJzR9VsoTOxF9TYAVzLmTmyXF92aOJlU3C5SLexgQw+NX7n3CXVH8iVPv1rn02FBO1fO6zX58GocYypbNUdLDp8eTFbV9yrTYtgbJBCPLuM5/wCNmv8ACsLY/FLpmMf7MaR/AqoNX/g/DQIZpFHfXY2uQLX0+fwrymG7fCy59Smoa3pf+XzrWtblyxXHNttNrtt8fIo/T44N8MVS2KFjMDiiCZZHIAv3pGa+l9Na6JyPwsPwueGRVJsx2GxAkHw/lUNzDgr4WCQfsn22/wDyasn0cvcMtyc0Y38xmU+7UVpwzTyUuyfzIZItRs4fLgcrMPIkfA2qT4rwmK0PYRyguuudT327tsl99SdtNRW5zDhezxcy22cn46/zq08cH+RcMkt4So+AT/6V4pP1l2/JwVJ+su35KHDyliHLBYXups1wBY7213O1bfLXK7SysWWwS4N+j6WBB186vHM+Lkj4rAgYiMmPujQHO5Vrjr76fVcnHGUCwdb26EmEG9vaDVqaT+NF6ajL40UHiPLU7YgRkLmK5hY6BcxALH/zpVw+iflVBjn7Ts5csZ2GYAk2sb9awcHw4GLxkV7OxcJ7mcaey6n3VZ/oZ4Q8LYjtFysCq29xOnptU4O3Zbidu/ec855mePieKWGR41WTKAjsoFlUGwB01Br3wfimLLQKcRMQxNwZGNwrG97nXSvPM3fx2JbznlP/ABtW3hsE/wBXhdNLSSrfMFN+4wANwb2J2rO8rt1v/ss0GRZNS4N1z5ljSKd8WAyAw6EkxxlSMv4iu9+l62MCsZjxc4jjtE2WEiNBZtgdBrqVIqH7fEpHkvKEPSxt62Pl7DSDibrAYO7kZgx071xbr5aCsstSl0fXn36fA+zx6LI6qSa2W3ZPd+98i2cv4ophTJi1jMAv2eaMGWViSdCd7m+p39gvVQxMwd2YKFDMSFGygm4A9BVixPN8cyBZ8IjZQQmV2ULpbQW0Gg69KrArLqJpqMYu0vmbdFhlGU5zjwt+6q8qfPu2ZsFhjJIiDd2Vf4iBX6AhiCqFGwAA9wtXGuQsH2mPi8ku5/dBt8yK7RXQ8OjUHLucXx3JeWMOyv5/6FKUrpnz4pSlAKUpQClKUBFcy4TtMM46gZh7RXNTHXXZUupHmLfGqRJydNnIFst9Dfp7K+f8Y0eTNKM8St8n9vudDR5owTUnRAYHGvC11troQdQa94/jDyJksqL1Ci1+utWaDkX8cnwFSOH5Mw67gsfU/wAqy4fD9bwcDlwrtf4stnqMF8VWzlWPVmjyi5A1A1IHuqQ+j/HsuLSNrWyuB57g/DStzmLlLEJLIoxKPG6myNHkCK19Bk3I2zHXrVb4Vyli8LiBNF2JYMSO+Ro3iHeXY11tJoXgduTZlzahZFVGH6TcH2fEpNLBgG+N/wDtUXieYZJMNFhyEyQnMpAOa/e3JNvvHpVp5qhx+LkWRYIVYLla7RSZh0tnXTrWnwnA4+KUNJCsiC90V4UGuW2oHSzfGtMtO3JtPmcOeklKbalVkFxLjk2KmWV7F0ChSi2tlYsNBubk1klx2MknE/2plGgdY7ECxGlltsTV/wCL4x54Qi4GSNh1E8a2PtRwTUBwDgOJiWUTIJRJfxShiBe4sTcgin6Z9ZD9E+bm/wCfEqGL4ZinkzmKYuxLFsj3J3JvbeusfRNDImFkabPnMjZs983dAAvm12qk8R+jMOv2IaOTKLlsRdS9tTYKSBe+lWrlfC4nCYJsNaNmKsqsHJa7Xve4F9zVuPFwPmaMOD0buyoy8gY53dzh2GZma7EDck9T61Iy8iSNDDCZIi6SSSvF2oDgsqKoUbk2U3vbeq/xbjowPaRYeUviGBWWZWJSEbGKDoX070nuHnUZznwJMFNCiMxlOHilmublZWBLZTv5H31GOKMHaK4YIYpcUbbOu4vhqluF4XpGryyC/kLAG36xcVb8Ny7AYwGiVtz3tTqSdzXHeUeamxhSN3C42MWhkYm06i5yPb+8GpB+97b363ygk6wD6xOZmOouioUH4e74vaav2ZtjLqjFiPo/wb/3WX9kkflUZiPoqgPgkkX4MPnV3pVUsGKXOKNcNbqIezN/MrXK/JSYJmcOXZhludLDfpVlpSpwhGC4YqkUZcs8suObtilKVMrFKUoBSlKAUpSgFKUoBSlKArXOqWjz3IItqNwMwXy271/dVE/tSQFhm+/2S5lHjtcE6ag2/wCI+VdM4/HePa+4t0OZSNfzrmrYXvNcarFdb62kQ5g36xtmH7tAb8UszFQoDm1iApNyD3rWPQZvaQB97SRhUO5CkEPZcOQfGwUmQN1A0YjQaK1/Ca0eFM+WLUq+YXI3UkEa21OpqVWBi5ksuUnslQZQ0EguS4O+pIFwbgqDs7WAyPhEClrvkQfbEpYprY287ak+QF6hZcW6SOjCPMAGQK+YlW1GewsG2FhcXB6WvPy4m1yt2yXzix+1azDOqnTc5bfiBFu7VZ4jw0RYjOXDnshIuXUEG5AAvqqefVWHUG4E6uF+zWTK5VhYZQLl8t7C+y3uMxtqDXM+cvpAOU4fDMLkWmmQmx80hJ1y9C/XpprVp5xxsg4PLIrG7CNGteyqXyOR6kZVJHQiuJ1CT6FU5dCc5SGEExkxrNkiXOkSLft3BFoy33R19fMdb5heYuJY5JMRAmCwsbsUEkoRWlPhyB5A2c27uwHT0rlFXPBcWwWKwmFhx0s0P1TOAI486zo7Bv3H6Xtt8opkEyrY/By4eZkkUxyxt3hsVYG+ltuhBHpauyfRr9In1kCGdrYhRvt2yjdh+uBuOu46gVDn3hySB8ZiGaGbEdmMHhQA0nZIFQPP+G6j23016UciSCX78csbequjA/EEV7yYT4WfrfD4gMKz1zP6OvpBGMTJIQs6DvrsHH+kQf4h03226NBOGFWF6dmalKUPRSlKAUpSgFKUoBSlKAUpSgFKUoDS4st4j6EH4Eb+lc4xcfZTjXQOSddAsliL+t2IHtArpuNS8bj9U/lXO+ZUGYHSzrr02JJPwZT7qAx8PV0Dq1xIshF9jZWAuB00HyFT02NswZCvaOOyMQQd6KxAkAbU2tcdDcLqSKiD483+kjUqerG2txvcG9//AC28+KYtH3mEuS0W3eiQXlBY/eNwARY3KHXKbAbcEZRkZSdP0RIurC4VixO6gDLc2Njm1JNV7i2HQYztI3YhUyspW1nB7yp7D4hsM3rVha4UOqj7U5YRcfYnNa9ibWIzEj3Heq7xbDD61HItgIwyNY3LFrMCoBIyktYNpcA3oDP26thWdozIpVxMhIymK+y3sbi7kAX0YnoLcn5x5RODcSR3fDSH7Nzup37OTyYefUa+ddVSUvg7ooAUlpQQLMCyIsa6agGxDDoAPvGshwqTI8boHiaIl0JAGVCCXudn7y2I628q8asjKNnI+VeWGxBSZwDh0xEcc/eykIwLu19ggRTdiRa9WHnPhMU0jYbB4MjFQSsJBBEQrw5AVewJAAJABJudzvYaPE/rXBmZYHV8NOc6O8Uciy5dVEgYGzpobeeo9LYY1w2GxmJ7fM2Iw8UvaSNGxXFIoYIy3uXLuSI8pChQfICCKktqIvhXMXb4jO2CaTjF1ijVgwiXKn6eRGPcZRe408xa5NaXMnAcNKWjXGmfiQJaU5WZMRIcq9hCQLBl6el72A7vrifK+JxCPxIzJHM8P1ns0WRT2YjtmWW9i5VSxW5IDXJ1F8vIWJWDBSzYGJZuIIftFk1ZYL6nDovjGgDddeugIeTK/wAb5VxfCnhmLAG4IkjbMI5QLmJjtmA6bEE7i9dd+j/nxcbFrZZkA7RPlnT9Qnp906eRqo8c7GCCZFjxJl4pEsseDZcwhlLG75j3swYEgWva3u5rw3iUmGmWWJikiHT8irA7g7EGl0xfCz9bQy3FZaovIvO8eNhDDuuthJHfVD5jqUPQ+461dopbirC5OzJSlKHopSlAKUpQClKUApSlAKUpQHxhcVQeY4fswctypt1+8MhB/hy/D21f6qHGYGtKqeI5gote9iW296keoNAVzCR5VjNwQhZE1uzXAYk9f/TelSQFwkZZvGRnBF47MWAudAGLZBtcva9QmCbKCtgALTDqQc2VkFtj3rW9Kk4pijNe5iIWSUA2IjWxa1ug7pIGtlY7igJlioZpCq2l7sgAP2anLZ1zaDPYeW/6hqucfikGIgZi2VVsCQLNGwUIFtuScwItsAbC9WB5O92rLdSMzA2uYrkAdQCdR7S23aaQ/NmZDh7k5Vubls32TABUb9a4I9fPSgNaHEKYVDXt2l40GUA3yhvUquRSAOpzeVpjCJnbOFGQBWsb2kK5QyrtqRY2O9hodbQOEkUgAgEs94/IKA4YKvQi6XbrqOtWXCvlHaqBlz3iXWxcJrfy0Le4segoCK5qw0RDRzrmgkUyuo1ZMxurRndXXU9QQa5pBwwcH4irYlTJCUkyOqAmVHjZLqGNlcZtQdvUEV0Hjnenur5yCkX6uaXKTtpYXI08gOtqzYjgX15Jo5xmidvsmBzPnWymSE/h01+6Rprqa8asjKN7lWKx8Qk4ekKyjCI8uGeUAQkoyiUwBVZmEaoAC7E3zEmoTmhYcPNG/Dg8OJheZJ0jMpMZjyDOue5CG7i58WpIF7D5JxTFcGL4R4oZEL9qpkR2SQjLkkWzDYoO75ixBsKuL4eXhkPEMR2heR2hxKTMrIJcxCsjstlN2eQrHr4QWFrAwKuZWeFc6OFVoBLieKYgmNpZVD9kgPdSBdjcakkADW9YuYuVpZxJK6JBi44+0mwohMQeNNGnjcMUkJ8TZbfEa5cTwjFxTPxaIRRkN9a7EuXeOOUkrnGUA5gToDcA30qW4VxUYvCGDCXwuHymTiE8jsyw9oTnhw+cmwax23v53oOezOc8E41LhJlmhazLuD4XU7qw6qf++4FfobkznCPGwiRDY7OhPeja3hPmPJuo9QRXGOY+X8O+HfGcPzjDxyJA6SqQ2awAkRiTmDEi40IJ28oXl3mGXBTiWI+jofDIvVW/keh1onQi+Fn6vjkuK91WeV+YkxMEcqXyyC4vupBsyt6ggirIjXqwvPVKUoBSlKAUpSgFKUoBSlKAVAcQW05tuStreZAUX9L6H9qp+oXjAtKjHYC59bX69Drf90UBz2U9nM6INHaS5vqtr5bjztlP7TCt2OYB42Zbq1gyjqL3yn4Vr8ywKs5VQAXyrJbZMl1D/snLmv7K8POOyVj+KxvuPb69T50BZWZQ2ZrCO+cLlBHaZB9mTvbQgW10v5Gq7zGSliwBVnzzEt+jJX9ER+LwmwGjWP3hVgi4hG0TEhjGuUOLgXxLJcZb9ACvoLjyNVzj8jGNszLaOTJiAdWZspOZb9QMoNvNAbdmRQHjAkl7EAx2JHnl0+AsWv7as0JKjMjWWRnMf+qI6+Vmsw1t1/DVW4RcuxI+yAB00GQWZrH2DWrbw3h3aDvAiInP2Z3lOoVnHSPLaynxbnTQgaHDeA9vI0rArESciXJEi3NjffId/NulhqffF+PgMYYGsQLSSg2tb+7jtsehI8PTXbBzRzRmWSKBiAq2kmUjQkhQsZ9p1b0NvOozl3AXtcW0UWtoD4fZoG/KgN3HcppjMGIpBawvE4F2iY9R5rtdevtsa5rwyIYPHPBxQt2QjlGuaVc0q5VliUghjqSGI876i1fojC4AKijyA/Kqnz5yPHjocpsrrcxSW8BPQ+aHqPePWLRCUb3RyfnXmpXEEWFmJWPDtBIydosboWBVAJO81lVAXIBYgeVU+KS29ypIzKGK5gDexP8APpvWbiXDZMPK0UqlXQ2IPyIPUEag9a1qrZQ2dNXjeHxGDkxE2H/yLCOkOGwKMVUyOt+0xDjU7nX1O5OunxnlXBrh1xciyYc4iEfV8EhzydsWZcwzC/ZW7NrHXvEeQNX5U4/iMJiFbD5nLEAw3bLNvZWVT3tTcf8AuuqcE4BIJjisYwlxj9d0w46JF0DAaXG2tupMluWL1jd5F4a+EwUML6SXaRx+Aub5faBa/reug4JrrUHw3hx3NWKGOwqwtSoyUpSh6KUpQClKUApSlAKV8JryWoD1eonjg/RnoGsfK2m/ppUg0lRvGjmj948utwd9OtAUXmRlcL2YzHLlLDT7JyAdzclXBBuNMtutaMEg7Jl1a1gOtwovf36Vn49xWJAyOwaWRu5Zct5PE1h0SRZc4N7m/U2rQ4S4GaNRcKAoudwdb/G491AbuGkChZ1CstwCjFiDnWQLNkXx9kpYnrlZvSnGMOJIicxsgCRqUA7eHPIXmLDeQP8Ae2uW/wBIDVZwXGJAOyznM98gAIJW/W2gvYi3p6irVBCuAj7XEsWmsCkbOWWKwAGjEgHQWUaL6nYD3hsOuDjMuIO9jHCdlAAsZB7dcp66nWwEc3MeInglkMhSFmZQF0kdu74yRcRlSdt+uhqK+svjWaeS7Rr3gl/FfQE+Yv09KgMLzJKEPaSFlgyjEdwEubnIA1tgxKN5gX12oCzJw4MNWtmkQZNvusVF/wBoWt6g+VXngWFFl3BYi/yPzsP4RVE4bjhLMi5SFUmRGNheR7nJYdVtKrXO4A063/l0L23nrmuGDKxAtdbaFQAgB9W9bgXUGvEsdxXkPXoNQFB+kHkFMbFdbLMgPZv088jnfIT/AAnXzFcbPIePEmT6pNe++Xue3tPBb1vX6gliuKicVwu+1RcbISgmc+5O5KXBLmNnxDCzONRGDukX8269LCrzw3hnUitnCcJsal4oQBUiSVHyGAKKzUpQ9FKUoBSlKAUpSgFfDX2vhoDyTWN2r2awyUBhkkqA5nxpXDTEDMVRmA8yozC3rpU1JVZ5llIjbyIIPrcUBxpWa3bM5L5RlPivNIzMrAdCt2HkLoPSrLy7iiXKhbi3S5+0YgOgtvYkAAb2J63rVfl9pJE7K7KT3VXxK7AIoAO4UKjD/wCP2mrMgh4TCdVbEMO8RqEJFiE9T1PrYabgZUhi4YjSOc07EsATmEV9gOma1hpoLWHmeecb4xJipczkdmL9op3sRp7z08iKz8RxzzuWc3J8I3C+31Na4hsxJHdW3aLr3riwPy36WvQFh4Tw92wEjLtkKixyg57rGAOgGnv9hqtkSR5ZArMYCI2UqQJ3cLGJL21Frqb66R9XNXXDwMeHFkYd4hL7Z2bMy3HRQot7z5XqML/3gBOW8bjwlyxAY+7XXoQNdDQGpwwCCCQo3dUNLE98zPcZpWv1Jsq+1fbVg+i7iRWeWI+EAyKfwh2VgoI0teSTQW0FV5MBO7GONP0Tl4yO6jR/dVm2AZiHK+WbztVw5a4KuEGUHMxsGb9VS2Qetg1r9fkAOkwTXrZRqiOHPpUnGaA2BXq1eRXsUB9C19pSgFKUoBSlKAUpSgFKUoBXw19pQGMisTis5FeStAaLrVf5gw9wFsSzGyqN2Nr6eVhqSdANTU7xLGiOwAzO18iA2JtuST4UHVjt6kgGjce5hMbFIz2uIk7pKj35IwfDGN9d9yfIDUxuPi4dGVSzzvcEjW1/uR9beZ3PoLAUHGTmdi0veJOx2X/v61eMFywdWkOeVvEei3+6n9etbf8A/Ght1B91AUHC4YWJ11rcaBTbUi3zB0IbzuNKtUvJAG1x7D/WsB5MP4m+X9KAi+0zwiFiSgFtLKSLk6kb7ke+tyGOMEEDUC1ySeluvXTet2HlA+bfL+lSOF5QHlf26/nQEZFiibBBfyA2FT3CuHNu29SeB4AE6VMQYICgPOEhsK3o1r4kVZlWgPoFexXwCvQFAfaUpQClKUApSlAKUpQClKUApSlAKj+KcT7OyqM0jA5VvYADd3P3UGnqdhc1IVW+beGzypaB0W+jZrjztqoN9zp60BU+OcwNnMMBMs8vjfa9v+XEvQbDc3JJOfgPLgiuSc8reN/+lPJfz3PQDa4JyyMOCBd3b9JIRqx8h5KOg/M1asDw+1Aa+C4WBvUiMKB0raVLV9y0BpNgx5V4OAHlW/lploDQGBHlWRcKBW3lploDAIa9hKy5aWoDyFr1avtKAUpSgFKUoBSlKAUpSgFKUoBSlKAUpSgFYcRtSlAacS61vx0pQHulKUApSlAKUpQClKUApSlAKUpQ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>
              <a:latin typeface="Century Schoolbook" pitchFamily="18" charset="0"/>
            </a:endParaRPr>
          </a:p>
        </p:txBody>
      </p:sp>
      <p:sp>
        <p:nvSpPr>
          <p:cNvPr id="13320" name="AutoShape 8" descr="data:image/jpeg;base64,/9j/4AAQSkZJRgABAQAAAQABAAD/2wCEAAkGBhQREBQUEhIVFRUVFhcWFRYWFRcWFhQYFxYVFRgYFRcXHyYeGBklHBgUIC8gIycpLSwsGR4xNzAqNSYtLCoBCQoKDgwOGg8PGiwiHyQ1LDAuLCk1NTMsLzAyKiwpLywpNSosLCwsLC8sKiwsMCwpLy8sLCw0LCwsNSksLCwpLP/AABEIAOIA3wMBIgACEQEDEQH/xAAcAAEAAgMBAQEAAAAAAAAAAAAABQYDBAcCAQj/xABIEAACAQIEAwUEBgcDDAMBAAABAgMAEQQSITEFBkETIjJRYXGBkaEHFCNCUrEzYnKCksHRFUOyJERTY4OTorPC4fDxc9LiFv/EABsBAQADAQEBAQAAAAAAAAAAAAACAwQFAQYH/8QAMxEAAgIBAgQCCQMEAwAAAAAAAAECEQMEIRIxQVEFYRMiMnGBkaHB0RQV8FKx4fEGQmL/2gAMAwEAAhEDEQA/AO40pSgFKUoBSlKAUpSgFeXkA3IHtNq9GuO/SxiH+uhSxyiNSq30BJYE289BWjTYPTz4LouwYvSz4bo64can41/iFeDxKIbyp/Gv9a/N5r5lHkPhXT/al/X9P8m/9v8A/X0/yfo1uNQDeeL/AHi/1rG3MWGG+JhH+0T+tfna1T3D+W1k4fPis5DQsFyZRYg5NSd/vfKvJeGwgrlPy5dzyWhjHdy+h2duasIP86g/3qf1rG3OODH+dQ/xg1+f70vVn7VD+pk/2+P9R+iOH8xYedisM6OwF7KwJt52qRrgfI8hHEcNY2vJb4giu+VzdXp1gmop2YdThWGVJilKVjMwpSlAKUpQClKUApSlAKUpQClKxYrFLEhd2CqNyTYCgMtKqfEPpGw6aRhpT6DKvxb+lVrH/SJiX0TJGPQZm+J/pUlBsolqMcevyOnSzKouzBR5k2HzqB4hz1hYv7ztD5R9757Vy3FY+SY3kdnPqSflW8eUsVkzdibb2uub+G9/dvU+BLmzO9VKXsRJfjH0qS2IgiVPJmOY/AafnVI4zxOTEpFLMxdz2ikn9VgQNOlmqU4rwHLhFnR86nRxa3Zna2/np8POtbjWAAhw4jQ7vcKCSSViJOlbdC0s8a8/7G/w2U3nXE/5RFcLwXbTxRXt2jql/LMQL11FuXkSdYF4bE2GsA07MvaXK3LXJzaHTT1tXOMFwrExukixMpRgylwEW6kEXLkDpVx4piOHYthNipnglIAeNJFkByi2nZh/jpXR1TcpLhe1Plu79yaOtq80IyXFNJe/r80Y+A8Agw8vEJXQTLhLiNWswOjOCel7AC/trZwvF0xfC8cVgSFgLuI/CxsCGA6Gy2PsrBwfEYXAzYhGnjMMwsYGEmdVIOXM1rZsrG6mx16Wp/auFiw2Iw2EjQrKjAOcTEXZ2BALhmFlAtb37VhlqMc5+1buO91yq7Tfc9eOcvW4W/ZafStiN5kwy/2TgHVVDElSQACe625Gp8Neufol+r8PZVAzQa2AF+7Cdbb7mtvhWMP1NcNicC2JWNi0fZSI3UmzZGJ+8wuOh2qO5t4nNi0hVsHJEYs4NkbJZstgoy6ABRWzE28kUuSct7XJ3XUlC1NJ9G+vch+VJcuOw5OwlUmu64bj0EngnjPsdb/C9cE4IpGKhBBB7RdCNdxepvguCilz9rMIsq3W4vmPkNf/AC9NbgjllbdUvf1ON45q5afLjUUnafN1yO2q4OxB9leq4XDi3Twuy+xiPyqRw/NuKTad/wB6zfnWKXhs/wDrJHz8PHcb9qDXu3/B2Olcuh+kXFLv2be1bfkRUjh/pPP34B7Vb+RFUS0OZdLNcPF9LLnKvevwdApULy/zVHjMwQMrLqVa2x6gjepqskoODqSpnSx5I5I8UHaFKUqJMUpSgFKUoBUDzvhDJgpAN1s/tym5+VT1eJogylTsQQffXqIyXEmjg9SeCxmEw+f6yVklFgsYDsqnrnK2Fxta/nWrxKAwTOh3RiPgbj+VVniq2nk/bY+4kkfIiutpNPHO2pP5HClN4963LpjeesLnhaOBvsTmChY41ZvMnUgbaa7VHy/SE/bNNHFZ2v45XcAHplGUWHSqjVqwX0cYl2s+SNcqtnLZl717KLbtpt6jzFdCWl0uFXP6sjHNnyP1foaUnOeIs4UogclnCxrZid75r1pz8xYl9Gnkt5Byo+C2FbfEOUZocWmGNi0hGRhfKwJtfzFrG49Knk5WwHb/AFQyzme1s4CiPPlzZbezp86m5afGk4xT67Lp3PFDNO03XTd9exUYOGTTJJIqM6xi8jXvlFidSTfYGtTCm8sa+bqPiwFdK5LSOI4nBtHeVM3asTdJVuVWynYWb51RPr64jicDJCsK9rCMi7DKy3Ow1NvKoPVSbnGtlyfwLFpklF3u+hj4pJmnlbzkc/F2rW3r67XJPmb10DlBFwfDJsdkV5blUzDwgEIADuO8STbewFfBRjxs/Zc+b9PjVK3skvNnPmSx1Fj6is0WNkTwyOvsdh+Rq0njb8Wkw+HmjRZDLrMgs3Z5WzLY39TvbQaVM8U43gsHiRhBgInRcqu5Cl7sATbMpLWuL3I61JQXO9jPPVzTWN47lTbSa5crt1zKVHzLil2xMunm5YfBr1mj5uxKgjtFIYWYGKIgj1GXWrHxTk6KPi8EIX7GbvlLkWCh8ygg3t3b79bVuR8q8MOLfC5pTKxYgKSFisM2QMb3YDXW/u2qyMci5SrpzMuTUaKaTli4rXF7KdLk7+5Ul5rfTNDh2t/qsvx7Mrf31nw/NiK6scJHdSG0eQC4N9iSLVO4b6P8J2zYd8aTiO8VVFFlUajNcEFrakXH86pPE8CYJpImIJjdkJGxsbXFTeo1MF7b+ZVDw7wrVSaWGNrf2a27rlsWviHEI8Uv1hAUZnKvHplQqq2KkWuCDfUedaFeOHrbCx/rPI3u7iD/AAtXuvrtBKUtPBy5n4/4/hxYfEc2PEqin9lf1L79GOF/TSfsoPzP8qvtVn6PcNlwQP42Zv8ApH5VZq4+qlxZpP8AnY+i8Px8GmgvK/nuKUpWY3ClKUApSlAKUpQHK/pJ4Q64rtVUlZALkC9mGhv7rVQ+PQlZFLAgtGhIPoMn/Tf31+j2UHcVyT6Z8FaeCT8SFT+6QR/irqeG5KzKPe/z9jma3AuBzRzmr3zfMZeFYGS5torDoWCZbn1BRh76olb8nHZTh1wxYdkrZguUXvcnxWv1PxrvZsTnKEl0f0o5eLIoxlF9UXnjXEcsPCsY1zkID+ZBVc3v7rmpLjJxkj58HiMOsDAHP3ARprdrG/n8ulczV8RLGsY7Z418KgOyLvsBoNz8TXmTg0oUllCDrndE/wAbCsEtNCNcUoqr501Td9exsWecrqL3rl3qif4ZxkYXibvLOJlYZHmXUElUa9huAwA08qjngwy8SiOGlMgzSSNcWC2VnABsL9ahXWMeLEQD99n/AOWrVjwPE4IJ1k7UyAXBCxsMyspRrFrWNibG1Z9TkwpNxnvVbcnt5F2n4+Jccdrvz5mZdhVx5V5ogXCyYPGK3ZOSQyi5W9iQba6EAgi/Wql9Ywp8OLQDoJI5lb35UZb+w19AjPhxOHP+0yf41WvkIxnB2kfqGXWaLUw4XkXdb00+6ss54pgsJicNJgxK4jdmld9C6sAuVQQNhm6DepzHYHh2JxX1s45VUlXeIizEqBpr3hewuMp61QY8AW8Lwt7MRAflnvWX+w5+kTH9mzD4repKUlzjsRePBNqUM/rU1dptpu9/tXIvHD+Y48XxpZcwWKON1jLkLm0Iv3tiS7aeQFavKzCbjsr3BGadgd77otvPeqZJwuVfFDIPbG39K1yCPT5V56V2rXWyz9BjcZLHLnHhXWlvv9S+8p/bccmfybEN8zGPk1VDj8/aYudvxTSH3Zzb5WrUw+KZDmjdlPmjFT8VN6xk9ahKdxr4mnFpvR5Xkvoor4WX7hXLDzYWAo6XyeAsobvO7XsTfUEdK9nkvFZgOzOvXW3xtVZx/dky7FEjT1ukaKfmDWxheNzx+CaRfY7W+FbcXjk8C9HWy2PjNZ/xPFrMktRx05O/nv5/2O38GwXYwRx/gUA+3r863a41hfpBxif3ocfrqp+Ysa63wvFGWGOQixdFYjyuAa9w6qOduuZTqfD8mjUVKq5KvI2qUpWgxClKUApSlAKUpQEDzJzR9VsoTOxF9TYAVzLmTmyXF92aOJlU3C5SLexgQw+NX7n3CXVH8iVPv1rn02FBO1fO6zX58GocYypbNUdLDp8eTFbV9yrTYtgbJBCPLuM5/wCNmv8ACsLY/FLpmMf7MaR/AqoNX/g/DQIZpFHfXY2uQLX0+fwrymG7fCy59Smoa3pf+XzrWtblyxXHNttNrtt8fIo/T44N8MVS2KFjMDiiCZZHIAv3pGa+l9Na6JyPwsPwueGRVJsx2GxAkHw/lUNzDgr4WCQfsn22/wDyasn0cvcMtyc0Y38xmU+7UVpwzTyUuyfzIZItRs4fLgcrMPIkfA2qT4rwmK0PYRyguuudT327tsl99SdtNRW5zDhezxcy22cn46/zq08cH+RcMkt4So+AT/6V4pP1l2/JwVJ+su35KHDyliHLBYXups1wBY7213O1bfLXK7SysWWwS4N+j6WBB186vHM+Lkj4rAgYiMmPujQHO5Vrjr76fVcnHGUCwdb26EmEG9vaDVqaT+NF6ajL40UHiPLU7YgRkLmK5hY6BcxALH/zpVw+iflVBjn7Ts5csZ2GYAk2sb9awcHw4GLxkV7OxcJ7mcaey6n3VZ/oZ4Q8LYjtFysCq29xOnptU4O3Zbidu/ec855mePieKWGR41WTKAjsoFlUGwB01Br3wfimLLQKcRMQxNwZGNwrG97nXSvPM3fx2JbznlP/ABtW3hsE/wBXhdNLSSrfMFN+4wANwb2J2rO8rt1v/ss0GRZNS4N1z5ljSKd8WAyAw6EkxxlSMv4iu9+l62MCsZjxc4jjtE2WEiNBZtgdBrqVIqH7fEpHkvKEPSxt62Pl7DSDibrAYO7kZgx071xbr5aCsstSl0fXn36fA+zx6LI6qSa2W3ZPd+98i2cv4ophTJi1jMAv2eaMGWViSdCd7m+p39gvVQxMwd2YKFDMSFGygm4A9BVixPN8cyBZ8IjZQQmV2ULpbQW0Gg69KrArLqJpqMYu0vmbdFhlGU5zjwt+6q8qfPu2ZsFhjJIiDd2Vf4iBX6AhiCqFGwAA9wtXGuQsH2mPi8ku5/dBt8yK7RXQ8OjUHLucXx3JeWMOyv5/6FKUrpnz4pSlAKUpQClKUBFcy4TtMM46gZh7RXNTHXXZUupHmLfGqRJydNnIFst9Dfp7K+f8Y0eTNKM8St8n9vudDR5owTUnRAYHGvC11troQdQa94/jDyJksqL1Ci1+utWaDkX8cnwFSOH5Mw67gsfU/wAqy4fD9bwcDlwrtf4stnqMF8VWzlWPVmjyi5A1A1IHuqQ+j/HsuLSNrWyuB57g/DStzmLlLEJLIoxKPG6myNHkCK19Bk3I2zHXrVb4Vyli8LiBNF2JYMSO+Ro3iHeXY11tJoXgduTZlzahZFVGH6TcH2fEpNLBgG+N/wDtUXieYZJMNFhyEyQnMpAOa/e3JNvvHpVp5qhx+LkWRYIVYLla7RSZh0tnXTrWnwnA4+KUNJCsiC90V4UGuW2oHSzfGtMtO3JtPmcOeklKbalVkFxLjk2KmWV7F0ChSi2tlYsNBubk1klx2MknE/2plGgdY7ECxGlltsTV/wCL4x54Qi4GSNh1E8a2PtRwTUBwDgOJiWUTIJRJfxShiBe4sTcgin6Z9ZD9E+bm/wCfEqGL4ZinkzmKYuxLFsj3J3JvbeusfRNDImFkabPnMjZs983dAAvm12qk8R+jMOv2IaOTKLlsRdS9tTYKSBe+lWrlfC4nCYJsNaNmKsqsHJa7Xve4F9zVuPFwPmaMOD0buyoy8gY53dzh2GZma7EDck9T61Iy8iSNDDCZIi6SSSvF2oDgsqKoUbk2U3vbeq/xbjowPaRYeUviGBWWZWJSEbGKDoX070nuHnUZznwJMFNCiMxlOHilmublZWBLZTv5H31GOKMHaK4YIYpcUbbOu4vhqluF4XpGryyC/kLAG36xcVb8Ny7AYwGiVtz3tTqSdzXHeUeamxhSN3C42MWhkYm06i5yPb+8GpB+97b363ygk6wD6xOZmOouioUH4e74vaav2ZtjLqjFiPo/wb/3WX9kkflUZiPoqgPgkkX4MPnV3pVUsGKXOKNcNbqIezN/MrXK/JSYJmcOXZhludLDfpVlpSpwhGC4YqkUZcs8suObtilKVMrFKUoBSlKAUpSgFKUoBSlKArXOqWjz3IItqNwMwXy271/dVE/tSQFhm+/2S5lHjtcE6ag2/wCI+VdM4/HePa+4t0OZSNfzrmrYXvNcarFdb62kQ5g36xtmH7tAb8UszFQoDm1iApNyD3rWPQZvaQB97SRhUO5CkEPZcOQfGwUmQN1A0YjQaK1/Ca0eFM+WLUq+YXI3UkEa21OpqVWBi5ksuUnslQZQ0EguS4O+pIFwbgqDs7WAyPhEClrvkQfbEpYprY287ak+QF6hZcW6SOjCPMAGQK+YlW1GewsG2FhcXB6WvPy4m1yt2yXzix+1azDOqnTc5bfiBFu7VZ4jw0RYjOXDnshIuXUEG5AAvqqefVWHUG4E6uF+zWTK5VhYZQLl8t7C+y3uMxtqDXM+cvpAOU4fDMLkWmmQmx80hJ1y9C/XpprVp5xxsg4PLIrG7CNGteyqXyOR6kZVJHQiuJ1CT6FU5dCc5SGEExkxrNkiXOkSLft3BFoy33R19fMdb5heYuJY5JMRAmCwsbsUEkoRWlPhyB5A2c27uwHT0rlFXPBcWwWKwmFhx0s0P1TOAI486zo7Bv3H6Xtt8opkEyrY/By4eZkkUxyxt3hsVYG+ltuhBHpauyfRr9In1kCGdrYhRvt2yjdh+uBuOu46gVDn3hySB8ZiGaGbEdmMHhQA0nZIFQPP+G6j23016UciSCX78csbequjA/EEV7yYT4WfrfD4gMKz1zP6OvpBGMTJIQs6DvrsHH+kQf4h03226NBOGFWF6dmalKUPRSlKAUpSgFKUoBSlKAUpSgFKUoDS4st4j6EH4Eb+lc4xcfZTjXQOSddAsliL+t2IHtArpuNS8bj9U/lXO+ZUGYHSzrr02JJPwZT7qAx8PV0Dq1xIshF9jZWAuB00HyFT02NswZCvaOOyMQQd6KxAkAbU2tcdDcLqSKiD483+kjUqerG2txvcG9//AC28+KYtH3mEuS0W3eiQXlBY/eNwARY3KHXKbAbcEZRkZSdP0RIurC4VixO6gDLc2Njm1JNV7i2HQYztI3YhUyspW1nB7yp7D4hsM3rVha4UOqj7U5YRcfYnNa9ibWIzEj3Heq7xbDD61HItgIwyNY3LFrMCoBIyktYNpcA3oDP26thWdozIpVxMhIymK+y3sbi7kAX0YnoLcn5x5RODcSR3fDSH7Nzup37OTyYefUa+ddVSUvg7ooAUlpQQLMCyIsa6agGxDDoAPvGshwqTI8boHiaIl0JAGVCCXudn7y2I628q8asjKNnI+VeWGxBSZwDh0xEcc/eykIwLu19ggRTdiRa9WHnPhMU0jYbB4MjFQSsJBBEQrw5AVewJAAJABJudzvYaPE/rXBmZYHV8NOc6O8Uciy5dVEgYGzpobeeo9LYY1w2GxmJ7fM2Iw8UvaSNGxXFIoYIy3uXLuSI8pChQfICCKktqIvhXMXb4jO2CaTjF1ijVgwiXKn6eRGPcZRe408xa5NaXMnAcNKWjXGmfiQJaU5WZMRIcq9hCQLBl6el72A7vrifK+JxCPxIzJHM8P1ns0WRT2YjtmWW9i5VSxW5IDXJ1F8vIWJWDBSzYGJZuIIftFk1ZYL6nDovjGgDddeugIeTK/wAb5VxfCnhmLAG4IkjbMI5QLmJjtmA6bEE7i9dd+j/nxcbFrZZkA7RPlnT9Qnp906eRqo8c7GCCZFjxJl4pEsseDZcwhlLG75j3swYEgWva3u5rw3iUmGmWWJikiHT8irA7g7EGl0xfCz9bQy3FZaovIvO8eNhDDuuthJHfVD5jqUPQ+461dopbirC5OzJSlKHopSlAKUpQClKUApSlAKUpQHxhcVQeY4fswctypt1+8MhB/hy/D21f6qHGYGtKqeI5gote9iW296keoNAVzCR5VjNwQhZE1uzXAYk9f/TelSQFwkZZvGRnBF47MWAudAGLZBtcva9QmCbKCtgALTDqQc2VkFtj3rW9Kk4pijNe5iIWSUA2IjWxa1ug7pIGtlY7igJlioZpCq2l7sgAP2anLZ1zaDPYeW/6hqucfikGIgZi2VVsCQLNGwUIFtuScwItsAbC9WB5O92rLdSMzA2uYrkAdQCdR7S23aaQ/NmZDh7k5Vubls32TABUb9a4I9fPSgNaHEKYVDXt2l40GUA3yhvUquRSAOpzeVpjCJnbOFGQBWsb2kK5QyrtqRY2O9hodbQOEkUgAgEs94/IKA4YKvQi6XbrqOtWXCvlHaqBlz3iXWxcJrfy0Le4segoCK5qw0RDRzrmgkUyuo1ZMxurRndXXU9QQa5pBwwcH4irYlTJCUkyOqAmVHjZLqGNlcZtQdvUEV0Hjnenur5yCkX6uaXKTtpYXI08gOtqzYjgX15Jo5xmidvsmBzPnWymSE/h01+6Rprqa8asjKN7lWKx8Qk4ekKyjCI8uGeUAQkoyiUwBVZmEaoAC7E3zEmoTmhYcPNG/Dg8OJheZJ0jMpMZjyDOue5CG7i58WpIF7D5JxTFcGL4R4oZEL9qpkR2SQjLkkWzDYoO75ixBsKuL4eXhkPEMR2heR2hxKTMrIJcxCsjstlN2eQrHr4QWFrAwKuZWeFc6OFVoBLieKYgmNpZVD9kgPdSBdjcakkADW9YuYuVpZxJK6JBi44+0mwohMQeNNGnjcMUkJ8TZbfEa5cTwjFxTPxaIRRkN9a7EuXeOOUkrnGUA5gToDcA30qW4VxUYvCGDCXwuHymTiE8jsyw9oTnhw+cmwax23v53oOezOc8E41LhJlmhazLuD4XU7qw6qf++4FfobkznCPGwiRDY7OhPeja3hPmPJuo9QRXGOY+X8O+HfGcPzjDxyJA6SqQ2awAkRiTmDEi40IJ28oXl3mGXBTiWI+jofDIvVW/keh1onQi+Fn6vjkuK91WeV+YkxMEcqXyyC4vupBsyt6ggirIjXqwvPVKUoBSlKAUpSgFKUoBSlKAVAcQW05tuStreZAUX9L6H9qp+oXjAtKjHYC59bX69Drf90UBz2U9nM6INHaS5vqtr5bjztlP7TCt2OYB42Zbq1gyjqL3yn4Vr8ywKs5VQAXyrJbZMl1D/snLmv7K8POOyVj+KxvuPb69T50BZWZQ2ZrCO+cLlBHaZB9mTvbQgW10v5Gq7zGSliwBVnzzEt+jJX9ER+LwmwGjWP3hVgi4hG0TEhjGuUOLgXxLJcZb9ACvoLjyNVzj8jGNszLaOTJiAdWZspOZb9QMoNvNAbdmRQHjAkl7EAx2JHnl0+AsWv7as0JKjMjWWRnMf+qI6+Vmsw1t1/DVW4RcuxI+yAB00GQWZrH2DWrbw3h3aDvAiInP2Z3lOoVnHSPLaynxbnTQgaHDeA9vI0rArESciXJEi3NjffId/NulhqffF+PgMYYGsQLSSg2tb+7jtsehI8PTXbBzRzRmWSKBiAq2kmUjQkhQsZ9p1b0NvOozl3AXtcW0UWtoD4fZoG/KgN3HcppjMGIpBawvE4F2iY9R5rtdevtsa5rwyIYPHPBxQt2QjlGuaVc0q5VliUghjqSGI876i1fojC4AKijyA/Kqnz5yPHjocpsrrcxSW8BPQ+aHqPePWLRCUb3RyfnXmpXEEWFmJWPDtBIydosboWBVAJO81lVAXIBYgeVU+KS29ypIzKGK5gDexP8APpvWbiXDZMPK0UqlXQ2IPyIPUEag9a1qrZQ2dNXjeHxGDkxE2H/yLCOkOGwKMVUyOt+0xDjU7nX1O5OunxnlXBrh1xciyYc4iEfV8EhzydsWZcwzC/ZW7NrHXvEeQNX5U4/iMJiFbD5nLEAw3bLNvZWVT3tTcf8AuuqcE4BIJjisYwlxj9d0w46JF0DAaXG2tupMluWL1jd5F4a+EwUML6SXaRx+Aub5faBa/reug4JrrUHw3hx3NWKGOwqwtSoyUpSh6KUpQClKUApSlAKV8JryWoD1eonjg/RnoGsfK2m/ppUg0lRvGjmj948utwd9OtAUXmRlcL2YzHLlLDT7JyAdzclXBBuNMtutaMEg7Jl1a1gOtwovf36Vn49xWJAyOwaWRu5Zct5PE1h0SRZc4N7m/U2rQ4S4GaNRcKAoudwdb/G491AbuGkChZ1CstwCjFiDnWQLNkXx9kpYnrlZvSnGMOJIicxsgCRqUA7eHPIXmLDeQP8Ae2uW/wBIDVZwXGJAOyznM98gAIJW/W2gvYi3p6irVBCuAj7XEsWmsCkbOWWKwAGjEgHQWUaL6nYD3hsOuDjMuIO9jHCdlAAsZB7dcp66nWwEc3MeInglkMhSFmZQF0kdu74yRcRlSdt+uhqK+svjWaeS7Rr3gl/FfQE+Yv09KgMLzJKEPaSFlgyjEdwEubnIA1tgxKN5gX12oCzJw4MNWtmkQZNvusVF/wBoWt6g+VXngWFFl3BYi/yPzsP4RVE4bjhLMi5SFUmRGNheR7nJYdVtKrXO4A063/l0L23nrmuGDKxAtdbaFQAgB9W9bgXUGvEsdxXkPXoNQFB+kHkFMbFdbLMgPZv088jnfIT/AAnXzFcbPIePEmT6pNe++Xue3tPBb1vX6gliuKicVwu+1RcbISgmc+5O5KXBLmNnxDCzONRGDukX8269LCrzw3hnUitnCcJsal4oQBUiSVHyGAKKzUpQ9FKUoBSlKAUpSgFfDX2vhoDyTWN2r2awyUBhkkqA5nxpXDTEDMVRmA8yozC3rpU1JVZ5llIjbyIIPrcUBxpWa3bM5L5RlPivNIzMrAdCt2HkLoPSrLy7iiXKhbi3S5+0YgOgtvYkAAb2J63rVfl9pJE7K7KT3VXxK7AIoAO4UKjD/wCP2mrMgh4TCdVbEMO8RqEJFiE9T1PrYabgZUhi4YjSOc07EsATmEV9gOma1hpoLWHmeecb4xJipczkdmL9op3sRp7z08iKz8RxzzuWc3J8I3C+31Na4hsxJHdW3aLr3riwPy36WvQFh4Tw92wEjLtkKixyg57rGAOgGnv9hqtkSR5ZArMYCI2UqQJ3cLGJL21Frqb66R9XNXXDwMeHFkYd4hL7Z2bMy3HRQot7z5XqML/3gBOW8bjwlyxAY+7XXoQNdDQGpwwCCCQo3dUNLE98zPcZpWv1Jsq+1fbVg+i7iRWeWI+EAyKfwh2VgoI0teSTQW0FV5MBO7GONP0Tl4yO6jR/dVm2AZiHK+WbztVw5a4KuEGUHMxsGb9VS2Qetg1r9fkAOkwTXrZRqiOHPpUnGaA2BXq1eRXsUB9C19pSgFKUoBSlKAUpSgFKUoBXw19pQGMisTis5FeStAaLrVf5gw9wFsSzGyqN2Nr6eVhqSdANTU7xLGiOwAzO18iA2JtuST4UHVjt6kgGjce5hMbFIz2uIk7pKj35IwfDGN9d9yfIDUxuPi4dGVSzzvcEjW1/uR9beZ3PoLAUHGTmdi0veJOx2X/v61eMFywdWkOeVvEei3+6n9etbf8A/Ght1B91AUHC4YWJ11rcaBTbUi3zB0IbzuNKtUvJAG1x7D/WsB5MP4m+X9KAi+0zwiFiSgFtLKSLk6kb7ke+tyGOMEEDUC1ySeluvXTet2HlA+bfL+lSOF5QHlf26/nQEZFiibBBfyA2FT3CuHNu29SeB4AE6VMQYICgPOEhsK3o1r4kVZlWgPoFexXwCvQFAfaUpQClKUApSlAKUpQClKUApSlAKj+KcT7OyqM0jA5VvYADd3P3UGnqdhc1IVW+beGzypaB0W+jZrjztqoN9zp60BU+OcwNnMMBMs8vjfa9v+XEvQbDc3JJOfgPLgiuSc8reN/+lPJfz3PQDa4JyyMOCBd3b9JIRqx8h5KOg/M1asDw+1Aa+C4WBvUiMKB0raVLV9y0BpNgx5V4OAHlW/lploDQGBHlWRcKBW3lploDAIa9hKy5aWoDyFr1avtKAUpSgFKUoBSlKAUpSgFKUoBSlKAUpSgFYcRtSlAacS61vx0pQHulKUApSlAKUpQClKUApSlAKUpQClKUApSlAKUpQ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ru-RU" altLang="ru-RU">
              <a:latin typeface="Century Schoolbook" pitchFamily="18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14313" y="642938"/>
            <a:ext cx="8572500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32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Домены верхнего уровня бывают двух типов: </a:t>
            </a: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географические (двухбуквенные)</a:t>
            </a:r>
          </a:p>
          <a:p>
            <a:pPr marL="357188" indent="-35718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  <a:defRPr/>
            </a:pPr>
            <a:r>
              <a:rPr lang="ru-RU" sz="3200" dirty="0">
                <a:latin typeface="Times New Roman" pitchFamily="18" charset="0"/>
                <a:ea typeface="Bookman Old Style" pitchFamily="18" charset="0"/>
                <a:cs typeface="Times New Roman" pitchFamily="18" charset="0"/>
              </a:rPr>
              <a:t>  административные (трехбуквенные)</a:t>
            </a:r>
            <a:endParaRPr lang="ru-RU" sz="4400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071546"/>
            <a:ext cx="857256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+mn-lt"/>
                <a:cs typeface="+mn-cs"/>
              </a:rPr>
              <a:t>Универсальный указатель ресурсов</a:t>
            </a:r>
            <a:r>
              <a:rPr lang="ru-RU" sz="2800" dirty="0">
                <a:latin typeface="+mn-lt"/>
                <a:cs typeface="+mn-cs"/>
              </a:rPr>
              <a:t> </a:t>
            </a:r>
            <a:r>
              <a:rPr lang="ru-RU" sz="2800" b="1" dirty="0">
                <a:latin typeface="+mn-lt"/>
                <a:cs typeface="+mn-cs"/>
              </a:rPr>
              <a:t>(URL — </a:t>
            </a:r>
            <a:r>
              <a:rPr lang="ru-RU" sz="2800" b="1" dirty="0" err="1">
                <a:latin typeface="+mn-lt"/>
                <a:cs typeface="+mn-cs"/>
              </a:rPr>
              <a:t>Universal</a:t>
            </a:r>
            <a:r>
              <a:rPr lang="ru-RU" sz="2800" b="1" dirty="0">
                <a:latin typeface="+mn-lt"/>
                <a:cs typeface="+mn-cs"/>
              </a:rPr>
              <a:t> </a:t>
            </a:r>
            <a:r>
              <a:rPr lang="ru-RU" sz="2800" b="1" dirty="0" err="1">
                <a:latin typeface="+mn-lt"/>
                <a:cs typeface="+mn-cs"/>
              </a:rPr>
              <a:t>Resource</a:t>
            </a:r>
            <a:r>
              <a:rPr lang="ru-RU" sz="2800" b="1" dirty="0">
                <a:latin typeface="+mn-lt"/>
                <a:cs typeface="+mn-cs"/>
              </a:rPr>
              <a:t> </a:t>
            </a:r>
            <a:r>
              <a:rPr lang="ru-RU" sz="2800" b="1" dirty="0" err="1">
                <a:latin typeface="+mn-lt"/>
                <a:cs typeface="+mn-cs"/>
              </a:rPr>
              <a:t>Locator</a:t>
            </a:r>
            <a:r>
              <a:rPr lang="ru-RU" sz="2800" b="1" dirty="0">
                <a:latin typeface="+mn-lt"/>
                <a:cs typeface="+mn-cs"/>
              </a:rPr>
              <a:t>) </a:t>
            </a:r>
            <a:r>
              <a:rPr lang="ru-RU" sz="2800" dirty="0">
                <a:latin typeface="+mn-lt"/>
                <a:cs typeface="+mn-cs"/>
              </a:rPr>
              <a:t>включает в себя протокол доступа к документу, доменное имя или </a:t>
            </a:r>
            <a:r>
              <a:rPr lang="en-US" sz="2800" dirty="0">
                <a:latin typeface="+mn-lt"/>
                <a:cs typeface="+mn-cs"/>
              </a:rPr>
              <a:t>I</a:t>
            </a:r>
            <a:r>
              <a:rPr lang="ru-RU" sz="2800" dirty="0" err="1">
                <a:latin typeface="+mn-lt"/>
                <a:cs typeface="+mn-cs"/>
              </a:rPr>
              <a:t>Р-адрес</a:t>
            </a:r>
            <a:r>
              <a:rPr lang="ru-RU" sz="2800" dirty="0">
                <a:latin typeface="+mn-lt"/>
                <a:cs typeface="+mn-cs"/>
              </a:rPr>
              <a:t> сервера, на котором находится документ, а также путь к файлу и собственно имя файла.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Протокол доступа к документу определяет способ передачи информации. </a:t>
            </a:r>
            <a:endParaRPr lang="en-US" sz="28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latin typeface="+mn-lt"/>
                <a:cs typeface="+mn-cs"/>
              </a:rPr>
              <a:t>Для доступа к Web-страницам используется протокол передачи гипертекста </a:t>
            </a:r>
            <a:r>
              <a:rPr lang="ru-RU" sz="2800" b="1" dirty="0">
                <a:latin typeface="+mn-lt"/>
                <a:cs typeface="+mn-cs"/>
              </a:rPr>
              <a:t>HTTP (</a:t>
            </a:r>
            <a:r>
              <a:rPr lang="ru-RU" sz="2800" b="1" dirty="0" err="1">
                <a:latin typeface="+mn-lt"/>
                <a:cs typeface="+mn-cs"/>
              </a:rPr>
              <a:t>Hyper</a:t>
            </a:r>
            <a:r>
              <a:rPr lang="ru-RU" sz="2800" b="1" dirty="0">
                <a:latin typeface="+mn-lt"/>
                <a:cs typeface="+mn-cs"/>
              </a:rPr>
              <a:t> </a:t>
            </a:r>
            <a:r>
              <a:rPr lang="ru-RU" sz="2800" b="1" dirty="0" err="1">
                <a:latin typeface="+mn-lt"/>
                <a:cs typeface="+mn-cs"/>
              </a:rPr>
              <a:t>Text</a:t>
            </a:r>
            <a:r>
              <a:rPr lang="ru-RU" sz="2800" b="1" dirty="0">
                <a:latin typeface="+mn-lt"/>
                <a:cs typeface="+mn-cs"/>
              </a:rPr>
              <a:t> </a:t>
            </a:r>
            <a:r>
              <a:rPr lang="ru-RU" sz="2800" b="1" dirty="0" err="1">
                <a:latin typeface="+mn-lt"/>
                <a:cs typeface="+mn-cs"/>
              </a:rPr>
              <a:t>Transfer</a:t>
            </a:r>
            <a:r>
              <a:rPr lang="ru-RU" sz="2800" b="1" dirty="0">
                <a:latin typeface="+mn-lt"/>
                <a:cs typeface="+mn-cs"/>
              </a:rPr>
              <a:t> </a:t>
            </a:r>
            <a:r>
              <a:rPr lang="ru-RU" sz="2800" b="1" dirty="0" err="1">
                <a:latin typeface="+mn-lt"/>
                <a:cs typeface="+mn-cs"/>
              </a:rPr>
              <a:t>Protocol</a:t>
            </a:r>
            <a:r>
              <a:rPr lang="ru-RU" sz="2800" b="1" dirty="0">
                <a:latin typeface="+mn-lt"/>
                <a:cs typeface="+mn-cs"/>
              </a:rPr>
              <a:t>)</a:t>
            </a:r>
            <a:r>
              <a:rPr lang="ru-RU" sz="2800" dirty="0">
                <a:latin typeface="+mn-lt"/>
                <a:cs typeface="+mn-cs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142852"/>
            <a:ext cx="3825471" cy="830997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URL-</a:t>
            </a:r>
            <a:r>
              <a:rPr lang="ru-RU" sz="48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адрес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46075" y="1071563"/>
            <a:ext cx="8154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ru-RU" altLang="ru-RU" sz="3200">
                <a:latin typeface="Century Schoolbook" pitchFamily="18" charset="0"/>
              </a:rPr>
              <a:t>http://schools.keldysh.ru/info2000/index.htm</a:t>
            </a:r>
            <a:endParaRPr lang="ru-RU" altLang="ru-RU" sz="3200" b="1">
              <a:latin typeface="Century Schoolbook" pitchFamily="18" charset="0"/>
            </a:endParaRPr>
          </a:p>
        </p:txBody>
      </p:sp>
      <p:grpSp>
        <p:nvGrpSpPr>
          <p:cNvPr id="3" name="Группа 7"/>
          <p:cNvGrpSpPr>
            <a:grpSpLocks/>
          </p:cNvGrpSpPr>
          <p:nvPr/>
        </p:nvGrpSpPr>
        <p:grpSpPr bwMode="auto">
          <a:xfrm>
            <a:off x="4857750" y="1714500"/>
            <a:ext cx="3500438" cy="3071813"/>
            <a:chOff x="4857752" y="1000108"/>
            <a:chExt cx="1428760" cy="572298"/>
          </a:xfrm>
        </p:grpSpPr>
        <p:cxnSp>
          <p:nvCxnSpPr>
            <p:cNvPr id="4" name="Прямая соединительная линия 3"/>
            <p:cNvCxnSpPr/>
            <p:nvPr/>
          </p:nvCxnSpPr>
          <p:spPr>
            <a:xfrm>
              <a:off x="4857752" y="1000108"/>
              <a:ext cx="1428760" cy="1479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rot="5400000">
              <a:off x="5286427" y="1285729"/>
              <a:ext cx="571411" cy="1944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4643438" y="4786313"/>
            <a:ext cx="4071937" cy="954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путь к файлу и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имя файла Web-страницы</a:t>
            </a:r>
          </a:p>
        </p:txBody>
      </p:sp>
      <p:grpSp>
        <p:nvGrpSpPr>
          <p:cNvPr id="5" name="Группа 8"/>
          <p:cNvGrpSpPr>
            <a:grpSpLocks/>
          </p:cNvGrpSpPr>
          <p:nvPr/>
        </p:nvGrpSpPr>
        <p:grpSpPr bwMode="auto">
          <a:xfrm>
            <a:off x="1500188" y="1714500"/>
            <a:ext cx="3286125" cy="1857375"/>
            <a:chOff x="4857752" y="1000108"/>
            <a:chExt cx="1428760" cy="572298"/>
          </a:xfrm>
        </p:grpSpPr>
        <p:cxnSp>
          <p:nvCxnSpPr>
            <p:cNvPr id="10" name="Прямая соединительная линия 9"/>
            <p:cNvCxnSpPr/>
            <p:nvPr/>
          </p:nvCxnSpPr>
          <p:spPr>
            <a:xfrm>
              <a:off x="4857752" y="1000108"/>
              <a:ext cx="1428760" cy="1468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 rot="5400000">
              <a:off x="5286472" y="1286056"/>
              <a:ext cx="571320" cy="138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2428875" y="3714750"/>
            <a:ext cx="3500438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доменное имя сервера</a:t>
            </a:r>
          </a:p>
        </p:txBody>
      </p:sp>
      <p:grpSp>
        <p:nvGrpSpPr>
          <p:cNvPr id="8" name="Группа 8"/>
          <p:cNvGrpSpPr>
            <a:grpSpLocks/>
          </p:cNvGrpSpPr>
          <p:nvPr/>
        </p:nvGrpSpPr>
        <p:grpSpPr bwMode="auto">
          <a:xfrm>
            <a:off x="500063" y="1714500"/>
            <a:ext cx="928687" cy="1000125"/>
            <a:chOff x="4857752" y="1000108"/>
            <a:chExt cx="1428760" cy="572298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>
              <a:off x="4857752" y="1000108"/>
              <a:ext cx="1428760" cy="1817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>
              <a:off x="5286437" y="1285491"/>
              <a:ext cx="571389" cy="244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/>
          <p:cNvSpPr txBox="1"/>
          <p:nvPr/>
        </p:nvSpPr>
        <p:spPr>
          <a:xfrm>
            <a:off x="285750" y="2714625"/>
            <a:ext cx="1928813" cy="9540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протокол 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доступа</a:t>
            </a: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2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163</TotalTime>
  <Words>617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Bookman Old Style</vt:lpstr>
      <vt:lpstr>Calibri</vt:lpstr>
      <vt:lpstr>Century Schoolbook</vt:lpstr>
      <vt:lpstr>Courier New</vt:lpstr>
      <vt:lpstr>Times New Roman</vt:lpstr>
      <vt:lpstr>Trebuchet MS</vt:lpstr>
      <vt:lpstr>Wingdings</vt:lpstr>
      <vt:lpstr>Wingdings 2</vt:lpstr>
      <vt:lpstr>Эркер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Мария</dc:creator>
  <cp:lastModifiedBy>fyfcnfcbz_ybrjkftdyf@mail.ru</cp:lastModifiedBy>
  <cp:revision>29</cp:revision>
  <dcterms:created xsi:type="dcterms:W3CDTF">2013-09-10T05:10:51Z</dcterms:created>
  <dcterms:modified xsi:type="dcterms:W3CDTF">2023-11-28T10:11:49Z</dcterms:modified>
</cp:coreProperties>
</file>