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57" r:id="rId3"/>
    <p:sldId id="261" r:id="rId4"/>
    <p:sldId id="260" r:id="rId5"/>
    <p:sldId id="263" r:id="rId6"/>
    <p:sldId id="264" r:id="rId7"/>
    <p:sldId id="259" r:id="rId8"/>
    <p:sldId id="262" r:id="rId9"/>
    <p:sldId id="266" r:id="rId10"/>
    <p:sldId id="268" r:id="rId11"/>
    <p:sldId id="267" r:id="rId12"/>
    <p:sldId id="277" r:id="rId13"/>
    <p:sldId id="269" r:id="rId14"/>
    <p:sldId id="272" r:id="rId15"/>
    <p:sldId id="273" r:id="rId16"/>
    <p:sldId id="301" r:id="rId17"/>
    <p:sldId id="271" r:id="rId18"/>
    <p:sldId id="274" r:id="rId19"/>
    <p:sldId id="270" r:id="rId20"/>
    <p:sldId id="265" r:id="rId21"/>
    <p:sldId id="276" r:id="rId22"/>
    <p:sldId id="280" r:id="rId23"/>
    <p:sldId id="275" r:id="rId24"/>
    <p:sldId id="279" r:id="rId25"/>
    <p:sldId id="283" r:id="rId26"/>
    <p:sldId id="282" r:id="rId27"/>
    <p:sldId id="286" r:id="rId28"/>
    <p:sldId id="285" r:id="rId29"/>
    <p:sldId id="284" r:id="rId30"/>
    <p:sldId id="278" r:id="rId31"/>
    <p:sldId id="289" r:id="rId32"/>
    <p:sldId id="288" r:id="rId33"/>
    <p:sldId id="281" r:id="rId34"/>
    <p:sldId id="293" r:id="rId35"/>
    <p:sldId id="295" r:id="rId36"/>
    <p:sldId id="294" r:id="rId37"/>
    <p:sldId id="290" r:id="rId38"/>
    <p:sldId id="298" r:id="rId39"/>
    <p:sldId id="291" r:id="rId40"/>
    <p:sldId id="297" r:id="rId41"/>
    <p:sldId id="296" r:id="rId42"/>
    <p:sldId id="300" r:id="rId43"/>
    <p:sldId id="299" r:id="rId44"/>
    <p:sldId id="292" r:id="rId45"/>
    <p:sldId id="28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Бойко" initials="О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4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623E2-4B1E-495F-94E6-201DACD09A6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8814-A253-4FB8-9EAF-B3F585E365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814-A253-4FB8-9EAF-B3F585E3652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8814-A253-4FB8-9EAF-B3F585E3652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05FFA2FC-7CDE-4BE1-8834-83A8EDD75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B65FE0-F3EC-4505-8ABE-4EBFB455E291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ECDE2BE7-CCC0-4AA9-B52D-23F44F7BF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ED2A5038-D0D5-4A05-9DFA-6BE075E0D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90E54-EB2C-448C-90C1-82570CE00651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A55A-8CF9-46B6-B812-9C62FEC4E9A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F986-CB2C-4EED-B094-9CA3CEAAD7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31.userapi.com/impg/F22XElgNQJoX2FoVNDO-Fo8ZZf_gEZsHvw8Zgg/7bt-cffw7Y0.jpg?size=960x630&amp;quality=95&amp;sign=c949d49140a5bb5c954ef427da859166&amp;c_uniq_tag=KT86KaQVsL4fv_pfqvqWz9_xJh6mjCMEXYupTnHvnEg&amp;type=albu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700808"/>
            <a:ext cx="7498103" cy="492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38236" y="1413916"/>
            <a:ext cx="7850188" cy="4751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ра-ра-ра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начинается иг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ры-ры-ры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у мальчиков ша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ро-ро-ро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– у нас новое вед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ру-ру-ру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– продолжаем мы иг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ре-ре-ре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– стоит домик во дво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ри-ри-ри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– на ветках снеги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ар-ар-ар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– кипит наш самов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ор-ор-ор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– созрел красный помид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ре-ре-ре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– носим воду мы в вед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s://ozon-st.cdn.ngenix.net/multimedia/1014041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73126"/>
            <a:ext cx="331152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6016" y="1700808"/>
            <a:ext cx="396775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Propisi" pitchFamily="2" charset="0"/>
              </a:rPr>
              <a:t>Я тетрадь свою открою</a:t>
            </a:r>
            <a:r>
              <a:rPr lang="ru-RU" sz="3600" b="1" dirty="0" smtClean="0">
                <a:latin typeface="Propisi" pitchFamily="2" charset="0"/>
              </a:rPr>
              <a:t/>
            </a:r>
            <a:br>
              <a:rPr lang="ru-RU" sz="3600" b="1" dirty="0" smtClean="0">
                <a:latin typeface="Propisi" pitchFamily="2" charset="0"/>
              </a:rPr>
            </a:br>
            <a:r>
              <a:rPr lang="ru-RU" sz="3600" b="1" dirty="0">
                <a:latin typeface="Propisi" pitchFamily="2" charset="0"/>
              </a:rPr>
              <a:t>И как надо положу.</a:t>
            </a:r>
            <a:r>
              <a:rPr lang="ru-RU" sz="3600" b="1" dirty="0" smtClean="0">
                <a:latin typeface="Propisi" pitchFamily="2" charset="0"/>
              </a:rPr>
              <a:t/>
            </a:r>
            <a:br>
              <a:rPr lang="ru-RU" sz="3600" b="1" dirty="0" smtClean="0">
                <a:latin typeface="Propisi" pitchFamily="2" charset="0"/>
              </a:rPr>
            </a:br>
            <a:r>
              <a:rPr lang="ru-RU" sz="3600" b="1" dirty="0">
                <a:latin typeface="Propisi" pitchFamily="2" charset="0"/>
              </a:rPr>
              <a:t>Я друзья от вас не скрою</a:t>
            </a:r>
            <a:r>
              <a:rPr lang="ru-RU" sz="3600" b="1" dirty="0" smtClean="0">
                <a:latin typeface="Propisi" pitchFamily="2" charset="0"/>
              </a:rPr>
              <a:t/>
            </a:r>
            <a:br>
              <a:rPr lang="ru-RU" sz="3600" b="1" dirty="0" smtClean="0">
                <a:latin typeface="Propisi" pitchFamily="2" charset="0"/>
              </a:rPr>
            </a:br>
            <a:r>
              <a:rPr lang="ru-RU" sz="3600" b="1" dirty="0">
                <a:latin typeface="Propisi" pitchFamily="2" charset="0"/>
              </a:rPr>
              <a:t>Ручку я слегка держу.</a:t>
            </a:r>
            <a:r>
              <a:rPr lang="ru-RU" sz="3600" b="1" dirty="0" smtClean="0">
                <a:latin typeface="Propisi" pitchFamily="2" charset="0"/>
              </a:rPr>
              <a:t/>
            </a:r>
            <a:br>
              <a:rPr lang="ru-RU" sz="3600" b="1" dirty="0" smtClean="0">
                <a:latin typeface="Propisi" pitchFamily="2" charset="0"/>
              </a:rPr>
            </a:br>
            <a:r>
              <a:rPr lang="ru-RU" sz="3600" b="1" dirty="0">
                <a:latin typeface="Propisi" pitchFamily="2" charset="0"/>
              </a:rPr>
              <a:t>Сяду прямо, не согнусь,</a:t>
            </a:r>
            <a:r>
              <a:rPr lang="ru-RU" sz="3600" b="1" dirty="0" smtClean="0">
                <a:latin typeface="Propisi" pitchFamily="2" charset="0"/>
              </a:rPr>
              <a:t/>
            </a:r>
            <a:br>
              <a:rPr lang="ru-RU" sz="3600" b="1" dirty="0" smtClean="0">
                <a:latin typeface="Propisi" pitchFamily="2" charset="0"/>
              </a:rPr>
            </a:br>
            <a:r>
              <a:rPr lang="ru-RU" sz="3600" b="1" dirty="0">
                <a:latin typeface="Propisi" pitchFamily="2" charset="0"/>
              </a:rPr>
              <a:t>За работу я возьмусь</a:t>
            </a:r>
            <a:r>
              <a:rPr lang="ru-RU" sz="3600" b="1" dirty="0" smtClean="0">
                <a:latin typeface="Propisi" pitchFamily="2" charset="0"/>
              </a:rPr>
              <a:t>.</a:t>
            </a:r>
          </a:p>
          <a:p>
            <a:r>
              <a:rPr lang="ru-RU" sz="3600" b="1" dirty="0" smtClean="0">
                <a:latin typeface="Propisi" pitchFamily="2" charset="0"/>
              </a:rPr>
              <a:t>Стр. 6</a:t>
            </a:r>
            <a:endParaRPr lang="ru-RU" sz="36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: скругленные углы 3">
            <a:extLst>
              <a:ext uri="{FF2B5EF4-FFF2-40B4-BE49-F238E27FC236}">
                <a16:creationId xmlns="" xmlns:a16="http://schemas.microsoft.com/office/drawing/2014/main" id="{2010271B-766B-4AF4-8169-CBD41C6B31F2}"/>
              </a:ext>
            </a:extLst>
          </p:cNvPr>
          <p:cNvSpPr/>
          <p:nvPr/>
        </p:nvSpPr>
        <p:spPr>
          <a:xfrm>
            <a:off x="2123728" y="620688"/>
            <a:ext cx="5184576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Картинный диктант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465AE30-E481-4645-8D64-336638C5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2131057" cy="2017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F41CCA97-43A5-4C0E-B5CA-7F7EE042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062209" cy="216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A2D1ACA0-CCFF-4669-B166-A27F6D13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108943" cy="2135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0AD103-965E-48C6-B471-4039C7444EC9}"/>
              </a:ext>
            </a:extLst>
          </p:cNvPr>
          <p:cNvSpPr txBox="1"/>
          <p:nvPr/>
        </p:nvSpPr>
        <p:spPr>
          <a:xfrm>
            <a:off x="191344" y="5805264"/>
            <a:ext cx="8773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LiteraturnayaC"/>
              </a:rPr>
              <a:t>Учитель показывает рисунки лисы, </a:t>
            </a:r>
            <a:r>
              <a:rPr lang="ru-RU" sz="1800" b="0" i="0" u="none" strike="noStrike" baseline="0" dirty="0" smtClean="0">
                <a:latin typeface="LiteraturnayaC"/>
              </a:rPr>
              <a:t>лося, луны, ладони. </a:t>
            </a:r>
            <a:r>
              <a:rPr lang="ru-RU" sz="1800" b="0" i="0" u="none" strike="noStrike" baseline="0" dirty="0">
                <a:latin typeface="LiteraturnayaC"/>
              </a:rPr>
              <a:t>Ученики проговаривают </a:t>
            </a:r>
            <a:endParaRPr lang="ru-RU" sz="1800" b="0" i="0" u="none" strike="noStrike" baseline="0" dirty="0" smtClean="0">
              <a:latin typeface="LiteraturnayaC"/>
            </a:endParaRPr>
          </a:p>
          <a:p>
            <a:pPr algn="just"/>
            <a:r>
              <a:rPr lang="ru-RU" sz="1800" b="0" i="0" u="none" strike="noStrike" baseline="0" dirty="0" smtClean="0">
                <a:latin typeface="LiteraturnayaC"/>
              </a:rPr>
              <a:t>шепотом </a:t>
            </a:r>
            <a:r>
              <a:rPr lang="ru-RU" sz="1800" b="0" i="0" u="none" strike="noStrike" baseline="0" dirty="0">
                <a:latin typeface="LiteraturnayaC"/>
              </a:rPr>
              <a:t>названия и </a:t>
            </a:r>
            <a:r>
              <a:rPr lang="ru-RU" sz="1800" b="0" i="0" u="none" strike="noStrike" baseline="0" dirty="0" smtClean="0">
                <a:latin typeface="LiteraturnayaC"/>
              </a:rPr>
              <a:t>записывают  в прописи на стр.6 на верхней строке</a:t>
            </a:r>
          </a:p>
          <a:p>
            <a:pPr algn="just"/>
            <a:r>
              <a:rPr lang="ru-RU" sz="1800" b="0" i="0" u="none" strike="noStrike" baseline="0" dirty="0" smtClean="0">
                <a:latin typeface="LiteraturnayaC"/>
              </a:rPr>
              <a:t>начальные </a:t>
            </a:r>
            <a:r>
              <a:rPr lang="ru-RU" sz="1800" b="0" i="0" u="none" strike="noStrike" baseline="0" dirty="0">
                <a:latin typeface="LiteraturnayaC"/>
              </a:rPr>
              <a:t>слоги этих слов: </a:t>
            </a:r>
            <a:r>
              <a:rPr lang="ru-RU" sz="1800" b="0" i="1" u="none" strike="noStrike" baseline="0" dirty="0">
                <a:latin typeface="LiteraturnayaC-Italic"/>
              </a:rPr>
              <a:t>ли, </a:t>
            </a:r>
            <a:r>
              <a:rPr lang="ru-RU" sz="1800" b="0" i="1" u="none" strike="noStrike" baseline="0" dirty="0" err="1" smtClean="0">
                <a:latin typeface="LiteraturnayaC-Italic"/>
              </a:rPr>
              <a:t>ло</a:t>
            </a:r>
            <a:r>
              <a:rPr lang="ru-RU" sz="1800" b="0" i="1" u="none" strike="noStrike" baseline="0" dirty="0" smtClean="0">
                <a:latin typeface="LiteraturnayaC-Italic"/>
              </a:rPr>
              <a:t>, </a:t>
            </a:r>
            <a:r>
              <a:rPr lang="ru-RU" sz="1800" b="0" i="1" u="none" strike="noStrike" baseline="0" dirty="0" err="1" smtClean="0">
                <a:latin typeface="LiteraturnayaC-Italic"/>
              </a:rPr>
              <a:t>лу</a:t>
            </a:r>
            <a:r>
              <a:rPr lang="ru-RU" sz="1800" b="0" i="1" u="none" strike="noStrike" baseline="0" dirty="0" smtClean="0">
                <a:latin typeface="LiteraturnayaC-Italic"/>
              </a:rPr>
              <a:t>, </a:t>
            </a:r>
            <a:r>
              <a:rPr lang="ru-RU" sz="1800" b="0" i="1" u="none" strike="noStrike" baseline="0" dirty="0" err="1" smtClean="0">
                <a:latin typeface="LiteraturnayaC-Italic"/>
              </a:rPr>
              <a:t>ла</a:t>
            </a:r>
            <a:r>
              <a:rPr lang="ru-RU" sz="1800" b="0" i="0" u="none" strike="noStrike" baseline="0" dirty="0" smtClean="0">
                <a:latin typeface="LiteraturnayaC"/>
              </a:rPr>
              <a:t>.</a:t>
            </a:r>
            <a:endParaRPr lang="ru-RU" sz="1800" b="0" i="0" u="none" strike="noStrike" baseline="0" dirty="0">
              <a:latin typeface="LiteraturnayaC"/>
            </a:endParaRPr>
          </a:p>
          <a:p>
            <a:pPr algn="just"/>
            <a:endParaRPr lang="ru-RU" dirty="0"/>
          </a:p>
        </p:txBody>
      </p:sp>
      <p:pic>
        <p:nvPicPr>
          <p:cNvPr id="25604" name="Picture 4" descr="https://avatars.mds.yandex.net/i?id=18d52aeb47bbe3e89a07351e5abd61c7807532f5-10146555-images-thumbs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564904"/>
            <a:ext cx="2471936" cy="247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1"/>
          <p:cNvSpPr txBox="1">
            <a:spLocks noChangeArrowheads="1"/>
          </p:cNvSpPr>
          <p:nvPr/>
        </p:nvSpPr>
        <p:spPr>
          <a:xfrm>
            <a:off x="1187624" y="1484784"/>
            <a:ext cx="6913389" cy="187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Сравните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160C54CD-1961-45E6-BC42-E00E6C0B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9769"/>
            <a:ext cx="1368152" cy="2555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018B446-F6AB-4BF5-8D69-486D54E4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39" y="3194612"/>
            <a:ext cx="1368152" cy="1754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8" cstate="print"/>
          <a:srcRect l="45047" t="24988" r="16138" b="13583"/>
          <a:stretch>
            <a:fillRect/>
          </a:stretch>
        </p:blipFill>
        <p:spPr bwMode="auto">
          <a:xfrm>
            <a:off x="4572000" y="2492896"/>
            <a:ext cx="38057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="" xmlns:a16="http://schemas.microsoft.com/office/drawing/2014/main" id="{B6BAEE0C-41F5-4EAC-9054-3FEFDD8BC3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7700" y="0"/>
            <a:ext cx="2106216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Line 3">
            <a:extLst>
              <a:ext uri="{FF2B5EF4-FFF2-40B4-BE49-F238E27FC236}">
                <a16:creationId xmlns="" xmlns:a16="http://schemas.microsoft.com/office/drawing/2014/main" id="{42CEF96B-880D-448D-B385-C562D2698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0011" y="0"/>
            <a:ext cx="2106215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4">
            <a:extLst>
              <a:ext uri="{FF2B5EF4-FFF2-40B4-BE49-F238E27FC236}">
                <a16:creationId xmlns="" xmlns:a16="http://schemas.microsoft.com/office/drawing/2014/main" id="{D1647198-E4D7-4BEC-AF8D-5566BCC48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4958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5">
            <a:extLst>
              <a:ext uri="{FF2B5EF4-FFF2-40B4-BE49-F238E27FC236}">
                <a16:creationId xmlns="" xmlns:a16="http://schemas.microsoft.com/office/drawing/2014/main" id="{C7EEB457-CD58-4733-A5B2-A5EF6DA8A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908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6">
            <a:extLst>
              <a:ext uri="{FF2B5EF4-FFF2-40B4-BE49-F238E27FC236}">
                <a16:creationId xmlns="" xmlns:a16="http://schemas.microsoft.com/office/drawing/2014/main" id="{2176620E-C906-4D3A-BEC3-FD18CF3146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1625" y="0"/>
            <a:ext cx="2106216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7">
            <a:extLst>
              <a:ext uri="{FF2B5EF4-FFF2-40B4-BE49-F238E27FC236}">
                <a16:creationId xmlns="" xmlns:a16="http://schemas.microsoft.com/office/drawing/2014/main" id="{FA512E3B-2622-435B-BA5A-A8D9C8328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48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8" name="Picture 8" descr="img027">
            <a:extLst>
              <a:ext uri="{FF2B5EF4-FFF2-40B4-BE49-F238E27FC236}">
                <a16:creationId xmlns="" xmlns:a16="http://schemas.microsoft.com/office/drawing/2014/main" id="{6578D7A7-2B60-46D9-BC25-0818BFE7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135850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A98B306B-6D74-46DF-9134-312CAEDDE825}"/>
              </a:ext>
            </a:extLst>
          </p:cNvPr>
          <p:cNvGrpSpPr>
            <a:grpSpLocks/>
          </p:cNvGrpSpPr>
          <p:nvPr/>
        </p:nvGrpSpPr>
        <p:grpSpPr bwMode="auto">
          <a:xfrm>
            <a:off x="6012657" y="2590800"/>
            <a:ext cx="654844" cy="731838"/>
            <a:chOff x="3782" y="2152"/>
            <a:chExt cx="681" cy="46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264" name="Oval 10">
              <a:extLst>
                <a:ext uri="{FF2B5EF4-FFF2-40B4-BE49-F238E27FC236}">
                  <a16:creationId xmlns="" xmlns:a16="http://schemas.microsoft.com/office/drawing/2014/main" id="{2F833212-2319-46A0-9F86-4348FF0003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grp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65" name="Rectangle 11">
              <a:extLst>
                <a:ext uri="{FF2B5EF4-FFF2-40B4-BE49-F238E27FC236}">
                  <a16:creationId xmlns="" xmlns:a16="http://schemas.microsoft.com/office/drawing/2014/main" id="{83EED2EC-9C65-4392-8677-46BDBFB3B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34" name="Oval 26">
            <a:extLst>
              <a:ext uri="{FF2B5EF4-FFF2-40B4-BE49-F238E27FC236}">
                <a16:creationId xmlns="" xmlns:a16="http://schemas.microsoft.com/office/drawing/2014/main" id="{551A5ED8-7A2A-4045-923D-D2648D49FB6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296424" y="3568700"/>
            <a:ext cx="435769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1" name="Rectangle 27">
            <a:extLst>
              <a:ext uri="{FF2B5EF4-FFF2-40B4-BE49-F238E27FC236}">
                <a16:creationId xmlns="" xmlns:a16="http://schemas.microsoft.com/office/drawing/2014/main" id="{69CD3BE9-F39A-4A99-A8FD-70AD889277D9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091239" y="3498850"/>
            <a:ext cx="864394" cy="719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36" name="Line 28">
            <a:extLst>
              <a:ext uri="{FF2B5EF4-FFF2-40B4-BE49-F238E27FC236}">
                <a16:creationId xmlns="" xmlns:a16="http://schemas.microsoft.com/office/drawing/2014/main" id="{C50A2CF2-6CD8-4354-9E1C-04246240F5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9350" y="2806700"/>
            <a:ext cx="377429" cy="13081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7" name="Line 29">
            <a:extLst>
              <a:ext uri="{FF2B5EF4-FFF2-40B4-BE49-F238E27FC236}">
                <a16:creationId xmlns="" xmlns:a16="http://schemas.microsoft.com/office/drawing/2014/main" id="{9B2F6BB0-ECE9-4A9D-B22C-1CB090D3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5100" y="3581402"/>
            <a:ext cx="628650" cy="7794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8" name="Line 30">
            <a:extLst>
              <a:ext uri="{FF2B5EF4-FFF2-40B4-BE49-F238E27FC236}">
                <a16:creationId xmlns="" xmlns:a16="http://schemas.microsoft.com/office/drawing/2014/main" id="{0DEC7FA9-5A88-42B7-9751-F7FC5D7628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2151" y="2662238"/>
            <a:ext cx="402431" cy="3857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9" name="Line 31">
            <a:extLst>
              <a:ext uri="{FF2B5EF4-FFF2-40B4-BE49-F238E27FC236}">
                <a16:creationId xmlns="" xmlns:a16="http://schemas.microsoft.com/office/drawing/2014/main" id="{456E9797-466B-49A3-9BFE-AACF624408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9150" y="2590800"/>
            <a:ext cx="1195388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3040" name="Picture 32" descr="1-324">
            <a:extLst>
              <a:ext uri="{FF2B5EF4-FFF2-40B4-BE49-F238E27FC236}">
                <a16:creationId xmlns="" xmlns:a16="http://schemas.microsoft.com/office/drawing/2014/main" id="{4E95A5D8-82B4-446B-AE60-836C6BF1F4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981202"/>
            <a:ext cx="500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1" name="Line 33">
            <a:extLst>
              <a:ext uri="{FF2B5EF4-FFF2-40B4-BE49-F238E27FC236}">
                <a16:creationId xmlns="" xmlns:a16="http://schemas.microsoft.com/office/drawing/2014/main" id="{8675E81E-EBF4-4094-8CFF-ADFFFBCBB3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3048000"/>
            <a:ext cx="1085850" cy="3352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34">
            <a:extLst>
              <a:ext uri="{FF2B5EF4-FFF2-40B4-BE49-F238E27FC236}">
                <a16:creationId xmlns="" xmlns:a16="http://schemas.microsoft.com/office/drawing/2014/main" id="{44AEE192-8C82-4482-90CD-72B2B1320C13}"/>
              </a:ext>
            </a:extLst>
          </p:cNvPr>
          <p:cNvGrpSpPr>
            <a:grpSpLocks/>
          </p:cNvGrpSpPr>
          <p:nvPr/>
        </p:nvGrpSpPr>
        <p:grpSpPr bwMode="auto">
          <a:xfrm>
            <a:off x="5543550" y="2895602"/>
            <a:ext cx="377429" cy="360363"/>
            <a:chOff x="567" y="1026"/>
            <a:chExt cx="181" cy="136"/>
          </a:xfrm>
        </p:grpSpPr>
        <p:sp>
          <p:nvSpPr>
            <p:cNvPr id="10262" name="Line 35">
              <a:extLst>
                <a:ext uri="{FF2B5EF4-FFF2-40B4-BE49-F238E27FC236}">
                  <a16:creationId xmlns="" xmlns:a16="http://schemas.microsoft.com/office/drawing/2014/main" id="{C257FA8F-838A-4DE4-9916-D888F31F8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36">
              <a:extLst>
                <a:ext uri="{FF2B5EF4-FFF2-40B4-BE49-F238E27FC236}">
                  <a16:creationId xmlns="" xmlns:a16="http://schemas.microsoft.com/office/drawing/2014/main" id="{AAEB965E-C20E-4EAB-8D24-1CF92431A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9" name="Line 37">
            <a:extLst>
              <a:ext uri="{FF2B5EF4-FFF2-40B4-BE49-F238E27FC236}">
                <a16:creationId xmlns="" xmlns:a16="http://schemas.microsoft.com/office/drawing/2014/main" id="{D1A4ACC1-8406-4C31-8EB6-25C4B8923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5814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46" name="AutoShape 38">
            <a:extLst>
              <a:ext uri="{FF2B5EF4-FFF2-40B4-BE49-F238E27FC236}">
                <a16:creationId xmlns="" xmlns:a16="http://schemas.microsoft.com/office/drawing/2014/main" id="{FE4D83DF-AA2D-4576-8E4C-E450EE9EC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38400"/>
            <a:ext cx="161925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61" name="Line 48">
            <a:extLst>
              <a:ext uri="{FF2B5EF4-FFF2-40B4-BE49-F238E27FC236}">
                <a16:creationId xmlns="" xmlns:a16="http://schemas.microsoft.com/office/drawing/2014/main" id="{6B071ABD-6157-49EF-AD4A-63C5153EF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1840" y="-459432"/>
            <a:ext cx="2106215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EC9B45-0B3D-479F-BED5-5D640C268394}"/>
              </a:ext>
            </a:extLst>
          </p:cNvPr>
          <p:cNvSpPr txBox="1"/>
          <p:nvPr/>
        </p:nvSpPr>
        <p:spPr>
          <a:xfrm>
            <a:off x="89502" y="5157192"/>
            <a:ext cx="89649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ZapfDingbats"/>
              </a:rPr>
              <a:t> </a:t>
            </a:r>
            <a:r>
              <a:rPr lang="ru-RU" sz="1800" b="0" i="0" u="none" strike="noStrike" baseline="0" dirty="0">
                <a:latin typeface="LiteraturnayaC"/>
              </a:rPr>
              <a:t>Ставим ручку на верхнюю линеечку рабочей строки, опускаемся по длинной наклонной линии (не доходя 1/3 в </a:t>
            </a:r>
            <a:r>
              <a:rPr lang="ru-RU" sz="1800" b="0" i="0" u="none" strike="noStrike" baseline="0" dirty="0" smtClean="0">
                <a:latin typeface="LiteraturnayaC"/>
              </a:rPr>
              <a:t>дополнительной </a:t>
            </a:r>
            <a:r>
              <a:rPr lang="ru-RU" sz="1800" b="0" i="0" u="none" strike="noStrike" baseline="0" dirty="0">
                <a:latin typeface="LiteraturnayaC"/>
              </a:rPr>
              <a:t>строке), снимаем ручку, ставим на 1/3 сверху, </a:t>
            </a:r>
            <a:r>
              <a:rPr lang="ru-RU" sz="1800" b="1" i="0" u="none" strike="noStrike" baseline="0" dirty="0">
                <a:latin typeface="LiteraturnayaC-Bold"/>
              </a:rPr>
              <a:t>бугорком </a:t>
            </a:r>
            <a:r>
              <a:rPr lang="ru-RU" sz="1800" b="0" i="0" u="none" strike="noStrike" baseline="0" dirty="0">
                <a:latin typeface="LiteraturnayaC"/>
              </a:rPr>
              <a:t>уходим вправо-вверх, разворачиваем ручку, опус-каемся по наклонной линии вниз, выполняем </a:t>
            </a:r>
            <a:r>
              <a:rPr lang="ru-RU" sz="1800" b="1" i="0" u="none" strike="noStrike" baseline="0" dirty="0" err="1">
                <a:latin typeface="LiteraturnayaC-Bold"/>
              </a:rPr>
              <a:t>качалочку</a:t>
            </a:r>
            <a:r>
              <a:rPr lang="ru-RU" sz="1800" b="1" i="0" u="none" strike="noStrike" baseline="0" dirty="0">
                <a:latin typeface="LiteraturnayaC-Bold"/>
              </a:rPr>
              <a:t> </a:t>
            </a:r>
            <a:r>
              <a:rPr lang="ru-RU" sz="1800" b="0" i="0" u="none" strike="noStrike" baseline="0" dirty="0">
                <a:latin typeface="LiteraturnayaC"/>
              </a:rPr>
              <a:t>и поднимаемся по крючку до середины.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4" grpId="0" animBg="1"/>
      <p:bldP spid="430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CD3D8D7-1BE7-460E-892E-B4313868BA42}"/>
              </a:ext>
            </a:extLst>
          </p:cNvPr>
          <p:cNvSpPr/>
          <p:nvPr/>
        </p:nvSpPr>
        <p:spPr>
          <a:xfrm>
            <a:off x="1889702" y="332656"/>
            <a:ext cx="4770530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Найди элементы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237859-4169-4962-9646-01094558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77" y="1370207"/>
            <a:ext cx="1998222" cy="220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36A60AED-9CB4-4C47-9819-0C1B231D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99" y="1370207"/>
            <a:ext cx="1998222" cy="220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415727E-3454-4699-9B00-465A464D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77" y="3789040"/>
            <a:ext cx="1998222" cy="220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BE0016A-95F1-4C5D-97BD-F5C4E207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66" y="1370207"/>
            <a:ext cx="1998222" cy="220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E1BB198-AB98-4B11-9FD3-314BCC59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53" y="3800183"/>
            <a:ext cx="1998222" cy="220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D4E2B62A-AB71-4228-8D37-ED4ADD12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99" y="3789040"/>
            <a:ext cx="1998222" cy="220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45E5641-0683-4CCB-88C3-85EB62A066FA}"/>
              </a:ext>
            </a:extLst>
          </p:cNvPr>
          <p:cNvSpPr>
            <a:spLocks/>
          </p:cNvSpPr>
          <p:nvPr/>
        </p:nvSpPr>
        <p:spPr bwMode="auto">
          <a:xfrm>
            <a:off x="4242017" y="3756060"/>
            <a:ext cx="383990" cy="1401257"/>
          </a:xfrm>
          <a:custGeom>
            <a:avLst/>
            <a:gdLst>
              <a:gd name="T0" fmla="*/ 0 w 576"/>
              <a:gd name="T1" fmla="*/ 1320 h 1320"/>
              <a:gd name="T2" fmla="*/ 576 w 576"/>
              <a:gd name="T3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1320">
                <a:moveTo>
                  <a:pt x="0" y="1320"/>
                </a:moveTo>
                <a:cubicBezTo>
                  <a:pt x="96" y="1100"/>
                  <a:pt x="456" y="275"/>
                  <a:pt x="576" y="0"/>
                </a:cubicBez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3095538C-BA8A-419A-8D0A-A75C3289EC08}"/>
              </a:ext>
            </a:extLst>
          </p:cNvPr>
          <p:cNvSpPr>
            <a:spLocks/>
          </p:cNvSpPr>
          <p:nvPr/>
        </p:nvSpPr>
        <p:spPr bwMode="auto">
          <a:xfrm>
            <a:off x="6246187" y="1556794"/>
            <a:ext cx="529424" cy="1182309"/>
          </a:xfrm>
          <a:custGeom>
            <a:avLst/>
            <a:gdLst>
              <a:gd name="T0" fmla="*/ 960 w 960"/>
              <a:gd name="T1" fmla="*/ 884 h 1353"/>
              <a:gd name="T2" fmla="*/ 476 w 960"/>
              <a:gd name="T3" fmla="*/ 1278 h 1353"/>
              <a:gd name="T4" fmla="*/ 247 w 960"/>
              <a:gd name="T5" fmla="*/ 1278 h 1353"/>
              <a:gd name="T6" fmla="*/ 339 w 960"/>
              <a:gd name="T7" fmla="*/ 830 h 1353"/>
              <a:gd name="T8" fmla="*/ 595 w 960"/>
              <a:gd name="T9" fmla="*/ 290 h 1353"/>
              <a:gd name="T10" fmla="*/ 567 w 960"/>
              <a:gd name="T11" fmla="*/ 71 h 1353"/>
              <a:gd name="T12" fmla="*/ 375 w 960"/>
              <a:gd name="T13" fmla="*/ 34 h 1353"/>
              <a:gd name="T14" fmla="*/ 0 w 960"/>
              <a:gd name="T15" fmla="*/ 278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0" h="1353">
                <a:moveTo>
                  <a:pt x="960" y="884"/>
                </a:moveTo>
                <a:cubicBezTo>
                  <a:pt x="879" y="950"/>
                  <a:pt x="595" y="1212"/>
                  <a:pt x="476" y="1278"/>
                </a:cubicBezTo>
                <a:cubicBezTo>
                  <a:pt x="357" y="1344"/>
                  <a:pt x="270" y="1353"/>
                  <a:pt x="247" y="1278"/>
                </a:cubicBezTo>
                <a:cubicBezTo>
                  <a:pt x="224" y="1203"/>
                  <a:pt x="281" y="995"/>
                  <a:pt x="339" y="830"/>
                </a:cubicBezTo>
                <a:cubicBezTo>
                  <a:pt x="397" y="665"/>
                  <a:pt x="557" y="417"/>
                  <a:pt x="595" y="290"/>
                </a:cubicBezTo>
                <a:cubicBezTo>
                  <a:pt x="633" y="163"/>
                  <a:pt x="604" y="114"/>
                  <a:pt x="567" y="71"/>
                </a:cubicBezTo>
                <a:cubicBezTo>
                  <a:pt x="530" y="28"/>
                  <a:pt x="469" y="0"/>
                  <a:pt x="375" y="34"/>
                </a:cubicBezTo>
                <a:cubicBezTo>
                  <a:pt x="281" y="68"/>
                  <a:pt x="78" y="227"/>
                  <a:pt x="0" y="278"/>
                </a:cubicBez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Freeform 22">
            <a:extLst>
              <a:ext uri="{FF2B5EF4-FFF2-40B4-BE49-F238E27FC236}">
                <a16:creationId xmlns="" xmlns:a16="http://schemas.microsoft.com/office/drawing/2014/main" id="{E91D7BD1-8D01-4AC1-9F38-A26FAEBE7125}"/>
              </a:ext>
            </a:extLst>
          </p:cNvPr>
          <p:cNvSpPr>
            <a:spLocks/>
          </p:cNvSpPr>
          <p:nvPr/>
        </p:nvSpPr>
        <p:spPr bwMode="auto">
          <a:xfrm>
            <a:off x="2165536" y="1268760"/>
            <a:ext cx="612161" cy="1338620"/>
          </a:xfrm>
          <a:custGeom>
            <a:avLst/>
            <a:gdLst>
              <a:gd name="T0" fmla="*/ 822 w 822"/>
              <a:gd name="T1" fmla="*/ 1038 h 1492"/>
              <a:gd name="T2" fmla="*/ 301 w 822"/>
              <a:gd name="T3" fmla="*/ 1431 h 1492"/>
              <a:gd name="T4" fmla="*/ 21 w 822"/>
              <a:gd name="T5" fmla="*/ 1402 h 1492"/>
              <a:gd name="T6" fmla="*/ 174 w 822"/>
              <a:gd name="T7" fmla="*/ 971 h 1492"/>
              <a:gd name="T8" fmla="*/ 601 w 822"/>
              <a:gd name="T9" fmla="*/ 0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" h="1492">
                <a:moveTo>
                  <a:pt x="822" y="1038"/>
                </a:moveTo>
                <a:cubicBezTo>
                  <a:pt x="735" y="1103"/>
                  <a:pt x="434" y="1370"/>
                  <a:pt x="301" y="1431"/>
                </a:cubicBezTo>
                <a:cubicBezTo>
                  <a:pt x="168" y="1492"/>
                  <a:pt x="42" y="1479"/>
                  <a:pt x="21" y="1402"/>
                </a:cubicBezTo>
                <a:cubicBezTo>
                  <a:pt x="0" y="1325"/>
                  <a:pt x="78" y="1204"/>
                  <a:pt x="174" y="971"/>
                </a:cubicBezTo>
                <a:cubicBezTo>
                  <a:pt x="271" y="737"/>
                  <a:pt x="512" y="202"/>
                  <a:pt x="601" y="0"/>
                </a:cubicBez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Freeform 18">
            <a:extLst>
              <a:ext uri="{FF2B5EF4-FFF2-40B4-BE49-F238E27FC236}">
                <a16:creationId xmlns="" xmlns:a16="http://schemas.microsoft.com/office/drawing/2014/main" id="{CF07FC44-5D79-4EE8-A2F5-4A57B3D60CD2}"/>
              </a:ext>
            </a:extLst>
          </p:cNvPr>
          <p:cNvSpPr>
            <a:spLocks/>
          </p:cNvSpPr>
          <p:nvPr/>
        </p:nvSpPr>
        <p:spPr bwMode="auto">
          <a:xfrm>
            <a:off x="6138175" y="4361466"/>
            <a:ext cx="915983" cy="785220"/>
          </a:xfrm>
          <a:custGeom>
            <a:avLst/>
            <a:gdLst>
              <a:gd name="T0" fmla="*/ 1094 w 1094"/>
              <a:gd name="T1" fmla="*/ 285 h 767"/>
              <a:gd name="T2" fmla="*/ 642 w 1094"/>
              <a:gd name="T3" fmla="*/ 661 h 767"/>
              <a:gd name="T4" fmla="*/ 479 w 1094"/>
              <a:gd name="T5" fmla="*/ 762 h 767"/>
              <a:gd name="T6" fmla="*/ 388 w 1094"/>
              <a:gd name="T7" fmla="*/ 690 h 767"/>
              <a:gd name="T8" fmla="*/ 479 w 1094"/>
              <a:gd name="T9" fmla="*/ 383 h 767"/>
              <a:gd name="T10" fmla="*/ 536 w 1094"/>
              <a:gd name="T11" fmla="*/ 148 h 767"/>
              <a:gd name="T12" fmla="*/ 469 w 1094"/>
              <a:gd name="T13" fmla="*/ 23 h 767"/>
              <a:gd name="T14" fmla="*/ 326 w 1094"/>
              <a:gd name="T15" fmla="*/ 11 h 767"/>
              <a:gd name="T16" fmla="*/ 0 w 1094"/>
              <a:gd name="T17" fmla="*/ 9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4" h="767">
                <a:moveTo>
                  <a:pt x="1094" y="285"/>
                </a:moveTo>
                <a:cubicBezTo>
                  <a:pt x="1019" y="348"/>
                  <a:pt x="744" y="582"/>
                  <a:pt x="642" y="661"/>
                </a:cubicBezTo>
                <a:cubicBezTo>
                  <a:pt x="540" y="740"/>
                  <a:pt x="521" y="757"/>
                  <a:pt x="479" y="762"/>
                </a:cubicBezTo>
                <a:cubicBezTo>
                  <a:pt x="437" y="767"/>
                  <a:pt x="388" y="753"/>
                  <a:pt x="388" y="690"/>
                </a:cubicBezTo>
                <a:cubicBezTo>
                  <a:pt x="388" y="627"/>
                  <a:pt x="454" y="473"/>
                  <a:pt x="479" y="383"/>
                </a:cubicBezTo>
                <a:cubicBezTo>
                  <a:pt x="504" y="293"/>
                  <a:pt x="538" y="208"/>
                  <a:pt x="536" y="148"/>
                </a:cubicBezTo>
                <a:cubicBezTo>
                  <a:pt x="534" y="88"/>
                  <a:pt x="504" y="46"/>
                  <a:pt x="469" y="23"/>
                </a:cubicBezTo>
                <a:cubicBezTo>
                  <a:pt x="434" y="0"/>
                  <a:pt x="404" y="0"/>
                  <a:pt x="326" y="11"/>
                </a:cubicBezTo>
                <a:cubicBezTo>
                  <a:pt x="248" y="22"/>
                  <a:pt x="68" y="74"/>
                  <a:pt x="0" y="91"/>
                </a:cubicBez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Freeform 19">
            <a:extLst>
              <a:ext uri="{FF2B5EF4-FFF2-40B4-BE49-F238E27FC236}">
                <a16:creationId xmlns="" xmlns:a16="http://schemas.microsoft.com/office/drawing/2014/main" id="{CA8BCA6E-2BD5-47DA-B33E-4B0BB8BA7DEB}"/>
              </a:ext>
            </a:extLst>
          </p:cNvPr>
          <p:cNvSpPr>
            <a:spLocks/>
          </p:cNvSpPr>
          <p:nvPr/>
        </p:nvSpPr>
        <p:spPr bwMode="auto">
          <a:xfrm>
            <a:off x="4133087" y="1397526"/>
            <a:ext cx="985838" cy="1081088"/>
          </a:xfrm>
          <a:custGeom>
            <a:avLst/>
            <a:gdLst>
              <a:gd name="T0" fmla="*/ 0 w 828"/>
              <a:gd name="T1" fmla="*/ 681 h 681"/>
              <a:gd name="T2" fmla="*/ 621 w 828"/>
              <a:gd name="T3" fmla="*/ 95 h 681"/>
              <a:gd name="T4" fmla="*/ 801 w 828"/>
              <a:gd name="T5" fmla="*/ 112 h 681"/>
              <a:gd name="T6" fmla="*/ 786 w 828"/>
              <a:gd name="T7" fmla="*/ 27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8" h="681">
                <a:moveTo>
                  <a:pt x="0" y="681"/>
                </a:moveTo>
                <a:cubicBezTo>
                  <a:pt x="103" y="583"/>
                  <a:pt x="488" y="190"/>
                  <a:pt x="621" y="95"/>
                </a:cubicBezTo>
                <a:cubicBezTo>
                  <a:pt x="754" y="0"/>
                  <a:pt x="774" y="82"/>
                  <a:pt x="801" y="112"/>
                </a:cubicBezTo>
                <a:cubicBezTo>
                  <a:pt x="828" y="142"/>
                  <a:pt x="789" y="241"/>
                  <a:pt x="786" y="275"/>
                </a:cubicBez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22">
            <a:extLst>
              <a:ext uri="{FF2B5EF4-FFF2-40B4-BE49-F238E27FC236}">
                <a16:creationId xmlns="" xmlns:a16="http://schemas.microsoft.com/office/drawing/2014/main" id="{5FA2D983-1701-431E-A4BE-8946215C47F9}"/>
              </a:ext>
            </a:extLst>
          </p:cNvPr>
          <p:cNvSpPr>
            <a:spLocks/>
          </p:cNvSpPr>
          <p:nvPr/>
        </p:nvSpPr>
        <p:spPr bwMode="auto">
          <a:xfrm rot="2448847" flipH="1">
            <a:off x="2256826" y="3839686"/>
            <a:ext cx="484447" cy="1319667"/>
          </a:xfrm>
          <a:custGeom>
            <a:avLst/>
            <a:gdLst>
              <a:gd name="T0" fmla="*/ 822 w 822"/>
              <a:gd name="T1" fmla="*/ 1038 h 1492"/>
              <a:gd name="T2" fmla="*/ 301 w 822"/>
              <a:gd name="T3" fmla="*/ 1431 h 1492"/>
              <a:gd name="T4" fmla="*/ 21 w 822"/>
              <a:gd name="T5" fmla="*/ 1402 h 1492"/>
              <a:gd name="T6" fmla="*/ 174 w 822"/>
              <a:gd name="T7" fmla="*/ 971 h 1492"/>
              <a:gd name="T8" fmla="*/ 601 w 822"/>
              <a:gd name="T9" fmla="*/ 0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" h="1492">
                <a:moveTo>
                  <a:pt x="822" y="1038"/>
                </a:moveTo>
                <a:cubicBezTo>
                  <a:pt x="735" y="1103"/>
                  <a:pt x="434" y="1370"/>
                  <a:pt x="301" y="1431"/>
                </a:cubicBezTo>
                <a:cubicBezTo>
                  <a:pt x="168" y="1492"/>
                  <a:pt x="42" y="1479"/>
                  <a:pt x="21" y="1402"/>
                </a:cubicBezTo>
                <a:cubicBezTo>
                  <a:pt x="0" y="1325"/>
                  <a:pt x="78" y="1204"/>
                  <a:pt x="174" y="971"/>
                </a:cubicBezTo>
                <a:cubicBezTo>
                  <a:pt x="271" y="737"/>
                  <a:pt x="512" y="202"/>
                  <a:pt x="601" y="0"/>
                </a:cubicBezTo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2229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класс\02. Уроки письма 2015\37-39. Строчная и заглавная буквы Р р\Написание буквы Р р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08064" flipV="1">
            <a:off x="6627019" y="4047332"/>
            <a:ext cx="14795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984E-6 L -0.2085 -0.64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6457 C -0.21389 -0.62789 -0.2191 -0.61008 -0.22778 -0.58187 C -0.23646 -0.55365 -0.24896 -0.51179 -0.26059 -0.47594 C -0.27222 -0.4401 -0.28437 -0.4061 -0.29757 -0.36656 C -0.31076 -0.32701 -0.32483 -0.28607 -0.3401 -0.2389 C -0.35538 -0.19172 -0.3724 -0.13783 -0.38941 -0.08372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41 -0.08372 C -0.38941 -0.08372 -0.31893 -0.30713 -0.24792 -0.530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5303 C -0.23472 -0.54903 -0.22136 -0.56753 -0.20972 -0.58326 C -0.19809 -0.59898 -0.18906 -0.61355 -0.17813 -0.62511 C -0.16719 -0.63668 -0.15278 -0.64778 -0.14393 -0.65264 C -0.13507 -0.65749 -0.13021 -0.65518 -0.12466 -0.65449 C -0.1191 -0.65379 -0.11441 -0.65495 -0.11094 -0.64894 C -0.10747 -0.64292 -0.10261 -0.63252 -0.10417 -0.61795 C -0.10573 -0.60338 -0.11424 -0.58141 -0.12066 -0.56128 C -0.12709 -0.54116 -0.13663 -0.51573 -0.14254 -0.49746 C -0.14844 -0.47918 -0.15243 -0.46415 -0.15625 -0.4519 C -0.16007 -0.43964 -0.16441 -0.43224 -0.1658 -0.42461 C -0.16719 -0.41697 -0.16684 -0.41142 -0.16441 -0.40634 C -0.16198 -0.40125 -0.15781 -0.39292 -0.1507 -0.39338 C -0.14358 -0.39385 -0.13073 -0.4024 -0.12205 -0.4098 C -0.11337 -0.41721 -0.10452 -0.43131 -0.09861 -0.43733 C -0.09271 -0.44334 -0.08959 -0.44496 -0.08629 -0.44635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8C6B6-8FE1-42C5-BD37-CCBF7C3AEFD9}"/>
              </a:ext>
            </a:extLst>
          </p:cNvPr>
          <p:cNvSpPr txBox="1"/>
          <p:nvPr/>
        </p:nvSpPr>
        <p:spPr>
          <a:xfrm>
            <a:off x="335360" y="5805264"/>
            <a:ext cx="862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Дети под комментирование учителя прописывают букву 2 раза. Далее </a:t>
            </a:r>
            <a:r>
              <a:rPr lang="ru-RU" dirty="0" smtClean="0"/>
              <a:t>самостоятельно </a:t>
            </a:r>
            <a:r>
              <a:rPr lang="ru-RU" dirty="0" smtClean="0"/>
              <a:t> до конца рабочей строки.</a:t>
            </a:r>
            <a:endParaRPr lang="ru-RU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04864"/>
            <a:ext cx="7856140" cy="11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: скругленные углы 2">
            <a:extLst>
              <a:ext uri="{FF2B5EF4-FFF2-40B4-BE49-F238E27FC236}">
                <a16:creationId xmlns="" xmlns:a16="http://schemas.microsoft.com/office/drawing/2014/main" id="{ADF72BE9-B680-435C-9398-13D636A464B9}"/>
              </a:ext>
            </a:extLst>
          </p:cNvPr>
          <p:cNvSpPr/>
          <p:nvPr/>
        </p:nvSpPr>
        <p:spPr>
          <a:xfrm>
            <a:off x="2627784" y="620688"/>
            <a:ext cx="4248471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Найдите ошибки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="" xmlns:a16="http://schemas.microsoft.com/office/drawing/2014/main" id="{1DA79178-C338-41A5-B15D-D5AFF7000467}"/>
              </a:ext>
            </a:extLst>
          </p:cNvPr>
          <p:cNvSpPr/>
          <p:nvPr/>
        </p:nvSpPr>
        <p:spPr>
          <a:xfrm>
            <a:off x="755576" y="1916832"/>
            <a:ext cx="7433457" cy="4320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noFill/>
            </a:endParaRPr>
          </a:p>
        </p:txBody>
      </p:sp>
      <p:grpSp>
        <p:nvGrpSpPr>
          <p:cNvPr id="11" name="Group 15">
            <a:extLst>
              <a:ext uri="{FF2B5EF4-FFF2-40B4-BE49-F238E27FC236}">
                <a16:creationId xmlns="" xmlns:a16="http://schemas.microsoft.com/office/drawing/2014/main" id="{9AD3C5A4-D616-48E2-94F7-F4E2A6094289}"/>
              </a:ext>
            </a:extLst>
          </p:cNvPr>
          <p:cNvGrpSpPr>
            <a:grpSpLocks/>
          </p:cNvGrpSpPr>
          <p:nvPr/>
        </p:nvGrpSpPr>
        <p:grpSpPr bwMode="auto">
          <a:xfrm>
            <a:off x="1171774" y="2321236"/>
            <a:ext cx="1894148" cy="2973501"/>
            <a:chOff x="2971" y="1691"/>
            <a:chExt cx="1911" cy="2510"/>
          </a:xfrm>
          <a:noFill/>
        </p:grpSpPr>
        <p:sp>
          <p:nvSpPr>
            <p:cNvPr id="12" name="Freeform 16">
              <a:extLst>
                <a:ext uri="{FF2B5EF4-FFF2-40B4-BE49-F238E27FC236}">
                  <a16:creationId xmlns="" xmlns:a16="http://schemas.microsoft.com/office/drawing/2014/main" id="{FC139590-A102-46D0-88C6-B7C8C561F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691"/>
              <a:ext cx="960" cy="1009"/>
            </a:xfrm>
            <a:custGeom>
              <a:avLst/>
              <a:gdLst>
                <a:gd name="T0" fmla="*/ 960 w 960"/>
                <a:gd name="T1" fmla="*/ 884 h 1353"/>
                <a:gd name="T2" fmla="*/ 476 w 960"/>
                <a:gd name="T3" fmla="*/ 1278 h 1353"/>
                <a:gd name="T4" fmla="*/ 247 w 960"/>
                <a:gd name="T5" fmla="*/ 1278 h 1353"/>
                <a:gd name="T6" fmla="*/ 339 w 960"/>
                <a:gd name="T7" fmla="*/ 830 h 1353"/>
                <a:gd name="T8" fmla="*/ 595 w 960"/>
                <a:gd name="T9" fmla="*/ 290 h 1353"/>
                <a:gd name="T10" fmla="*/ 567 w 960"/>
                <a:gd name="T11" fmla="*/ 71 h 1353"/>
                <a:gd name="T12" fmla="*/ 375 w 960"/>
                <a:gd name="T13" fmla="*/ 34 h 1353"/>
                <a:gd name="T14" fmla="*/ 0 w 960"/>
                <a:gd name="T15" fmla="*/ 278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0" h="1353">
                  <a:moveTo>
                    <a:pt x="960" y="884"/>
                  </a:moveTo>
                  <a:cubicBezTo>
                    <a:pt x="879" y="950"/>
                    <a:pt x="595" y="1212"/>
                    <a:pt x="476" y="1278"/>
                  </a:cubicBezTo>
                  <a:cubicBezTo>
                    <a:pt x="357" y="1344"/>
                    <a:pt x="270" y="1353"/>
                    <a:pt x="247" y="1278"/>
                  </a:cubicBezTo>
                  <a:cubicBezTo>
                    <a:pt x="224" y="1203"/>
                    <a:pt x="281" y="995"/>
                    <a:pt x="339" y="830"/>
                  </a:cubicBezTo>
                  <a:cubicBezTo>
                    <a:pt x="397" y="665"/>
                    <a:pt x="557" y="417"/>
                    <a:pt x="595" y="290"/>
                  </a:cubicBezTo>
                  <a:cubicBezTo>
                    <a:pt x="633" y="163"/>
                    <a:pt x="604" y="114"/>
                    <a:pt x="567" y="71"/>
                  </a:cubicBezTo>
                  <a:cubicBezTo>
                    <a:pt x="530" y="28"/>
                    <a:pt x="469" y="0"/>
                    <a:pt x="375" y="34"/>
                  </a:cubicBezTo>
                  <a:cubicBezTo>
                    <a:pt x="281" y="68"/>
                    <a:pt x="78" y="227"/>
                    <a:pt x="0" y="278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noFill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="" xmlns:a16="http://schemas.microsoft.com/office/drawing/2014/main" id="{F181483A-CB3E-49AD-86EA-896CEF15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691"/>
              <a:ext cx="1088" cy="251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noFill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="" xmlns:a16="http://schemas.microsoft.com/office/drawing/2014/main" id="{A149888B-5275-4489-9516-6F122B2BA983}"/>
              </a:ext>
            </a:extLst>
          </p:cNvPr>
          <p:cNvGrpSpPr>
            <a:grpSpLocks/>
          </p:cNvGrpSpPr>
          <p:nvPr/>
        </p:nvGrpSpPr>
        <p:grpSpPr bwMode="auto">
          <a:xfrm rot="20648219">
            <a:off x="2869884" y="2404013"/>
            <a:ext cx="1597418" cy="2764123"/>
            <a:chOff x="2971" y="1691"/>
            <a:chExt cx="1911" cy="2510"/>
          </a:xfrm>
          <a:noFill/>
        </p:grpSpPr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70BC4D3F-4CF5-4D1B-B4D3-D139D96DC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691"/>
              <a:ext cx="960" cy="1508"/>
            </a:xfrm>
            <a:custGeom>
              <a:avLst/>
              <a:gdLst>
                <a:gd name="T0" fmla="*/ 960 w 960"/>
                <a:gd name="T1" fmla="*/ 884 h 1353"/>
                <a:gd name="T2" fmla="*/ 476 w 960"/>
                <a:gd name="T3" fmla="*/ 1278 h 1353"/>
                <a:gd name="T4" fmla="*/ 247 w 960"/>
                <a:gd name="T5" fmla="*/ 1278 h 1353"/>
                <a:gd name="T6" fmla="*/ 339 w 960"/>
                <a:gd name="T7" fmla="*/ 830 h 1353"/>
                <a:gd name="T8" fmla="*/ 595 w 960"/>
                <a:gd name="T9" fmla="*/ 290 h 1353"/>
                <a:gd name="T10" fmla="*/ 567 w 960"/>
                <a:gd name="T11" fmla="*/ 71 h 1353"/>
                <a:gd name="T12" fmla="*/ 375 w 960"/>
                <a:gd name="T13" fmla="*/ 34 h 1353"/>
                <a:gd name="T14" fmla="*/ 0 w 960"/>
                <a:gd name="T15" fmla="*/ 278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0" h="1353">
                  <a:moveTo>
                    <a:pt x="960" y="884"/>
                  </a:moveTo>
                  <a:cubicBezTo>
                    <a:pt x="879" y="950"/>
                    <a:pt x="595" y="1212"/>
                    <a:pt x="476" y="1278"/>
                  </a:cubicBezTo>
                  <a:cubicBezTo>
                    <a:pt x="357" y="1344"/>
                    <a:pt x="270" y="1353"/>
                    <a:pt x="247" y="1278"/>
                  </a:cubicBezTo>
                  <a:cubicBezTo>
                    <a:pt x="224" y="1203"/>
                    <a:pt x="281" y="995"/>
                    <a:pt x="339" y="830"/>
                  </a:cubicBezTo>
                  <a:cubicBezTo>
                    <a:pt x="397" y="665"/>
                    <a:pt x="557" y="417"/>
                    <a:pt x="595" y="290"/>
                  </a:cubicBezTo>
                  <a:cubicBezTo>
                    <a:pt x="633" y="163"/>
                    <a:pt x="604" y="114"/>
                    <a:pt x="567" y="71"/>
                  </a:cubicBezTo>
                  <a:cubicBezTo>
                    <a:pt x="530" y="28"/>
                    <a:pt x="469" y="0"/>
                    <a:pt x="375" y="34"/>
                  </a:cubicBezTo>
                  <a:cubicBezTo>
                    <a:pt x="281" y="68"/>
                    <a:pt x="78" y="227"/>
                    <a:pt x="0" y="278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noFill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E9BA05F4-A7F9-4513-91DA-A084E028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691"/>
              <a:ext cx="1088" cy="251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noFill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="" xmlns:a16="http://schemas.microsoft.com/office/drawing/2014/main" id="{75F5914F-531B-44F0-ACB9-B80F68CE449F}"/>
              </a:ext>
            </a:extLst>
          </p:cNvPr>
          <p:cNvGrpSpPr>
            <a:grpSpLocks/>
          </p:cNvGrpSpPr>
          <p:nvPr/>
        </p:nvGrpSpPr>
        <p:grpSpPr bwMode="auto">
          <a:xfrm>
            <a:off x="4799434" y="2305892"/>
            <a:ext cx="1655721" cy="2563485"/>
            <a:chOff x="3149" y="1691"/>
            <a:chExt cx="1733" cy="2125"/>
          </a:xfrm>
          <a:noFill/>
        </p:grpSpPr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D9BAFEE3-249A-41E9-A1E5-57695B13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691"/>
              <a:ext cx="960" cy="1353"/>
            </a:xfrm>
            <a:custGeom>
              <a:avLst/>
              <a:gdLst>
                <a:gd name="T0" fmla="*/ 960 w 960"/>
                <a:gd name="T1" fmla="*/ 884 h 1353"/>
                <a:gd name="T2" fmla="*/ 476 w 960"/>
                <a:gd name="T3" fmla="*/ 1278 h 1353"/>
                <a:gd name="T4" fmla="*/ 247 w 960"/>
                <a:gd name="T5" fmla="*/ 1278 h 1353"/>
                <a:gd name="T6" fmla="*/ 339 w 960"/>
                <a:gd name="T7" fmla="*/ 830 h 1353"/>
                <a:gd name="T8" fmla="*/ 595 w 960"/>
                <a:gd name="T9" fmla="*/ 290 h 1353"/>
                <a:gd name="T10" fmla="*/ 567 w 960"/>
                <a:gd name="T11" fmla="*/ 71 h 1353"/>
                <a:gd name="T12" fmla="*/ 375 w 960"/>
                <a:gd name="T13" fmla="*/ 34 h 1353"/>
                <a:gd name="T14" fmla="*/ 0 w 960"/>
                <a:gd name="T15" fmla="*/ 278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0" h="1353">
                  <a:moveTo>
                    <a:pt x="960" y="884"/>
                  </a:moveTo>
                  <a:cubicBezTo>
                    <a:pt x="879" y="950"/>
                    <a:pt x="595" y="1212"/>
                    <a:pt x="476" y="1278"/>
                  </a:cubicBezTo>
                  <a:cubicBezTo>
                    <a:pt x="357" y="1344"/>
                    <a:pt x="270" y="1353"/>
                    <a:pt x="247" y="1278"/>
                  </a:cubicBezTo>
                  <a:cubicBezTo>
                    <a:pt x="224" y="1203"/>
                    <a:pt x="281" y="995"/>
                    <a:pt x="339" y="830"/>
                  </a:cubicBezTo>
                  <a:cubicBezTo>
                    <a:pt x="397" y="665"/>
                    <a:pt x="557" y="417"/>
                    <a:pt x="595" y="290"/>
                  </a:cubicBezTo>
                  <a:cubicBezTo>
                    <a:pt x="633" y="163"/>
                    <a:pt x="604" y="114"/>
                    <a:pt x="567" y="71"/>
                  </a:cubicBezTo>
                  <a:cubicBezTo>
                    <a:pt x="530" y="28"/>
                    <a:pt x="469" y="0"/>
                    <a:pt x="375" y="34"/>
                  </a:cubicBezTo>
                  <a:cubicBezTo>
                    <a:pt x="281" y="68"/>
                    <a:pt x="78" y="227"/>
                    <a:pt x="0" y="278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noFill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36E0FFE3-4E66-40D5-B4A4-4A86EE2F7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691"/>
              <a:ext cx="910" cy="2125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noFill/>
              </a:endParaRPr>
            </a:p>
          </p:txBody>
        </p:sp>
      </p:grpSp>
      <p:grpSp>
        <p:nvGrpSpPr>
          <p:cNvPr id="20" name="Group 15">
            <a:extLst>
              <a:ext uri="{FF2B5EF4-FFF2-40B4-BE49-F238E27FC236}">
                <a16:creationId xmlns="" xmlns:a16="http://schemas.microsoft.com/office/drawing/2014/main" id="{91E44542-CAD3-4CFB-84E9-36F1293AB25D}"/>
              </a:ext>
            </a:extLst>
          </p:cNvPr>
          <p:cNvGrpSpPr>
            <a:grpSpLocks/>
          </p:cNvGrpSpPr>
          <p:nvPr/>
        </p:nvGrpSpPr>
        <p:grpSpPr bwMode="auto">
          <a:xfrm>
            <a:off x="5966905" y="2293708"/>
            <a:ext cx="1941725" cy="2973501"/>
            <a:chOff x="2971" y="1691"/>
            <a:chExt cx="1959" cy="2510"/>
          </a:xfrm>
          <a:noFill/>
        </p:grpSpPr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C2575A46-AFF5-493A-B36D-699494478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691"/>
              <a:ext cx="1008" cy="1715"/>
            </a:xfrm>
            <a:custGeom>
              <a:avLst/>
              <a:gdLst>
                <a:gd name="T0" fmla="*/ 960 w 960"/>
                <a:gd name="T1" fmla="*/ 884 h 1353"/>
                <a:gd name="T2" fmla="*/ 476 w 960"/>
                <a:gd name="T3" fmla="*/ 1278 h 1353"/>
                <a:gd name="T4" fmla="*/ 247 w 960"/>
                <a:gd name="T5" fmla="*/ 1278 h 1353"/>
                <a:gd name="T6" fmla="*/ 339 w 960"/>
                <a:gd name="T7" fmla="*/ 830 h 1353"/>
                <a:gd name="T8" fmla="*/ 595 w 960"/>
                <a:gd name="T9" fmla="*/ 290 h 1353"/>
                <a:gd name="T10" fmla="*/ 567 w 960"/>
                <a:gd name="T11" fmla="*/ 71 h 1353"/>
                <a:gd name="T12" fmla="*/ 375 w 960"/>
                <a:gd name="T13" fmla="*/ 34 h 1353"/>
                <a:gd name="T14" fmla="*/ 0 w 960"/>
                <a:gd name="T15" fmla="*/ 278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0" h="1353">
                  <a:moveTo>
                    <a:pt x="960" y="884"/>
                  </a:moveTo>
                  <a:cubicBezTo>
                    <a:pt x="879" y="950"/>
                    <a:pt x="595" y="1212"/>
                    <a:pt x="476" y="1278"/>
                  </a:cubicBezTo>
                  <a:cubicBezTo>
                    <a:pt x="357" y="1344"/>
                    <a:pt x="270" y="1353"/>
                    <a:pt x="247" y="1278"/>
                  </a:cubicBezTo>
                  <a:cubicBezTo>
                    <a:pt x="224" y="1203"/>
                    <a:pt x="281" y="995"/>
                    <a:pt x="339" y="830"/>
                  </a:cubicBezTo>
                  <a:cubicBezTo>
                    <a:pt x="397" y="665"/>
                    <a:pt x="557" y="417"/>
                    <a:pt x="595" y="290"/>
                  </a:cubicBezTo>
                  <a:cubicBezTo>
                    <a:pt x="633" y="163"/>
                    <a:pt x="604" y="114"/>
                    <a:pt x="567" y="71"/>
                  </a:cubicBezTo>
                  <a:cubicBezTo>
                    <a:pt x="530" y="28"/>
                    <a:pt x="469" y="0"/>
                    <a:pt x="375" y="34"/>
                  </a:cubicBezTo>
                  <a:cubicBezTo>
                    <a:pt x="281" y="68"/>
                    <a:pt x="78" y="227"/>
                    <a:pt x="0" y="278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noFill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EE54484F-A0AA-4C59-A190-55933F80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691"/>
              <a:ext cx="1088" cy="251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0EA7D9F-7BBD-4FC2-883C-EE5D35CFB72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436820"/>
            <a:ext cx="4536504" cy="211446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6D3F59F-7ECD-40EA-89E3-B9D4A8BC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964160" cy="2964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DF7D61-4E55-4396-8912-2BA3F502971D}"/>
              </a:ext>
            </a:extLst>
          </p:cNvPr>
          <p:cNvSpPr txBox="1"/>
          <p:nvPr/>
        </p:nvSpPr>
        <p:spPr>
          <a:xfrm>
            <a:off x="623392" y="5733256"/>
            <a:ext cx="8053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 smtClean="0">
                <a:latin typeface="LiteraturnayaC"/>
              </a:rPr>
              <a:t>Проанализировать слово </a:t>
            </a:r>
            <a:r>
              <a:rPr lang="ru-RU" sz="1800" b="0" i="1" u="none" strike="noStrike" baseline="0" dirty="0" smtClean="0">
                <a:latin typeface="LiteraturnayaC-Italic"/>
              </a:rPr>
              <a:t>ракетка</a:t>
            </a:r>
            <a:r>
              <a:rPr lang="ru-RU" sz="1800" b="0" i="0" u="none" strike="noStrike" baseline="0" dirty="0" smtClean="0">
                <a:latin typeface="LiteraturnayaC"/>
              </a:rPr>
              <a:t>. </a:t>
            </a:r>
            <a:r>
              <a:rPr lang="ru-RU" dirty="0" smtClean="0">
                <a:latin typeface="LiteraturnayaC"/>
              </a:rPr>
              <a:t>Выполнить в цвете схему слова.</a:t>
            </a:r>
            <a:r>
              <a:rPr lang="ru-RU" sz="1800" b="0" i="0" u="none" strike="noStrike" baseline="0" dirty="0" smtClean="0">
                <a:latin typeface="LiteraturnayaC"/>
              </a:rPr>
              <a:t> Обвести в слове новую букву. Дети зрительно анализируют последовательность написания буквы.</a:t>
            </a:r>
            <a:endParaRPr lang="ru-RU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475656" y="3933056"/>
            <a:ext cx="648072" cy="360040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 flipV="1">
            <a:off x="1475656" y="3933056"/>
            <a:ext cx="648072" cy="36004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2123728" y="3933056"/>
            <a:ext cx="648072" cy="360040"/>
          </a:xfrm>
          <a:prstGeom prst="rt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flipH="1" flipV="1">
            <a:off x="2123728" y="3933056"/>
            <a:ext cx="648072" cy="36004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3933056"/>
            <a:ext cx="360040" cy="3600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3131840" y="3933056"/>
            <a:ext cx="648072" cy="360040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flipH="1" flipV="1">
            <a:off x="3131840" y="3933056"/>
            <a:ext cx="648072" cy="36004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79712" y="4046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Propisi" pitchFamily="2" charset="0"/>
              </a:rPr>
              <a:t>Обучение грамоте </a:t>
            </a:r>
          </a:p>
          <a:p>
            <a:pPr algn="ctr"/>
            <a:r>
              <a:rPr lang="ru-RU" sz="3200" b="1" dirty="0" smtClean="0">
                <a:latin typeface="Propisi" pitchFamily="2" charset="0"/>
              </a:rPr>
              <a:t>Учитель Бойко Ольга Юрьевна</a:t>
            </a:r>
            <a:endParaRPr lang="ru-RU" sz="3200" b="1" dirty="0">
              <a:latin typeface="Propisi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1683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Согласные звуки [</a:t>
            </a:r>
            <a:r>
              <a:rPr lang="ru-RU" sz="3600" b="1" dirty="0" err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р</a:t>
            </a:r>
            <a:r>
              <a:rPr lang="ru-RU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] , [ </a:t>
            </a:r>
            <a:r>
              <a:rPr lang="ru-RU" sz="3600" b="1" dirty="0" err="1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' </a:t>
            </a:r>
            <a:r>
              <a:rPr lang="ru-RU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] буквы Р, </a:t>
            </a:r>
            <a:r>
              <a:rPr lang="ru-RU" sz="3600" b="1" dirty="0" err="1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"Школа </a:t>
            </a:r>
            <a:r>
              <a:rPr lang="ru-RU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России</a:t>
            </a:r>
            <a:r>
              <a:rPr lang="ru-RU" sz="4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".</a:t>
            </a:r>
          </a:p>
        </p:txBody>
      </p:sp>
      <p:pic>
        <p:nvPicPr>
          <p:cNvPr id="2050" name="Picture 2" descr="книга азбука и тетради прописи"/>
          <p:cNvPicPr>
            <a:picLocks noChangeAspect="1" noChangeArrowheads="1"/>
          </p:cNvPicPr>
          <p:nvPr/>
        </p:nvPicPr>
        <p:blipFill>
          <a:blip r:embed="rId5" cstate="print"/>
          <a:srcRect r="82554"/>
          <a:stretch>
            <a:fillRect/>
          </a:stretch>
        </p:blipFill>
        <p:spPr bwMode="auto">
          <a:xfrm rot="21254101">
            <a:off x="360091" y="3025190"/>
            <a:ext cx="2493853" cy="312285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51886" t="47859" r="38296" b="28516"/>
          <a:stretch>
            <a:fillRect/>
          </a:stretch>
        </p:blipFill>
        <p:spPr bwMode="auto">
          <a:xfrm rot="1156044">
            <a:off x="6142631" y="3295907"/>
            <a:ext cx="2119471" cy="28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BDDA33-E089-429C-886A-6B44C421C7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012" y="2348880"/>
            <a:ext cx="8551508" cy="957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53F641-BDBF-49A1-9998-E6794CA620BE}"/>
              </a:ext>
            </a:extLst>
          </p:cNvPr>
          <p:cNvSpPr txBox="1"/>
          <p:nvPr/>
        </p:nvSpPr>
        <p:spPr>
          <a:xfrm>
            <a:off x="245986" y="6211042"/>
            <a:ext cx="11049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 smtClean="0">
                <a:latin typeface="LiteraturnayaC"/>
              </a:rPr>
              <a:t>Посмотрите  соединения и запишите </a:t>
            </a:r>
            <a:r>
              <a:rPr lang="ru-RU" sz="1800" b="0" i="0" u="none" strike="noStrike" baseline="0" dirty="0">
                <a:latin typeface="LiteraturnayaC"/>
              </a:rPr>
              <a:t>их.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88840"/>
            <a:ext cx="2952328" cy="39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55976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Стр. 65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887"/>
          <a:stretch>
            <a:fillRect/>
          </a:stretch>
        </p:blipFill>
        <p:spPr>
          <a:xfrm>
            <a:off x="223380" y="2288381"/>
            <a:ext cx="8237052" cy="251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13" b="51631"/>
          <a:stretch>
            <a:fillRect/>
          </a:stretch>
        </p:blipFill>
        <p:spPr>
          <a:xfrm>
            <a:off x="251520" y="1700808"/>
            <a:ext cx="6334125" cy="194421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8" t="59150" r="7912" b="423"/>
          <a:stretch>
            <a:fillRect/>
          </a:stretch>
        </p:blipFill>
        <p:spPr>
          <a:xfrm>
            <a:off x="2771800" y="3068960"/>
            <a:ext cx="568863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s://ozon-st.cdn.ngenix.net/multimedia/1014041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73126"/>
            <a:ext cx="331152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78146" y="3212976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Propisi" pitchFamily="2" charset="0"/>
              </a:rPr>
              <a:t>Стр. 6</a:t>
            </a:r>
            <a:endParaRPr lang="ru-RU" sz="40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10119D9-18BF-4F7A-AAA6-2A1A97C1E7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060848"/>
            <a:ext cx="7837040" cy="1315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4882BB-6855-4F2E-B663-0197E4650EEA}"/>
              </a:ext>
            </a:extLst>
          </p:cNvPr>
          <p:cNvSpPr txBox="1"/>
          <p:nvPr/>
        </p:nvSpPr>
        <p:spPr>
          <a:xfrm>
            <a:off x="251520" y="5085184"/>
            <a:ext cx="842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LiteraturnayaC"/>
              </a:rPr>
              <a:t>Прочитать слово </a:t>
            </a:r>
            <a:r>
              <a:rPr lang="ru-RU" sz="1800" b="0" i="1" u="none" strike="noStrike" baseline="0" dirty="0">
                <a:latin typeface="LiteraturnayaC-Italic"/>
              </a:rPr>
              <a:t>рана</a:t>
            </a:r>
            <a:r>
              <a:rPr lang="ru-RU" sz="1800" b="0" i="0" u="none" strike="noStrike" baseline="0" dirty="0">
                <a:latin typeface="LiteraturnayaC"/>
              </a:rPr>
              <a:t>. Учитель предлагает детям мысленно </a:t>
            </a:r>
            <a:r>
              <a:rPr lang="ru-RU" sz="1800" b="0" i="0" u="none" strike="noStrike" baseline="0" dirty="0" smtClean="0">
                <a:latin typeface="LiteraturnayaC"/>
              </a:rPr>
              <a:t>пробежать  </a:t>
            </a:r>
            <a:r>
              <a:rPr lang="ru-RU" sz="1800" b="0" i="0" u="none" strike="noStrike" baseline="0" dirty="0">
                <a:latin typeface="LiteraturnayaC"/>
              </a:rPr>
              <a:t>по графике слова, увидеть все просветы, третьи части и середину. </a:t>
            </a:r>
            <a:r>
              <a:rPr lang="ru-RU" sz="1800" b="0" i="0" u="none" strike="noStrike" baseline="0" dirty="0" smtClean="0">
                <a:latin typeface="LiteraturnayaC"/>
              </a:rPr>
              <a:t>Сначала </a:t>
            </a:r>
            <a:r>
              <a:rPr lang="ru-RU" sz="1800" b="0" i="0" u="none" strike="noStrike" baseline="0" dirty="0">
                <a:latin typeface="LiteraturnayaC"/>
              </a:rPr>
              <a:t>слово записывается по точкам под комментирование учителя, а </a:t>
            </a:r>
            <a:r>
              <a:rPr lang="ru-RU" sz="1800" b="0" i="0" u="none" strike="noStrike" baseline="0" dirty="0" smtClean="0">
                <a:latin typeface="LiteraturnayaC"/>
              </a:rPr>
              <a:t>затем  </a:t>
            </a:r>
            <a:r>
              <a:rPr lang="ru-RU" sz="1800" b="0" i="0" u="none" strike="noStrike" baseline="0" dirty="0">
                <a:latin typeface="LiteraturnayaC"/>
              </a:rPr>
              <a:t>самостоятельно. Ставится ударение.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D060DA0-A0F1-4071-AF37-A3B0FA69B29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132856"/>
            <a:ext cx="8341097" cy="1299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A824CF-7563-493A-B6CD-88F64C60771F}"/>
              </a:ext>
            </a:extLst>
          </p:cNvPr>
          <p:cNvSpPr txBox="1"/>
          <p:nvPr/>
        </p:nvSpPr>
        <p:spPr>
          <a:xfrm>
            <a:off x="323528" y="5949280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LiteraturnayaC"/>
              </a:rPr>
              <a:t>Обратить внимание на соединение букв </a:t>
            </a:r>
            <a:r>
              <a:rPr lang="ru-RU" sz="1800" b="0" i="1" u="none" strike="noStrike" baseline="0" dirty="0">
                <a:latin typeface="LiteraturnayaC-Italic"/>
              </a:rPr>
              <a:t>р </a:t>
            </a:r>
            <a:r>
              <a:rPr lang="ru-RU" sz="1800" b="0" i="0" u="none" strike="noStrike" baseline="0" dirty="0">
                <a:latin typeface="LiteraturnayaC"/>
              </a:rPr>
              <a:t>и </a:t>
            </a:r>
            <a:r>
              <a:rPr lang="ru-RU" sz="1800" b="0" i="1" u="none" strike="noStrike" baseline="0" dirty="0">
                <a:latin typeface="LiteraturnayaC-Italic"/>
              </a:rPr>
              <a:t>о </a:t>
            </a:r>
            <a:r>
              <a:rPr lang="ru-RU" sz="1800" b="0" i="0" u="none" strike="noStrike" baseline="0" dirty="0">
                <a:latin typeface="LiteraturnayaC"/>
              </a:rPr>
              <a:t>в слове </a:t>
            </a:r>
            <a:r>
              <a:rPr lang="ru-RU" sz="1800" b="0" i="1" u="none" strike="noStrike" baseline="0" dirty="0" smtClean="0">
                <a:latin typeface="LiteraturnayaC-Italic"/>
              </a:rPr>
              <a:t>тронула, у </a:t>
            </a:r>
            <a:r>
              <a:rPr lang="ru-RU" sz="1800" b="0" u="none" strike="noStrike" baseline="0" dirty="0" smtClean="0">
                <a:latin typeface="LiteraturnayaC-Italic"/>
              </a:rPr>
              <a:t>и</a:t>
            </a:r>
            <a:r>
              <a:rPr lang="ru-RU" sz="1800" b="0" i="1" u="none" strike="noStrike" baseline="0" dirty="0" smtClean="0">
                <a:latin typeface="LiteraturnayaC-Italic"/>
              </a:rPr>
              <a:t> л</a:t>
            </a:r>
            <a:r>
              <a:rPr lang="ru-RU" sz="1800" b="0" i="0" u="none" strike="noStrike" baseline="0" dirty="0" smtClean="0">
                <a:latin typeface="LiteraturnayaC"/>
              </a:rPr>
              <a:t>. </a:t>
            </a:r>
          </a:p>
          <a:p>
            <a:pPr algn="just"/>
            <a:r>
              <a:rPr lang="ru-RU" sz="1800" b="0" i="0" u="none" strike="noStrike" baseline="0" dirty="0" smtClean="0">
                <a:latin typeface="LiteraturnayaC"/>
              </a:rPr>
              <a:t>Слово </a:t>
            </a:r>
            <a:r>
              <a:rPr lang="ru-RU" sz="1800" b="0" i="0" u="none" strike="noStrike" baseline="0" dirty="0">
                <a:latin typeface="LiteraturnayaC"/>
              </a:rPr>
              <a:t>записать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D339067-C8FE-45AA-A521-DFBCFBFD4C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988840"/>
            <a:ext cx="8035692" cy="1641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6F720C-C3CB-4E77-89C0-2054E7CA0497}"/>
              </a:ext>
            </a:extLst>
          </p:cNvPr>
          <p:cNvSpPr txBox="1"/>
          <p:nvPr/>
        </p:nvSpPr>
        <p:spPr>
          <a:xfrm>
            <a:off x="179512" y="4759984"/>
            <a:ext cx="8928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latin typeface="LiteraturnayaC"/>
              </a:rPr>
              <a:t>Прочитать вопросительное предложение: </a:t>
            </a:r>
            <a:r>
              <a:rPr lang="ru-RU" sz="1800" b="0" i="1" u="none" strike="noStrike" baseline="0" dirty="0">
                <a:latin typeface="LiteraturnayaC-Italic"/>
              </a:rPr>
              <a:t>Кто уколол руку? </a:t>
            </a:r>
            <a:r>
              <a:rPr lang="ru-RU" sz="1800" b="0" i="0" u="none" strike="noStrike" baseline="0" dirty="0">
                <a:latin typeface="LiteraturnayaC"/>
              </a:rPr>
              <a:t>Ответ </a:t>
            </a:r>
            <a:r>
              <a:rPr lang="ru-RU" sz="1800" b="0" i="1" u="none" strike="noStrike" baseline="0" dirty="0">
                <a:latin typeface="LiteraturnayaC-Italic"/>
              </a:rPr>
              <a:t>Ирина </a:t>
            </a:r>
            <a:r>
              <a:rPr lang="ru-RU" sz="1800" b="0" i="1" u="none" strike="noStrike" baseline="0" dirty="0" smtClean="0">
                <a:latin typeface="LiteraturnayaC-Italic"/>
              </a:rPr>
              <a:t>уколола </a:t>
            </a:r>
            <a:r>
              <a:rPr lang="ru-RU" sz="1800" b="0" i="1" u="none" strike="noStrike" baseline="0" dirty="0">
                <a:latin typeface="LiteraturnayaC-Italic"/>
              </a:rPr>
              <a:t>руку </a:t>
            </a:r>
            <a:r>
              <a:rPr lang="ru-RU" sz="1800" b="0" i="1" u="none" strike="noStrike" baseline="0" dirty="0" smtClean="0">
                <a:latin typeface="LiteraturnayaC-Italic"/>
              </a:rPr>
              <a:t> </a:t>
            </a:r>
            <a:r>
              <a:rPr lang="ru-RU" sz="1800" b="0" i="0" u="none" strike="noStrike" baseline="0" dirty="0" smtClean="0">
                <a:latin typeface="LiteraturnayaC"/>
              </a:rPr>
              <a:t>записывается</a:t>
            </a:r>
            <a:r>
              <a:rPr lang="ru-RU" sz="1800" b="0" i="0" u="none" strike="noStrike" dirty="0" smtClean="0">
                <a:latin typeface="LiteraturnayaC"/>
              </a:rPr>
              <a:t> под диктовку учителя. </a:t>
            </a:r>
            <a:r>
              <a:rPr lang="ru-RU" sz="1800" b="0" i="0" u="none" strike="noStrike" baseline="0" dirty="0" smtClean="0">
                <a:latin typeface="LiteraturnayaC"/>
              </a:rPr>
              <a:t> </a:t>
            </a:r>
            <a:r>
              <a:rPr lang="ru-RU" sz="1800" b="0" i="0" u="none" strike="noStrike" baseline="0" dirty="0">
                <a:latin typeface="LiteraturnayaC"/>
              </a:rPr>
              <a:t>Учитель обращает внимание детей на то</a:t>
            </a:r>
            <a:r>
              <a:rPr lang="ru-RU" sz="1800" b="0" i="0" u="none" strike="noStrike" baseline="0" dirty="0" smtClean="0">
                <a:latin typeface="LiteraturnayaC"/>
              </a:rPr>
              <a:t>,  </a:t>
            </a:r>
            <a:r>
              <a:rPr lang="ru-RU" sz="1800" b="0" i="0" u="none" strike="noStrike" baseline="0" dirty="0">
                <a:latin typeface="LiteraturnayaC"/>
              </a:rPr>
              <a:t>что при указании на девочку используется слово </a:t>
            </a:r>
            <a:r>
              <a:rPr lang="ru-RU" sz="1800" b="0" i="1" u="none" strike="noStrike" baseline="0" dirty="0">
                <a:latin typeface="LiteraturnayaC-Italic"/>
              </a:rPr>
              <a:t>она</a:t>
            </a:r>
            <a:r>
              <a:rPr lang="ru-RU" sz="1800" b="0" i="0" u="none" strike="noStrike" baseline="0" dirty="0">
                <a:latin typeface="LiteraturnayaC"/>
              </a:rPr>
              <a:t>. Поэтому дети записали </a:t>
            </a:r>
            <a:endParaRPr lang="ru-RU" sz="1800" b="0" i="0" u="none" strike="noStrike" baseline="0" dirty="0" smtClean="0">
              <a:latin typeface="LiteraturnayaC"/>
            </a:endParaRPr>
          </a:p>
          <a:p>
            <a:pPr algn="l"/>
            <a:r>
              <a:rPr lang="ru-RU" sz="1800" b="0" i="0" u="none" strike="noStrike" baseline="0" dirty="0" smtClean="0">
                <a:latin typeface="LiteraturnayaC"/>
              </a:rPr>
              <a:t>слово </a:t>
            </a:r>
            <a:r>
              <a:rPr lang="ru-RU" sz="1800" b="0" i="1" u="none" strike="noStrike" baseline="0" dirty="0">
                <a:latin typeface="LiteraturnayaC-Italic"/>
              </a:rPr>
              <a:t>уколола</a:t>
            </a:r>
            <a:r>
              <a:rPr lang="ru-RU" sz="1800" b="0" i="0" u="none" strike="noStrike" baseline="0" dirty="0">
                <a:latin typeface="LiteraturnayaC"/>
              </a:rPr>
              <a:t>, а не </a:t>
            </a:r>
            <a:r>
              <a:rPr lang="ru-RU" sz="1800" b="0" i="1" u="none" strike="noStrike" baseline="0" dirty="0">
                <a:latin typeface="LiteraturnayaC-Italic"/>
              </a:rPr>
              <a:t>уколол</a:t>
            </a:r>
            <a:r>
              <a:rPr lang="ru-RU" sz="1800" b="0" i="0" u="none" strike="noStrike" baseline="0" dirty="0">
                <a:latin typeface="LiteraturnayaC"/>
              </a:rPr>
              <a:t>, как в вопросительном предложении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702FDE2-CBD0-491D-B291-A77EBF781A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87" y="1988840"/>
            <a:ext cx="9034417" cy="18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62B913-83B1-43EE-AFBF-81858E232623}"/>
              </a:ext>
            </a:extLst>
          </p:cNvPr>
          <p:cNvSpPr txBox="1"/>
          <p:nvPr/>
        </p:nvSpPr>
        <p:spPr>
          <a:xfrm>
            <a:off x="179512" y="4471952"/>
            <a:ext cx="8868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LiteraturnayaC"/>
              </a:rPr>
              <a:t>Соотнести печатные слова со схемами. Дети соединяют печатное слово </a:t>
            </a:r>
            <a:r>
              <a:rPr lang="ru-RU" sz="1800" b="0" i="0" u="none" strike="noStrike" baseline="0" dirty="0" smtClean="0">
                <a:latin typeface="LiteraturnayaC"/>
              </a:rPr>
              <a:t>с соответствующей </a:t>
            </a:r>
            <a:r>
              <a:rPr lang="ru-RU" sz="1800" b="0" i="0" u="none" strike="noStrike" baseline="0" dirty="0">
                <a:latin typeface="LiteraturnayaC"/>
              </a:rPr>
              <a:t>схемой, дают пояснение, когда употребляется в речи </a:t>
            </a:r>
            <a:r>
              <a:rPr lang="ru-RU" sz="1800" b="0" i="0" u="none" strike="noStrike" baseline="0" dirty="0" smtClean="0">
                <a:latin typeface="LiteraturnayaC"/>
              </a:rPr>
              <a:t>то или </a:t>
            </a:r>
            <a:r>
              <a:rPr lang="ru-RU" sz="1800" b="0" i="0" u="none" strike="noStrike" baseline="0" dirty="0">
                <a:latin typeface="LiteraturnayaC"/>
              </a:rPr>
              <a:t>иное слово. Слова записываются на свободной строке в той </a:t>
            </a:r>
            <a:r>
              <a:rPr lang="ru-RU" sz="1800" b="0" i="0" u="none" strike="noStrike" baseline="0" dirty="0" smtClean="0">
                <a:latin typeface="LiteraturnayaC"/>
              </a:rPr>
              <a:t> последовательности</a:t>
            </a:r>
            <a:r>
              <a:rPr lang="ru-RU" sz="1800" b="0" i="0" u="none" strike="noStrike" baseline="0" dirty="0">
                <a:latin typeface="LiteraturnayaC"/>
              </a:rPr>
              <a:t>, которую указывает учитель: </a:t>
            </a:r>
            <a:r>
              <a:rPr lang="ru-RU" sz="1800" b="0" i="1" u="none" strike="noStrike" baseline="0" dirty="0">
                <a:latin typeface="LiteraturnayaC-Italic"/>
              </a:rPr>
              <a:t>они, она, он</a:t>
            </a:r>
            <a:r>
              <a:rPr lang="ru-RU" sz="1800" b="0" i="0" u="none" strike="noStrike" baseline="0" dirty="0" smtClean="0">
                <a:latin typeface="LiteraturnayaC"/>
              </a:rPr>
              <a:t>.</a:t>
            </a:r>
          </a:p>
          <a:p>
            <a:pPr algn="l"/>
            <a:r>
              <a:rPr lang="ru-RU" sz="1800" b="0" i="0" u="none" strike="noStrike" baseline="0" dirty="0" smtClean="0">
                <a:latin typeface="LiteraturnayaC"/>
              </a:rPr>
              <a:t> </a:t>
            </a:r>
            <a:endParaRPr lang="ru-RU" sz="1800" b="0" i="0" u="none" strike="noStrike" baseline="0" dirty="0">
              <a:latin typeface="LiteraturnayaC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043608" y="2708920"/>
            <a:ext cx="1656184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75856" y="2708920"/>
            <a:ext cx="2016224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331640" y="2708920"/>
            <a:ext cx="3744416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940152" y="2708920"/>
            <a:ext cx="1224136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2FEFD92-658C-4994-9A98-97EE17D50E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2" y="2123427"/>
            <a:ext cx="8195552" cy="1449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B1992C-09E8-41DD-AE4E-4E91ECE3E4F2}"/>
              </a:ext>
            </a:extLst>
          </p:cNvPr>
          <p:cNvSpPr txBox="1"/>
          <p:nvPr/>
        </p:nvSpPr>
        <p:spPr>
          <a:xfrm>
            <a:off x="251520" y="5445224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LiteraturnayaC"/>
              </a:rPr>
              <a:t>Предложить детям выполнить задание «Помоги Незнайке» </a:t>
            </a:r>
            <a:r>
              <a:rPr lang="ru-RU" sz="1800" b="0" i="0" u="none" strike="noStrike" baseline="0" dirty="0" smtClean="0">
                <a:latin typeface="LiteraturnayaC"/>
              </a:rPr>
              <a:t> —  дописать буквы  </a:t>
            </a:r>
            <a:r>
              <a:rPr lang="ru-RU" sz="1800" b="0" i="1" u="none" strike="noStrike" baseline="0" dirty="0">
                <a:latin typeface="LiteraturnayaC-Italic"/>
              </a:rPr>
              <a:t>Л, О, А, Н, Т, У, К, И, С</a:t>
            </a:r>
            <a:r>
              <a:rPr lang="ru-RU" sz="1800" b="0" i="0" u="none" strike="noStrike" baseline="0" dirty="0">
                <a:latin typeface="LiteraturnayaC"/>
              </a:rPr>
              <a:t>. Можно подчеркнуть все гласные одной чертой. </a:t>
            </a:r>
            <a:endParaRPr lang="ru-RU" sz="1800" b="0" i="0" u="none" strike="noStrike" baseline="0" dirty="0" smtClean="0">
              <a:latin typeface="LiteraturnayaC"/>
            </a:endParaRPr>
          </a:p>
          <a:p>
            <a:pPr algn="just"/>
            <a:r>
              <a:rPr lang="ru-RU" sz="1800" b="0" i="0" u="none" strike="noStrike" baseline="0" dirty="0" smtClean="0">
                <a:latin typeface="LiteraturnayaC"/>
              </a:rPr>
              <a:t>Устно </a:t>
            </a:r>
            <a:r>
              <a:rPr lang="ru-RU" sz="1800" b="0" i="0" u="none" strike="noStrike" baseline="0" dirty="0">
                <a:latin typeface="LiteraturnayaC"/>
              </a:rPr>
              <a:t>установить, какие буквы имеют схожие элементы и какие именно.</a:t>
            </a:r>
            <a:endParaRPr lang="ru-RU" dirty="0"/>
          </a:p>
        </p:txBody>
      </p:sp>
      <p:pic>
        <p:nvPicPr>
          <p:cNvPr id="38914" name="Picture 2" descr="https://api.psychologos.ru/storage/image/Neznaika_14201879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8334" y="2924944"/>
            <a:ext cx="1565666" cy="250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cdn1.coreapp.ai/uploads/image/1650005064732-165000506921204180436259144da3f0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7117520" cy="3114273"/>
          </a:xfrm>
          <a:prstGeom prst="rect">
            <a:avLst/>
          </a:prstGeom>
          <a:noFill/>
        </p:spPr>
      </p:pic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67544" y="4869010"/>
          <a:ext cx="8229600" cy="1584326"/>
        </p:xfrm>
        <a:graphic>
          <a:graphicData uri="http://schemas.openxmlformats.org/drawingml/2006/table">
            <a:tbl>
              <a:tblPr/>
              <a:tblGrid>
                <a:gridCol w="392113"/>
                <a:gridCol w="392112"/>
                <a:gridCol w="358775"/>
                <a:gridCol w="457200"/>
                <a:gridCol w="358775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  <a:gridCol w="392113"/>
                <a:gridCol w="392112"/>
                <a:gridCol w="392113"/>
                <a:gridCol w="390525"/>
                <a:gridCol w="392112"/>
                <a:gridCol w="392113"/>
                <a:gridCol w="39211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ы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88840"/>
            <a:ext cx="2952328" cy="39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55976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Стр. 66-67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7693" b="86488"/>
          <a:stretch>
            <a:fillRect/>
          </a:stretch>
        </p:blipFill>
        <p:spPr bwMode="auto">
          <a:xfrm>
            <a:off x="539552" y="1916832"/>
            <a:ext cx="7776863" cy="15841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12"/>
          <p:cNvGrpSpPr/>
          <p:nvPr/>
        </p:nvGrpSpPr>
        <p:grpSpPr>
          <a:xfrm>
            <a:off x="2123728" y="1700808"/>
            <a:ext cx="720080" cy="1015663"/>
            <a:chOff x="2123728" y="1700808"/>
            <a:chExt cx="720080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195736" y="1700808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2123728" y="1916832"/>
              <a:ext cx="720080" cy="64807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9"/>
          <p:cNvGrpSpPr/>
          <p:nvPr/>
        </p:nvGrpSpPr>
        <p:grpSpPr>
          <a:xfrm>
            <a:off x="6372200" y="4149080"/>
            <a:ext cx="792088" cy="1080120"/>
            <a:chOff x="6372200" y="4149080"/>
            <a:chExt cx="792088" cy="1080120"/>
          </a:xfrm>
        </p:grpSpPr>
        <p:sp>
          <p:nvSpPr>
            <p:cNvPr id="12" name="TextBox 11"/>
            <p:cNvSpPr txBox="1"/>
            <p:nvPr/>
          </p:nvSpPr>
          <p:spPr>
            <a:xfrm>
              <a:off x="6516216" y="4149080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372200" y="4725144"/>
              <a:ext cx="360040" cy="50405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732240" y="4725144"/>
              <a:ext cx="360000" cy="50405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 descr="0043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 l="6801" t="12315" r="6801" b="7176"/>
          <a:stretch>
            <a:fillRect/>
          </a:stretch>
        </p:blipFill>
        <p:spPr>
          <a:xfrm>
            <a:off x="1475656" y="3645024"/>
            <a:ext cx="3897191" cy="1908000"/>
          </a:xfrm>
          <a:prstGeom prst="rect">
            <a:avLst/>
          </a:prstGeom>
        </p:spPr>
      </p:pic>
      <p:pic>
        <p:nvPicPr>
          <p:cNvPr id="16" name="Рисунок 15" descr="0043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 l="6801" t="12315" r="6801" b="7176"/>
          <a:stretch>
            <a:fillRect/>
          </a:stretch>
        </p:blipFill>
        <p:spPr>
          <a:xfrm>
            <a:off x="3203848" y="1988840"/>
            <a:ext cx="3897192" cy="1908000"/>
          </a:xfrm>
          <a:prstGeom prst="rect">
            <a:avLst/>
          </a:prstGeom>
        </p:spPr>
      </p:pic>
      <p:pic>
        <p:nvPicPr>
          <p:cNvPr id="17" name="Рисунок 16" descr="1614519868_17-p-ruka-na-belom-fone-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50" t="9681" r="23225"/>
          <a:stretch>
            <a:fillRect/>
          </a:stretch>
        </p:blipFill>
        <p:spPr>
          <a:xfrm>
            <a:off x="2699792" y="1781473"/>
            <a:ext cx="3672408" cy="376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rue-chantier-jou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38" r="5308"/>
          <a:stretch>
            <a:fillRect/>
          </a:stretch>
        </p:blipFill>
        <p:spPr>
          <a:xfrm>
            <a:off x="755576" y="1340768"/>
            <a:ext cx="5328592" cy="4686478"/>
          </a:xfrm>
          <a:prstGeom prst="rect">
            <a:avLst/>
          </a:prstGeom>
        </p:spPr>
      </p:pic>
      <p:pic>
        <p:nvPicPr>
          <p:cNvPr id="10" name="Рисунок 9" descr="-water-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2" t="10101" r="10118" b="5901"/>
          <a:stretch>
            <a:fillRect/>
          </a:stretch>
        </p:blipFill>
        <p:spPr>
          <a:xfrm>
            <a:off x="5868144" y="2492896"/>
            <a:ext cx="2131437" cy="2304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90872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КРАН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223" t="66010" b="8256"/>
          <a:stretch>
            <a:fillRect/>
          </a:stretch>
        </p:blipFill>
        <p:spPr bwMode="auto">
          <a:xfrm>
            <a:off x="467544" y="1988840"/>
            <a:ext cx="7942519" cy="30963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62B913-83B1-43EE-AFBF-81858E232623}"/>
              </a:ext>
            </a:extLst>
          </p:cNvPr>
          <p:cNvSpPr txBox="1"/>
          <p:nvPr/>
        </p:nvSpPr>
        <p:spPr>
          <a:xfrm>
            <a:off x="179512" y="5480064"/>
            <a:ext cx="8868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 smtClean="0">
                <a:latin typeface="LiteraturnayaC"/>
              </a:rPr>
              <a:t>Прочитайте текст. Какое значение имеет слово </a:t>
            </a:r>
            <a:r>
              <a:rPr lang="ru-RU" i="1" dirty="0" smtClean="0">
                <a:latin typeface="LiteraturnayaC-Italic"/>
              </a:rPr>
              <a:t>коса?</a:t>
            </a:r>
            <a:endParaRPr lang="ru-RU" sz="1800" b="0" i="0" u="none" strike="noStrike" baseline="0" dirty="0" smtClean="0">
              <a:latin typeface="LiteraturnayaC"/>
            </a:endParaRPr>
          </a:p>
          <a:p>
            <a:pPr algn="l"/>
            <a:r>
              <a:rPr lang="ru-RU" sz="1800" b="0" i="0" u="none" strike="noStrike" baseline="0" dirty="0" smtClean="0">
                <a:latin typeface="LiteraturnayaC"/>
              </a:rPr>
              <a:t> </a:t>
            </a:r>
            <a:endParaRPr lang="ru-RU" sz="1800" b="0" i="0" u="none" strike="noStrike" baseline="0" dirty="0">
              <a:latin typeface="Literaturnaya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s://ozon-st.cdn.ngenix.net/multimedia/1014041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73126"/>
            <a:ext cx="331152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78146" y="3212976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Propisi" pitchFamily="2" charset="0"/>
              </a:rPr>
              <a:t>Стр. 7</a:t>
            </a:r>
            <a:endParaRPr lang="ru-RU" sz="40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4419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Picture 8" descr="img0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18113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14600" y="3733800"/>
            <a:ext cx="1009650" cy="719138"/>
            <a:chOff x="567" y="2931"/>
            <a:chExt cx="726" cy="544"/>
          </a:xfrm>
        </p:grpSpPr>
        <p:sp>
          <p:nvSpPr>
            <p:cNvPr id="13346" name="Oval 13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Rectangle 14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4800600" y="685800"/>
            <a:ext cx="969963" cy="1143000"/>
            <a:chOff x="1338" y="527"/>
            <a:chExt cx="589" cy="725"/>
          </a:xfrm>
        </p:grpSpPr>
        <p:sp>
          <p:nvSpPr>
            <p:cNvPr id="13344" name="Oval 16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Rectangle 17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3276600" y="1219200"/>
            <a:ext cx="1371600" cy="3200400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19600" y="990600"/>
            <a:ext cx="503238" cy="358775"/>
            <a:chOff x="567" y="1026"/>
            <a:chExt cx="181" cy="136"/>
          </a:xfrm>
        </p:grpSpPr>
        <p:sp>
          <p:nvSpPr>
            <p:cNvPr id="13342" name="Line 2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2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4572000" y="106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286000" y="3810000"/>
            <a:ext cx="503238" cy="358775"/>
            <a:chOff x="567" y="1026"/>
            <a:chExt cx="181" cy="136"/>
          </a:xfrm>
        </p:grpSpPr>
        <p:sp>
          <p:nvSpPr>
            <p:cNvPr id="13340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7" name="Line 37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352800" y="685800"/>
            <a:ext cx="935038" cy="1143000"/>
            <a:chOff x="1338" y="527"/>
            <a:chExt cx="589" cy="725"/>
          </a:xfrm>
        </p:grpSpPr>
        <p:sp>
          <p:nvSpPr>
            <p:cNvPr id="13338" name="Oval 40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9" name="Rectangle 41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505200" y="1600200"/>
            <a:ext cx="503238" cy="360363"/>
            <a:chOff x="567" y="1026"/>
            <a:chExt cx="181" cy="136"/>
          </a:xfrm>
        </p:grpSpPr>
        <p:sp>
          <p:nvSpPr>
            <p:cNvPr id="13336" name="Line 4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4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105400" y="1600200"/>
            <a:ext cx="503238" cy="360363"/>
            <a:chOff x="567" y="1026"/>
            <a:chExt cx="181" cy="136"/>
          </a:xfrm>
        </p:grpSpPr>
        <p:sp>
          <p:nvSpPr>
            <p:cNvPr id="13334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1" name="Line 48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>
            <a:off x="3657600" y="762000"/>
            <a:ext cx="17526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58" name="AutoShape 50"/>
          <p:cNvSpPr>
            <a:spLocks noChangeArrowheads="1"/>
          </p:cNvSpPr>
          <p:nvPr/>
        </p:nvSpPr>
        <p:spPr bwMode="auto">
          <a:xfrm>
            <a:off x="3657600" y="1676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49760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Ставим ручку на 1/3 сверху в дополнительной строке, по прямой наклонной линии опускаемся вниз, выписываем «клюшку» (задерживаемся на строке и поднимаемся на 1/3). В средней третьей части дополнительной строки выписываем «двойную клюшку». (В средней третьей части горизонтальная прямая линия.)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/>
      <p:bldP spid="43030" grpId="0" animBg="1"/>
      <p:bldP spid="43057" grpId="0" animBg="1"/>
      <p:bldP spid="430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8064896" cy="28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49760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Прописываем показы  верхней строки по пунктирным линиям.  Вторую строчку дописываем самостоятельно.  Обратите внимание на соединение заглавной и строчной букв. Пропишите в воздухе, по пунктирным линиям и одно соединение запишите самостоятельно.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88840"/>
            <a:ext cx="2952328" cy="39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55976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Стр. 67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r="34409" b="87829"/>
          <a:stretch>
            <a:fillRect/>
          </a:stretch>
        </p:blipFill>
        <p:spPr bwMode="auto">
          <a:xfrm>
            <a:off x="683568" y="2132856"/>
            <a:ext cx="7891230" cy="19442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49760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Чтение слов. Что объединяет слова первого столбика?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87624" y="1556792"/>
          <a:ext cx="6408714" cy="458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119"/>
                <a:gridCol w="1068119"/>
                <a:gridCol w="1068119"/>
                <a:gridCol w="1068119"/>
                <a:gridCol w="1068119"/>
                <a:gridCol w="106811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л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л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л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л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к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B050"/>
                          </a:solidFill>
                        </a:rPr>
                        <a:t>к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к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к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н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с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B050"/>
                          </a:solidFill>
                        </a:rPr>
                        <a:t>т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-942" t="15037" r="5882" b="47735"/>
          <a:stretch>
            <a:fillRect/>
          </a:stretch>
        </p:blipFill>
        <p:spPr bwMode="auto">
          <a:xfrm>
            <a:off x="467544" y="1980227"/>
            <a:ext cx="7920880" cy="411882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s://ozon-st.cdn.ngenix.net/multimedia/1014041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73126"/>
            <a:ext cx="331152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78146" y="3212976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Propisi" pitchFamily="2" charset="0"/>
              </a:rPr>
              <a:t>Стр. 7</a:t>
            </a:r>
            <a:endParaRPr lang="ru-RU" sz="40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556792"/>
            <a:ext cx="7056784" cy="39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516996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Прочитайте.  Пропишите это слово по пунктирным линиям.  Выполните </a:t>
            </a:r>
            <a:r>
              <a:rPr lang="ru-RU" dirty="0" err="1" smtClean="0"/>
              <a:t>слого-звуковой</a:t>
            </a:r>
            <a:r>
              <a:rPr lang="ru-RU" dirty="0" smtClean="0"/>
              <a:t> анализ: разделите на слоги, поставьте ударение, обозначьте цветом гласные и согласные.  Предложения прочитать, списать с печатного текста, соблюдая соединения и расстояния между буквами и словами.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00808"/>
            <a:ext cx="81117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516996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Прочитайте слова, выделите в них все графические части (</a:t>
            </a:r>
            <a:r>
              <a:rPr lang="ru-RU" dirty="0" err="1" smtClean="0"/>
              <a:t>секретики</a:t>
            </a:r>
            <a:r>
              <a:rPr lang="ru-RU" dirty="0" smtClean="0"/>
              <a:t>) по заданию. Проверьте по написанному образцу.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98884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198884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25556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•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256490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•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256490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•</a:t>
            </a:r>
            <a:endParaRPr lang="ru-RU" b="1" dirty="0"/>
          </a:p>
        </p:txBody>
      </p:sp>
      <p:sp>
        <p:nvSpPr>
          <p:cNvPr id="16" name="Умножение 15"/>
          <p:cNvSpPr/>
          <p:nvPr/>
        </p:nvSpPr>
        <p:spPr>
          <a:xfrm>
            <a:off x="6444208" y="2276872"/>
            <a:ext cx="144016" cy="216024"/>
          </a:xfrm>
          <a:prstGeom prst="mathMultiply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6948264" y="2276872"/>
            <a:ext cx="144016" cy="216024"/>
          </a:xfrm>
          <a:prstGeom prst="mathMultiply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7308304" y="2276872"/>
            <a:ext cx="144016" cy="216024"/>
          </a:xfrm>
          <a:prstGeom prst="mathMultiply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множение 18"/>
          <p:cNvSpPr/>
          <p:nvPr/>
        </p:nvSpPr>
        <p:spPr>
          <a:xfrm>
            <a:off x="7740352" y="2276872"/>
            <a:ext cx="144016" cy="216024"/>
          </a:xfrm>
          <a:prstGeom prst="mathMultiply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647950" y="2526886"/>
            <a:ext cx="1440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80312" y="2526886"/>
            <a:ext cx="1440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22843" y="2506492"/>
            <a:ext cx="1440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97764" y="2492896"/>
            <a:ext cx="1440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32856"/>
            <a:ext cx="8352928" cy="247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4509120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Пословицу читает учитель и совместно  дети объясняют смысл пословицы.  Дети самостоятельно вписывают изученные буквы.</a:t>
            </a:r>
          </a:p>
          <a:p>
            <a:pPr algn="just"/>
            <a:r>
              <a:rPr lang="ru-RU" dirty="0" smtClean="0"/>
              <a:t>На нижней строке повторяется верхнее и нижнее соединение  букв</a:t>
            </a:r>
            <a:r>
              <a:rPr lang="ru-RU" sz="4000" dirty="0" smtClean="0">
                <a:latin typeface="Propisi" pitchFamily="2" charset="0"/>
              </a:rPr>
              <a:t> </a:t>
            </a:r>
            <a:r>
              <a:rPr lang="ru-RU" sz="4000" dirty="0" err="1" smtClean="0">
                <a:latin typeface="Propisi" pitchFamily="2" charset="0"/>
              </a:rPr>
              <a:t>н</a:t>
            </a:r>
            <a:r>
              <a:rPr lang="ru-RU" sz="4000" dirty="0" smtClean="0">
                <a:latin typeface="Propisi" pitchFamily="2" charset="0"/>
              </a:rPr>
              <a:t> </a:t>
            </a:r>
            <a:r>
              <a:rPr lang="ru-RU" dirty="0" smtClean="0"/>
              <a:t>и </a:t>
            </a:r>
            <a:r>
              <a:rPr lang="ru-RU" sz="4000" dirty="0" smtClean="0">
                <a:latin typeface="Propisi" pitchFamily="2" charset="0"/>
              </a:rPr>
              <a:t>о.</a:t>
            </a:r>
            <a:endParaRPr lang="ru-RU" sz="4000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067213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буквой русского алфавита мы познакомились?</a:t>
            </a:r>
          </a:p>
          <a:p>
            <a:pPr algn="just" fontAlgn="base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Какие звуки она обозначает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Объясни место буквы на ленте букв.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слог, в котором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 слышится мягко: </a:t>
            </a:r>
          </a:p>
          <a:p>
            <a:pPr fontAlgn="base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="" xmlns:a16="http://schemas.microsoft.com/office/drawing/2014/main" id="{7CD3D8D7-1BE7-460E-892E-B4313868BA42}"/>
              </a:ext>
            </a:extLst>
          </p:cNvPr>
          <p:cNvSpPr/>
          <p:nvPr/>
        </p:nvSpPr>
        <p:spPr>
          <a:xfrm>
            <a:off x="1889702" y="620688"/>
            <a:ext cx="4770530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Подведём   итог 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899592" y="1772816"/>
          <a:ext cx="7509843" cy="1280176"/>
        </p:xfrm>
        <a:graphic>
          <a:graphicData uri="http://schemas.openxmlformats.org/drawingml/2006/table">
            <a:tbl>
              <a:tblPr/>
              <a:tblGrid>
                <a:gridCol w="357819"/>
                <a:gridCol w="357818"/>
                <a:gridCol w="327397"/>
                <a:gridCol w="417213"/>
                <a:gridCol w="327397"/>
                <a:gridCol w="357819"/>
                <a:gridCol w="357818"/>
                <a:gridCol w="357819"/>
                <a:gridCol w="357818"/>
                <a:gridCol w="357819"/>
                <a:gridCol w="356370"/>
                <a:gridCol w="357818"/>
                <a:gridCol w="357819"/>
                <a:gridCol w="357818"/>
                <a:gridCol w="357819"/>
                <a:gridCol w="357818"/>
                <a:gridCol w="357819"/>
                <a:gridCol w="356370"/>
                <a:gridCol w="357818"/>
                <a:gridCol w="357819"/>
                <a:gridCol w="357818"/>
              </a:tblGrid>
              <a:tr h="612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ы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81BDF9"/>
              </a:clrFrom>
              <a:clrTo>
                <a:srgbClr val="81B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512" y="24964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s://avatars.mds.yandex.net/i?id=12833d7ef7141a979adf7ca1fafde7bf_l-5268598-images-thumbs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4472279" cy="2859249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99592" y="5229200"/>
            <a:ext cx="30963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3728" y="5085184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915816" y="4293096"/>
            <a:ext cx="144016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ый треугольник 23"/>
          <p:cNvSpPr/>
          <p:nvPr/>
        </p:nvSpPr>
        <p:spPr>
          <a:xfrm>
            <a:off x="899592" y="4653136"/>
            <a:ext cx="1152128" cy="504056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flipH="1" flipV="1">
            <a:off x="899592" y="4653136"/>
            <a:ext cx="1152128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>
            <a:off x="2195736" y="4653136"/>
            <a:ext cx="1152128" cy="504056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flipH="1" flipV="1">
            <a:off x="2195736" y="4653136"/>
            <a:ext cx="1152128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9872" y="4653136"/>
            <a:ext cx="576064" cy="5040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438" name="Picture 6" descr="https://papik.pro/uploads/posts/2022-01/1641177553_10-papik-pro-p-dver-detskii-risunok-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916832"/>
            <a:ext cx="2376264" cy="2648468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5796136" y="5373216"/>
            <a:ext cx="2520280" cy="83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68144" y="4805536"/>
            <a:ext cx="576064" cy="5040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6516216" y="4797152"/>
            <a:ext cx="1080120" cy="504056"/>
          </a:xfrm>
          <a:prstGeom prst="rt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Прямоугольный треугольник 36"/>
          <p:cNvSpPr/>
          <p:nvPr/>
        </p:nvSpPr>
        <p:spPr>
          <a:xfrm flipH="1" flipV="1">
            <a:off x="6516216" y="4797152"/>
            <a:ext cx="1080120" cy="504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68344" y="4797152"/>
            <a:ext cx="576064" cy="50405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563888" y="5301208"/>
            <a:ext cx="288032" cy="43204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7812360" y="5453608"/>
            <a:ext cx="288032" cy="43204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zncentr.ru/wp-content/uploads/2022/06/7_Tematicheskaya-kartinka-s-bukvoy-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658873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2.bp.blogspot.com/-VIqNz5euUmE/XDn606FzaeI/AAAAAAAAAF8/GgZlQ3ZDwgMuQ4E9gQ5m3yHkb8AVnGpLwCLcBGAs/s1600/%25D1%2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2.bp.blogspot.com/-VIqNz5euUmE/XDn606FzaeI/AAAAAAAAAF8/GgZlQ3ZDwgMuQ4E9gQ5m3yHkb8AVnGpLwCLcBGAs/s1600/%25D1%2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sovyatka.ru/800/600/http/1.bp.blogspot.com/-VA0ub5OvHNU/XeakMrTyk8I/AAAAAAAAJOE/HZQPtPkK4xM9wm6Y1M8sIuO4RTznYgd0ACEwYBhgL/s1600/%25D0%25A0.jpg"/>
          <p:cNvPicPr>
            <a:picLocks noChangeAspect="1" noChangeArrowheads="1"/>
          </p:cNvPicPr>
          <p:nvPr/>
        </p:nvPicPr>
        <p:blipFill>
          <a:blip r:embed="rId5" cstate="print"/>
          <a:srcRect l="4987" t="7687" r="4452" b="7264"/>
          <a:stretch>
            <a:fillRect/>
          </a:stretch>
        </p:blipFill>
        <p:spPr bwMode="auto">
          <a:xfrm>
            <a:off x="2123728" y="1484784"/>
            <a:ext cx="4824536" cy="3398151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827584" y="4797152"/>
            <a:ext cx="7992888" cy="1872208"/>
            <a:chOff x="467544" y="2708920"/>
            <a:chExt cx="8280920" cy="2160240"/>
          </a:xfrm>
        </p:grpSpPr>
        <p:pic>
          <p:nvPicPr>
            <p:cNvPr id="13" name="Рисунок 12" descr="lenta-bukv_2.jpg"/>
            <p:cNvPicPr>
              <a:picLocks noChangeAspect="1"/>
            </p:cNvPicPr>
            <p:nvPr/>
          </p:nvPicPr>
          <p:blipFill>
            <a:blip r:embed="rId6" cstate="print"/>
            <a:srcRect l="5901" t="20158" r="5901" b="20158"/>
            <a:stretch>
              <a:fillRect/>
            </a:stretch>
          </p:blipFill>
          <p:spPr>
            <a:xfrm>
              <a:off x="467544" y="2708920"/>
              <a:ext cx="8280920" cy="21602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9552" y="2924944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592" y="2924944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9672" y="3750131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19672" y="2947591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sz="4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1640" y="2947591"/>
              <a:ext cx="504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4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11760" y="2924944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97635" y="3739679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8064" y="3739679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0112" y="3717032"/>
              <a:ext cx="432048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3848" y="2924944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81611" y="1556792"/>
            <a:ext cx="362597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24011 0.4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  <a:ln>
            <a:solidFill>
              <a:schemeClr val="accent1">
                <a:shade val="50000"/>
                <a:alpha val="82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s://advour.ru/wp-content/uploads/5/6/b/56b18596d0b5d464c1e1b64bb15f6976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62" t="5556" b="11329"/>
          <a:stretch>
            <a:fillRect/>
          </a:stretch>
        </p:blipFill>
        <p:spPr bwMode="auto">
          <a:xfrm>
            <a:off x="755576" y="2132856"/>
            <a:ext cx="1584176" cy="2024226"/>
          </a:xfrm>
          <a:prstGeom prst="rect">
            <a:avLst/>
          </a:prstGeom>
          <a:noFill/>
        </p:spPr>
      </p:pic>
      <p:pic>
        <p:nvPicPr>
          <p:cNvPr id="19464" name="Picture 8" descr="https://i.mycdn.me/image?id=858769199397&amp;t=3&amp;plc=WEB&amp;tkn=*39aUPN1_m1NGc0HaAwOFajHqvw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420888"/>
            <a:ext cx="2195736" cy="2266566"/>
          </a:xfrm>
          <a:prstGeom prst="rect">
            <a:avLst/>
          </a:prstGeom>
          <a:noFill/>
        </p:spPr>
      </p:pic>
      <p:pic>
        <p:nvPicPr>
          <p:cNvPr id="17" name="Рисунок 16" descr="Topor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511085">
            <a:off x="1301082" y="4212755"/>
            <a:ext cx="2329274" cy="1776903"/>
          </a:xfrm>
          <a:prstGeom prst="rect">
            <a:avLst/>
          </a:prstGeom>
        </p:spPr>
      </p:pic>
      <p:pic>
        <p:nvPicPr>
          <p:cNvPr id="19466" name="Picture 10" descr="https://cf2.ppt-online.org/files2/slide/m/mhsbOe9W5QiVGtNvLnd0o3lRwZzTf2BD7S6CqJAKg/slide-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8F3FA"/>
              </a:clrFrom>
              <a:clrTo>
                <a:srgbClr val="D8F3FA">
                  <a:alpha val="0"/>
                </a:srgbClr>
              </a:clrTo>
            </a:clrChange>
          </a:blip>
          <a:srcRect t="7461" r="65784" b="19449"/>
          <a:stretch>
            <a:fillRect/>
          </a:stretch>
        </p:blipFill>
        <p:spPr bwMode="auto">
          <a:xfrm>
            <a:off x="5148064" y="4221088"/>
            <a:ext cx="1440160" cy="2304256"/>
          </a:xfrm>
          <a:prstGeom prst="rect">
            <a:avLst/>
          </a:prstGeom>
          <a:noFill/>
        </p:spPr>
      </p:pic>
      <p:pic>
        <p:nvPicPr>
          <p:cNvPr id="19468" name="Picture 12" descr="https://cf2.ppt-online.org/files2/slide/m/mhsbOe9W5QiVGtNvLnd0o3lRwZzTf2BD7S6CqJAKg/slide-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EC3"/>
              </a:clrFrom>
              <a:clrTo>
                <a:srgbClr val="FAFEC3">
                  <a:alpha val="0"/>
                </a:srgbClr>
              </a:clrTo>
            </a:clrChange>
          </a:blip>
          <a:srcRect l="59668" t="15254" b="22034"/>
          <a:stretch>
            <a:fillRect/>
          </a:stretch>
        </p:blipFill>
        <p:spPr bwMode="auto">
          <a:xfrm>
            <a:off x="3347864" y="1412776"/>
            <a:ext cx="2287639" cy="266429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75856" y="1700808"/>
            <a:ext cx="504056" cy="1368152"/>
          </a:xfrm>
          <a:prstGeom prst="rect">
            <a:avLst/>
          </a:prstGeom>
          <a:solidFill>
            <a:srgbClr val="E8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67330" y="692696"/>
            <a:ext cx="780734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24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1БДИС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548680"/>
            <a:ext cx="1619672" cy="7920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123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Б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4" descr="tani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5"/>
            <a:ext cx="1728192" cy="16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75657" y="2276872"/>
          <a:ext cx="6120680" cy="18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</a:tblGrid>
              <a:tr h="900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р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B050"/>
                          </a:solidFill>
                        </a:rPr>
                        <a:t>р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р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р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0070C0"/>
                          </a:solidFill>
                        </a:rPr>
                        <a:t>р</a:t>
                      </a: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834</Words>
  <Application>Microsoft Office PowerPoint</Application>
  <PresentationFormat>Экран (4:3)</PresentationFormat>
  <Paragraphs>186</Paragraphs>
  <Slides>45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Политехнический институт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Бойко</dc:creator>
  <cp:lastModifiedBy>Ольга Бойко</cp:lastModifiedBy>
  <cp:revision>13</cp:revision>
  <dcterms:created xsi:type="dcterms:W3CDTF">2023-10-21T19:21:43Z</dcterms:created>
  <dcterms:modified xsi:type="dcterms:W3CDTF">2023-10-22T13:42:02Z</dcterms:modified>
</cp:coreProperties>
</file>