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4" r:id="rId3"/>
    <p:sldId id="258" r:id="rId4"/>
    <p:sldId id="272" r:id="rId5"/>
    <p:sldId id="259" r:id="rId6"/>
    <p:sldId id="264" r:id="rId7"/>
    <p:sldId id="260" r:id="rId8"/>
    <p:sldId id="271" r:id="rId9"/>
    <p:sldId id="265" r:id="rId10"/>
    <p:sldId id="268" r:id="rId11"/>
    <p:sldId id="270" r:id="rId12"/>
    <p:sldId id="269"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9900"/>
    <a:srgbClr val="33CC33"/>
    <a:srgbClr val="3333CC"/>
    <a:srgbClr val="F69C6A"/>
    <a:srgbClr val="90FB65"/>
    <a:srgbClr val="47181D"/>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78" autoAdjust="0"/>
    <p:restoredTop sz="86444" autoAdjust="0"/>
  </p:normalViewPr>
  <p:slideViewPr>
    <p:cSldViewPr>
      <p:cViewPr varScale="1">
        <p:scale>
          <a:sx n="64" d="100"/>
          <a:sy n="64" d="100"/>
        </p:scale>
        <p:origin x="-306" y="-96"/>
      </p:cViewPr>
      <p:guideLst>
        <p:guide orient="horz" pos="2160"/>
        <p:guide pos="2880"/>
      </p:guideLst>
    </p:cSldViewPr>
  </p:slideViewPr>
  <p:outlineViewPr>
    <p:cViewPr>
      <p:scale>
        <a:sx n="33" d="100"/>
        <a:sy n="33" d="100"/>
      </p:scale>
      <p:origin x="210" y="519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578EE0-D9D3-408C-ADC5-9B7CDCDD71DA}" type="datetimeFigureOut">
              <a:rPr lang="ru-RU" smtClean="0"/>
              <a:pPr/>
              <a:t>05.12.2017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49C5B-FD83-441C-A235-37B59067BA6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8B49C5B-FD83-441C-A235-37B59067BA6B}"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D0E51AA-1CA8-40A7-AB2C-173D03DD7C14}" type="datetimeFigureOut">
              <a:rPr lang="ru-RU" smtClean="0"/>
              <a:pPr/>
              <a:t>05.12.2017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6A23182-ECD6-4F1D-8ED7-F87E459684C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D0E51AA-1CA8-40A7-AB2C-173D03DD7C14}" type="datetimeFigureOut">
              <a:rPr lang="ru-RU" smtClean="0"/>
              <a:pPr/>
              <a:t>05.12.2017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A23182-ECD6-4F1D-8ED7-F87E459684C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D0E51AA-1CA8-40A7-AB2C-173D03DD7C14}" type="datetimeFigureOut">
              <a:rPr lang="ru-RU" smtClean="0"/>
              <a:pPr/>
              <a:t>05.12.2017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A23182-ECD6-4F1D-8ED7-F87E459684C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D0E51AA-1CA8-40A7-AB2C-173D03DD7C14}" type="datetimeFigureOut">
              <a:rPr lang="ru-RU" smtClean="0"/>
              <a:pPr/>
              <a:t>05.12.2017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6A23182-ECD6-4F1D-8ED7-F87E459684C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D0E51AA-1CA8-40A7-AB2C-173D03DD7C14}" type="datetimeFigureOut">
              <a:rPr lang="ru-RU" smtClean="0"/>
              <a:pPr/>
              <a:t>05.12.2017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6A23182-ECD6-4F1D-8ED7-F87E459684C2}"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D0E51AA-1CA8-40A7-AB2C-173D03DD7C14}" type="datetimeFigureOut">
              <a:rPr lang="ru-RU" smtClean="0"/>
              <a:pPr/>
              <a:t>05.12.2017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6A23182-ECD6-4F1D-8ED7-F87E459684C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D0E51AA-1CA8-40A7-AB2C-173D03DD7C14}" type="datetimeFigureOut">
              <a:rPr lang="ru-RU" smtClean="0"/>
              <a:pPr/>
              <a:t>05.12.2017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6A23182-ECD6-4F1D-8ED7-F87E459684C2}"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D0E51AA-1CA8-40A7-AB2C-173D03DD7C14}" type="datetimeFigureOut">
              <a:rPr lang="ru-RU" smtClean="0"/>
              <a:pPr/>
              <a:t>05.12.2017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A23182-ECD6-4F1D-8ED7-F87E459684C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D0E51AA-1CA8-40A7-AB2C-173D03DD7C14}" type="datetimeFigureOut">
              <a:rPr lang="ru-RU" smtClean="0"/>
              <a:pPr/>
              <a:t>05.12.2017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A23182-ECD6-4F1D-8ED7-F87E459684C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D0E51AA-1CA8-40A7-AB2C-173D03DD7C14}" type="datetimeFigureOut">
              <a:rPr lang="ru-RU" smtClean="0"/>
              <a:pPr/>
              <a:t>05.12.2017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A23182-ECD6-4F1D-8ED7-F87E459684C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D0E51AA-1CA8-40A7-AB2C-173D03DD7C14}" type="datetimeFigureOut">
              <a:rPr lang="ru-RU" smtClean="0"/>
              <a:pPr/>
              <a:t>05.12.2017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6A23182-ECD6-4F1D-8ED7-F87E459684C2}"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D0E51AA-1CA8-40A7-AB2C-173D03DD7C14}" type="datetimeFigureOut">
              <a:rPr lang="ru-RU" smtClean="0"/>
              <a:pPr/>
              <a:t>05.12.2017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6A23182-ECD6-4F1D-8ED7-F87E459684C2}"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785786" y="714356"/>
            <a:ext cx="8053414" cy="5072098"/>
          </a:xfrm>
        </p:spPr>
        <p:txBody>
          <a:bodyPr>
            <a:noAutofit/>
          </a:bodyPr>
          <a:lstStyle/>
          <a:p>
            <a:r>
              <a:rPr lang="en-US" sz="6000" dirty="0" smtClean="0"/>
              <a:t>    National-r</a:t>
            </a:r>
            <a:r>
              <a:rPr lang="en-US" sz="6000" dirty="0" smtClean="0">
                <a:solidFill>
                  <a:schemeClr val="accent6">
                    <a:lumMod val="50000"/>
                  </a:schemeClr>
                </a:solidFill>
              </a:rPr>
              <a:t>egional</a:t>
            </a:r>
          </a:p>
          <a:p>
            <a:r>
              <a:rPr lang="en-US" sz="6000" dirty="0" smtClean="0">
                <a:solidFill>
                  <a:schemeClr val="accent6">
                    <a:lumMod val="50000"/>
                  </a:schemeClr>
                </a:solidFill>
              </a:rPr>
              <a:t>          component</a:t>
            </a:r>
          </a:p>
          <a:p>
            <a:r>
              <a:rPr lang="en-US" sz="6000" dirty="0" smtClean="0">
                <a:solidFill>
                  <a:schemeClr val="accent6">
                    <a:lumMod val="50000"/>
                  </a:schemeClr>
                </a:solidFill>
              </a:rPr>
              <a:t>     in teaching English.</a:t>
            </a:r>
            <a:endParaRPr lang="ru-RU" sz="6000" dirty="0" smtClean="0">
              <a:solidFill>
                <a:schemeClr val="accent6">
                  <a:lumMod val="50000"/>
                </a:schemeClr>
              </a:solidFill>
            </a:endParaRPr>
          </a:p>
          <a:p>
            <a:r>
              <a:rPr lang="en-US" sz="6000" dirty="0" smtClean="0">
                <a:solidFill>
                  <a:schemeClr val="accent6">
                    <a:lumMod val="50000"/>
                  </a:schemeClr>
                </a:solidFill>
              </a:rPr>
              <a:t>                           </a:t>
            </a:r>
            <a:r>
              <a:rPr lang="en-US" sz="1800" dirty="0" err="1" smtClean="0">
                <a:solidFill>
                  <a:schemeClr val="accent6">
                    <a:lumMod val="50000"/>
                  </a:schemeClr>
                </a:solidFill>
              </a:rPr>
              <a:t>Tsydypova</a:t>
            </a:r>
            <a:r>
              <a:rPr lang="en-US" sz="1800" dirty="0" smtClean="0">
                <a:solidFill>
                  <a:schemeClr val="accent6">
                    <a:lumMod val="50000"/>
                  </a:schemeClr>
                </a:solidFill>
              </a:rPr>
              <a:t> D.G.</a:t>
            </a:r>
          </a:p>
          <a:p>
            <a:pPr algn="r"/>
            <a:r>
              <a:rPr lang="en-US" sz="1800" dirty="0" smtClean="0"/>
              <a:t>                                                                                                                                                     the tea</a:t>
            </a:r>
            <a:r>
              <a:rPr lang="en-US" sz="1800" dirty="0" smtClean="0">
                <a:solidFill>
                  <a:schemeClr val="tx1"/>
                </a:solidFill>
              </a:rPr>
              <a:t>cher of  E</a:t>
            </a:r>
            <a:r>
              <a:rPr lang="en-US" sz="1800" dirty="0" smtClean="0"/>
              <a:t>nglish</a:t>
            </a:r>
            <a:endParaRPr lang="en-US" sz="18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smtClean="0"/>
              <a:t>         </a:t>
            </a:r>
            <a:endParaRPr lang="ru-RU" dirty="0"/>
          </a:p>
        </p:txBody>
      </p:sp>
      <p:sp>
        <p:nvSpPr>
          <p:cNvPr id="4" name="Содержимое 3"/>
          <p:cNvSpPr>
            <a:spLocks noGrp="1"/>
          </p:cNvSpPr>
          <p:nvPr>
            <p:ph idx="1"/>
          </p:nvPr>
        </p:nvSpPr>
        <p:spPr/>
        <p:txBody>
          <a:bodyPr>
            <a:normAutofit fontScale="85000" lnSpcReduction="10000"/>
          </a:bodyPr>
          <a:lstStyle/>
          <a:p>
            <a:pPr>
              <a:buNone/>
            </a:pPr>
            <a:r>
              <a:rPr lang="en-US" dirty="0" smtClean="0"/>
              <a:t> 1.   Coordination of the general line o f the project. Forming of the groups. Making of the detailed plan of work on the project. Discussion of the ways to collect information and research work.</a:t>
            </a:r>
            <a:endParaRPr lang="ru-RU" dirty="0" smtClean="0"/>
          </a:p>
          <a:p>
            <a:pPr>
              <a:buNone/>
            </a:pPr>
            <a:r>
              <a:rPr lang="en-US" dirty="0" smtClean="0"/>
              <a:t>  2.  According to the number of the themes the class can be divided into 3-5 groups. Each group consisted of pupils with different language skills. The pupils visited </a:t>
            </a:r>
            <a:r>
              <a:rPr lang="en-US" dirty="0" err="1" smtClean="0"/>
              <a:t>Kyakhta</a:t>
            </a:r>
            <a:r>
              <a:rPr lang="en-US" dirty="0" smtClean="0"/>
              <a:t> , the museum by </a:t>
            </a:r>
            <a:r>
              <a:rPr lang="en-US" dirty="0" err="1" smtClean="0"/>
              <a:t>Obruchev</a:t>
            </a:r>
            <a:r>
              <a:rPr lang="en-US" dirty="0" smtClean="0"/>
              <a:t>, </a:t>
            </a:r>
            <a:r>
              <a:rPr lang="en-US" dirty="0" err="1" smtClean="0"/>
              <a:t>datsan</a:t>
            </a:r>
            <a:r>
              <a:rPr lang="en-US" dirty="0" smtClean="0"/>
              <a:t> “</a:t>
            </a:r>
            <a:r>
              <a:rPr lang="en-US" dirty="0" err="1" smtClean="0"/>
              <a:t>Baldan-Breibun</a:t>
            </a:r>
            <a:r>
              <a:rPr lang="en-US" dirty="0" smtClean="0"/>
              <a:t>.”After visiting </a:t>
            </a:r>
            <a:r>
              <a:rPr lang="en-US" dirty="0" err="1" smtClean="0"/>
              <a:t>Kyakhta</a:t>
            </a:r>
            <a:r>
              <a:rPr lang="en-US" dirty="0" smtClean="0"/>
              <a:t> the pupils wrote a composition “Sandy Venice” at the Russian lesson. </a:t>
            </a:r>
            <a:endParaRPr lang="ru-RU" dirty="0" smtClean="0"/>
          </a:p>
          <a:p>
            <a:endParaRPr lang="ru-RU" dirty="0"/>
          </a:p>
        </p:txBody>
      </p:sp>
      <p:sp>
        <p:nvSpPr>
          <p:cNvPr id="6" name="Заголовок 1"/>
          <p:cNvSpPr txBox="1">
            <a:spLocks/>
          </p:cNvSpPr>
          <p:nvPr/>
        </p:nvSpPr>
        <p:spPr>
          <a:xfrm>
            <a:off x="457200" y="571480"/>
            <a:ext cx="8115328" cy="838200"/>
          </a:xfrm>
          <a:prstGeom prst="rect">
            <a:avLst/>
          </a:prstGeom>
        </p:spPr>
        <p:style>
          <a:lnRef idx="1">
            <a:schemeClr val="accent1"/>
          </a:lnRef>
          <a:fillRef idx="2">
            <a:schemeClr val="accent1"/>
          </a:fillRef>
          <a:effectRef idx="1">
            <a:schemeClr val="accent1"/>
          </a:effectRef>
          <a:fontRef idx="minor">
            <a:schemeClr val="dk1"/>
          </a:fontRef>
        </p:style>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sng" strike="noStrike" kern="1200" cap="all" spc="0" normalizeH="0" baseline="0" noProof="0" dirty="0" smtClean="0">
                <a:ln>
                  <a:noFill/>
                </a:ln>
                <a:solidFill>
                  <a:schemeClr val="tx1"/>
                </a:solidFill>
                <a:effectLst>
                  <a:reflection blurRad="12700" stA="48000" endA="300" endPos="55000" dir="5400000" sy="-90000" algn="bl" rotWithShape="0"/>
                </a:effectLst>
                <a:uLnTx/>
                <a:uFillTx/>
                <a:latin typeface="+mj-lt"/>
                <a:ea typeface="+mj-ea"/>
                <a:cs typeface="+mj-cs"/>
              </a:rPr>
              <a:t>The second stage.</a:t>
            </a:r>
            <a:r>
              <a:rPr kumimoji="0" lang="ru-RU" sz="2800" b="0" i="0" u="none" strike="noStrike" kern="1200" cap="all" spc="0" normalizeH="0" baseline="0" noProof="0" dirty="0" smtClean="0">
                <a:ln>
                  <a:noFill/>
                </a:ln>
                <a:solidFill>
                  <a:schemeClr val="tx1"/>
                </a:solidFill>
                <a:effectLst>
                  <a:reflection blurRad="12700" stA="48000" endA="300" endPos="55000" dir="5400000" sy="-90000" algn="bl" rotWithShape="0"/>
                </a:effectLst>
                <a:uLnTx/>
                <a:uFillTx/>
                <a:latin typeface="+mj-lt"/>
                <a:ea typeface="+mj-ea"/>
                <a:cs typeface="+mj-cs"/>
              </a:rPr>
              <a:t/>
            </a:r>
            <a:br>
              <a:rPr kumimoji="0" lang="ru-RU" sz="2800" b="0" i="0" u="none" strike="noStrike" kern="1200" cap="all" spc="0" normalizeH="0" baseline="0" noProof="0" dirty="0" smtClean="0">
                <a:ln>
                  <a:noFill/>
                </a:ln>
                <a:solidFill>
                  <a:schemeClr val="tx1"/>
                </a:solidFill>
                <a:effectLst>
                  <a:reflection blurRad="12700" stA="48000" endA="300" endPos="55000" dir="5400000" sy="-90000" algn="bl" rotWithShape="0"/>
                </a:effectLst>
                <a:uLnTx/>
                <a:uFillTx/>
                <a:latin typeface="+mj-lt"/>
                <a:ea typeface="+mj-ea"/>
                <a:cs typeface="+mj-cs"/>
              </a:rPr>
            </a:br>
            <a:r>
              <a:rPr kumimoji="0" lang="ru-RU" sz="1600" b="0" i="0" u="none" strike="noStrike" kern="1200" cap="all" spc="0" normalizeH="0" baseline="0" noProof="0" dirty="0" smtClean="0">
                <a:ln>
                  <a:noFill/>
                </a:ln>
                <a:solidFill>
                  <a:schemeClr val="tx1"/>
                </a:solidFill>
                <a:effectLst>
                  <a:reflection blurRad="12700" stA="48000" endA="300" endPos="55000" dir="5400000" sy="-90000" algn="bl" rotWithShape="0"/>
                </a:effectLst>
                <a:uLnTx/>
                <a:uFillTx/>
                <a:latin typeface="+mj-lt"/>
                <a:ea typeface="+mj-ea"/>
                <a:cs typeface="+mj-cs"/>
              </a:rPr>
              <a:t/>
            </a:r>
            <a:br>
              <a:rPr kumimoji="0" lang="ru-RU" sz="1600" b="0" i="0" u="none" strike="noStrike" kern="1200" cap="all" spc="0" normalizeH="0" baseline="0" noProof="0" dirty="0" smtClean="0">
                <a:ln>
                  <a:noFill/>
                </a:ln>
                <a:solidFill>
                  <a:schemeClr val="tx1"/>
                </a:solidFill>
                <a:effectLst>
                  <a:reflection blurRad="12700" stA="48000" endA="300" endPos="55000" dir="5400000" sy="-90000" algn="bl" rotWithShape="0"/>
                </a:effectLst>
                <a:uLnTx/>
                <a:uFillTx/>
                <a:latin typeface="+mj-lt"/>
                <a:ea typeface="+mj-ea"/>
                <a:cs typeface="+mj-cs"/>
              </a:rPr>
            </a:br>
            <a:endParaRPr kumimoji="0" lang="ru-RU" sz="1600" b="0" i="0" u="none" strike="noStrike" kern="1200" cap="all" spc="0" normalizeH="0" baseline="0" noProof="0" dirty="0">
              <a:ln>
                <a:noFill/>
              </a:ln>
              <a:solidFill>
                <a:schemeClr val="tx1"/>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The themes of the project.</a:t>
            </a:r>
            <a:endParaRPr lang="ru-RU" dirty="0"/>
          </a:p>
        </p:txBody>
      </p:sp>
      <p:sp>
        <p:nvSpPr>
          <p:cNvPr id="3" name="Содержимое 2"/>
          <p:cNvSpPr>
            <a:spLocks noGrp="1"/>
          </p:cNvSpPr>
          <p:nvPr>
            <p:ph idx="1"/>
          </p:nvPr>
        </p:nvSpPr>
        <p:spPr/>
        <p:txBody>
          <a:bodyPr/>
          <a:lstStyle/>
          <a:p>
            <a:pPr>
              <a:buNone/>
            </a:pPr>
            <a:r>
              <a:rPr lang="en-US" dirty="0" smtClean="0"/>
              <a:t>   1. The history of </a:t>
            </a:r>
            <a:r>
              <a:rPr lang="en-US" dirty="0" err="1" smtClean="0"/>
              <a:t>Kyakhta</a:t>
            </a:r>
            <a:endParaRPr lang="ru-RU" dirty="0" smtClean="0"/>
          </a:p>
          <a:p>
            <a:pPr>
              <a:buNone/>
            </a:pPr>
            <a:r>
              <a:rPr lang="en-US" dirty="0" smtClean="0"/>
              <a:t>   2. </a:t>
            </a:r>
            <a:r>
              <a:rPr lang="en-US" dirty="0" err="1" smtClean="0"/>
              <a:t>Sightseeings</a:t>
            </a:r>
            <a:r>
              <a:rPr lang="en-US" dirty="0" smtClean="0"/>
              <a:t> of </a:t>
            </a:r>
            <a:r>
              <a:rPr lang="en-US" dirty="0" err="1" smtClean="0"/>
              <a:t>Kyakhta</a:t>
            </a:r>
            <a:r>
              <a:rPr lang="en-US" dirty="0" smtClean="0"/>
              <a:t>.</a:t>
            </a:r>
            <a:endParaRPr lang="ru-RU" dirty="0" smtClean="0"/>
          </a:p>
          <a:p>
            <a:pPr>
              <a:buNone/>
            </a:pPr>
            <a:r>
              <a:rPr lang="en-US" dirty="0" smtClean="0"/>
              <a:t>   3 .</a:t>
            </a:r>
            <a:r>
              <a:rPr lang="en-US" dirty="0" err="1" smtClean="0"/>
              <a:t>Datsan</a:t>
            </a:r>
            <a:r>
              <a:rPr lang="en-US" dirty="0" smtClean="0"/>
              <a:t> “</a:t>
            </a:r>
            <a:r>
              <a:rPr lang="en-US" dirty="0" err="1" smtClean="0"/>
              <a:t>Baldan-Breibun</a:t>
            </a:r>
            <a:r>
              <a:rPr lang="en-US" dirty="0" smtClean="0"/>
              <a:t>”   </a:t>
            </a:r>
            <a:endParaRPr lang="ru-RU" dirty="0" smtClean="0"/>
          </a:p>
          <a:p>
            <a:pPr>
              <a:buNone/>
            </a:pPr>
            <a:r>
              <a:rPr lang="en-US" dirty="0" smtClean="0"/>
              <a:t>   4. Resort “</a:t>
            </a:r>
            <a:r>
              <a:rPr lang="en-US" dirty="0" err="1" smtClean="0"/>
              <a:t>Kiran</a:t>
            </a:r>
            <a:r>
              <a:rPr lang="en-US" dirty="0" smtClean="0"/>
              <a:t>”</a:t>
            </a:r>
            <a:endParaRPr lang="ru-RU" dirty="0" smtClean="0"/>
          </a:p>
          <a:p>
            <a:pPr>
              <a:buNone/>
            </a:pPr>
            <a:r>
              <a:rPr lang="en-US" dirty="0" smtClean="0"/>
              <a:t>   5. My native village “Bain-</a:t>
            </a:r>
            <a:r>
              <a:rPr lang="en-US" dirty="0" err="1" smtClean="0"/>
              <a:t>Bulak</a:t>
            </a:r>
            <a:r>
              <a:rPr lang="en-US" dirty="0" smtClean="0"/>
              <a:t>”</a:t>
            </a:r>
            <a:endParaRPr lang="ru-RU" dirty="0" smtClean="0"/>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u="sng" dirty="0" smtClean="0"/>
              <a:t>The third stage</a:t>
            </a:r>
            <a:endParaRPr lang="ru-RU" dirty="0"/>
          </a:p>
        </p:txBody>
      </p:sp>
      <p:sp>
        <p:nvSpPr>
          <p:cNvPr id="3" name="Содержимое 2"/>
          <p:cNvSpPr>
            <a:spLocks noGrp="1"/>
          </p:cNvSpPr>
          <p:nvPr>
            <p:ph idx="1"/>
          </p:nvPr>
        </p:nvSpPr>
        <p:spPr/>
        <p:txBody>
          <a:bodyPr>
            <a:normAutofit fontScale="92500" lnSpcReduction="10000"/>
          </a:bodyPr>
          <a:lstStyle/>
          <a:p>
            <a:pPr>
              <a:buNone/>
            </a:pPr>
            <a:r>
              <a:rPr lang="en-US" dirty="0" smtClean="0"/>
              <a:t>   </a:t>
            </a:r>
            <a:r>
              <a:rPr lang="en-US" dirty="0" smtClean="0">
                <a:latin typeface="Times New Roman"/>
                <a:cs typeface="Times New Roman"/>
              </a:rPr>
              <a:t>●</a:t>
            </a:r>
            <a:r>
              <a:rPr lang="en-US" dirty="0" smtClean="0"/>
              <a:t>The </a:t>
            </a:r>
            <a:r>
              <a:rPr lang="en-US" dirty="0" err="1" smtClean="0"/>
              <a:t>defence</a:t>
            </a:r>
            <a:r>
              <a:rPr lang="en-US" dirty="0" smtClean="0"/>
              <a:t> of the </a:t>
            </a:r>
            <a:r>
              <a:rPr lang="en-US" dirty="0" err="1" smtClean="0"/>
              <a:t>projects.Discussion</a:t>
            </a:r>
            <a:r>
              <a:rPr lang="en-US" dirty="0" smtClean="0"/>
              <a:t> and analysis of the collected information.. Making booklets and posters. Preparing for the final lesson. Presentation of the project.</a:t>
            </a:r>
            <a:endParaRPr lang="ru-RU" dirty="0" smtClean="0"/>
          </a:p>
          <a:p>
            <a:pPr>
              <a:buNone/>
            </a:pPr>
            <a:r>
              <a:rPr lang="en-US" dirty="0" smtClean="0"/>
              <a:t>   </a:t>
            </a:r>
            <a:r>
              <a:rPr lang="en-US" dirty="0" smtClean="0">
                <a:latin typeface="Times New Roman"/>
                <a:cs typeface="Times New Roman"/>
              </a:rPr>
              <a:t>●</a:t>
            </a:r>
            <a:r>
              <a:rPr lang="en-US" dirty="0" smtClean="0"/>
              <a:t>The  results were presented as plane-tables “ “The history of </a:t>
            </a:r>
            <a:r>
              <a:rPr lang="en-US" dirty="0" err="1" smtClean="0"/>
              <a:t>Kyakhta</a:t>
            </a:r>
            <a:r>
              <a:rPr lang="en-US" dirty="0" smtClean="0"/>
              <a:t>” ,  </a:t>
            </a:r>
            <a:r>
              <a:rPr lang="en-US" dirty="0" err="1" smtClean="0"/>
              <a:t>datsan</a:t>
            </a:r>
            <a:r>
              <a:rPr lang="en-US" dirty="0" smtClean="0"/>
              <a:t> ‘</a:t>
            </a:r>
            <a:r>
              <a:rPr lang="en-US" dirty="0" err="1" smtClean="0"/>
              <a:t>Baldan-Breibun</a:t>
            </a:r>
            <a:r>
              <a:rPr lang="en-US" dirty="0" smtClean="0"/>
              <a:t>” ,booklets-</a:t>
            </a:r>
            <a:r>
              <a:rPr lang="en-US" dirty="0" err="1" smtClean="0"/>
              <a:t>advertisments</a:t>
            </a:r>
            <a:r>
              <a:rPr lang="en-US" dirty="0" smtClean="0"/>
              <a:t> Resort “</a:t>
            </a:r>
            <a:r>
              <a:rPr lang="en-US" dirty="0" err="1" smtClean="0"/>
              <a:t>Kiran</a:t>
            </a:r>
            <a:r>
              <a:rPr lang="en-US" dirty="0" smtClean="0"/>
              <a:t>”, invitation-advertisement “Welcome to Bain-</a:t>
            </a:r>
            <a:r>
              <a:rPr lang="en-US" dirty="0" err="1" smtClean="0"/>
              <a:t>Bulak</a:t>
            </a:r>
            <a:r>
              <a:rPr lang="en-US" dirty="0" smtClean="0"/>
              <a:t>”, “</a:t>
            </a:r>
            <a:r>
              <a:rPr lang="en-US" dirty="0" err="1" smtClean="0"/>
              <a:t>Surkharban”,virtual</a:t>
            </a:r>
            <a:r>
              <a:rPr lang="en-US" dirty="0" smtClean="0"/>
              <a:t> excursion to local historical museum in </a:t>
            </a:r>
            <a:r>
              <a:rPr lang="en-US" dirty="0" err="1" smtClean="0"/>
              <a:t>Kyakhta</a:t>
            </a:r>
            <a:r>
              <a:rPr lang="en-US" dirty="0" smtClean="0"/>
              <a:t> at the final lesson</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1638300" y="749300"/>
            <a:ext cx="5168900" cy="1320800"/>
          </a:xfrm>
          <a:prstGeom prst="rect">
            <a:avLst/>
          </a:prstGeom>
        </p:spPr>
        <p:txBody>
          <a:bodyPr wrap="none" fromWordArt="1">
            <a:prstTxWarp prst="textPlain">
              <a:avLst>
                <a:gd name="adj" fmla="val 50000"/>
              </a:avLst>
            </a:prstTxWarp>
          </a:bodyPr>
          <a:lstStyle/>
          <a:p>
            <a:pPr algn="ctr" rtl="0"/>
            <a:r>
              <a:rPr lang="en-US" sz="3600" kern="10" spc="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Welcome to Kyakhta</a:t>
            </a:r>
            <a:endParaRPr lang="ru-RU" sz="3600" kern="10" spc="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pic>
        <p:nvPicPr>
          <p:cNvPr id="3" name="Рисунок 2" descr="125"/>
          <p:cNvPicPr/>
          <p:nvPr/>
        </p:nvPicPr>
        <p:blipFill>
          <a:blip r:embed="rId2"/>
          <a:srcRect/>
          <a:stretch>
            <a:fillRect/>
          </a:stretch>
        </p:blipFill>
        <p:spPr bwMode="auto">
          <a:xfrm>
            <a:off x="1071538" y="2000240"/>
            <a:ext cx="6929486" cy="4286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5072066" y="3929066"/>
            <a:ext cx="3571900" cy="2428892"/>
          </a:xfrm>
          <a:prstGeom prst="rect">
            <a:avLst/>
          </a:prstGeom>
          <a:noFill/>
          <a:ln w="9525">
            <a:noFill/>
            <a:miter lim="800000"/>
            <a:headEnd/>
            <a:tailEnd/>
          </a:ln>
        </p:spPr>
      </p:pic>
      <p:pic>
        <p:nvPicPr>
          <p:cNvPr id="3" name="Рисунок 2"/>
          <p:cNvPicPr/>
          <p:nvPr/>
        </p:nvPicPr>
        <p:blipFill>
          <a:blip r:embed="rId3"/>
          <a:srcRect/>
          <a:stretch>
            <a:fillRect/>
          </a:stretch>
        </p:blipFill>
        <p:spPr bwMode="auto">
          <a:xfrm>
            <a:off x="642910" y="4000504"/>
            <a:ext cx="3857652" cy="2357454"/>
          </a:xfrm>
          <a:prstGeom prst="rect">
            <a:avLst/>
          </a:prstGeom>
          <a:noFill/>
          <a:ln w="9525">
            <a:noFill/>
            <a:miter lim="800000"/>
            <a:headEnd/>
            <a:tailEnd/>
          </a:ln>
        </p:spPr>
      </p:pic>
      <p:sp>
        <p:nvSpPr>
          <p:cNvPr id="2051" name="Rectangle 3"/>
          <p:cNvSpPr>
            <a:spLocks noChangeArrowheads="1"/>
          </p:cNvSpPr>
          <p:nvPr/>
        </p:nvSpPr>
        <p:spPr bwMode="auto">
          <a:xfrm>
            <a:off x="357158" y="571480"/>
            <a:ext cx="821537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history of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Kyakhta</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rPr>
              <a:t>Kyakhta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rPr>
              <a:t> is an ancient town on the Russian- Mongolian border in the south of republic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rPr>
              <a:t>Buryatia.The</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rPr>
              <a:t> prehistory of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rPr>
              <a:t>Kyakhta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rPr>
              <a:t> -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rPr>
              <a:t>Troitskosavsk</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rPr>
              <a:t>  began in the times of Peter I . He sent the diplomatic mission with F.A.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rPr>
              <a:t>Golovin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rPr>
              <a:t> and a treaty in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rPr>
              <a:t>Nerchinsk</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rPr>
              <a:t> in 1689 was signed, but it had no results. 30 years later Katherine I  sent a new embassy to the  Chinese border with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rPr>
              <a:t>Savva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rPr>
              <a:t>Lukich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rPr>
              <a:t>Vladislavich-Raguzinsky</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rPr>
              <a:t> at the head, the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rPr>
              <a:t>Burinsky</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rPr>
              <a:t> treaty was signed in 1727. The New Trinity fortress, designed by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rPr>
              <a:t>Raguzinsky,was</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rPr>
              <a:t> built on the river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rPr>
              <a:t>Kyakhta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rPr>
              <a:t> in 1727 and so the history of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rPr>
              <a:t>Troitskosavsk</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rPr>
              <a:t>  began. </a:t>
            </a:r>
            <a:endParaRPr lang="en-US" sz="2000" dirty="0" smtClean="0">
              <a:latin typeface="Times New Roman"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Герб города Кяхта (Троицкосавск) (1861 г.)"/>
          <p:cNvPicPr/>
          <p:nvPr/>
        </p:nvPicPr>
        <p:blipFill>
          <a:blip r:embed="rId2"/>
          <a:srcRect/>
          <a:stretch>
            <a:fillRect/>
          </a:stretch>
        </p:blipFill>
        <p:spPr bwMode="auto">
          <a:xfrm>
            <a:off x="1000100" y="500042"/>
            <a:ext cx="2928957" cy="3357586"/>
          </a:xfrm>
          <a:prstGeom prst="rect">
            <a:avLst/>
          </a:prstGeom>
          <a:noFill/>
          <a:ln w="9525">
            <a:noFill/>
            <a:miter lim="800000"/>
            <a:headEnd/>
            <a:tailEnd/>
          </a:ln>
        </p:spPr>
      </p:pic>
      <p:pic>
        <p:nvPicPr>
          <p:cNvPr id="3" name="Рисунок 2"/>
          <p:cNvPicPr/>
          <p:nvPr/>
        </p:nvPicPr>
        <p:blipFill>
          <a:blip r:embed="rId3"/>
          <a:srcRect/>
          <a:stretch>
            <a:fillRect/>
          </a:stretch>
        </p:blipFill>
        <p:spPr bwMode="auto">
          <a:xfrm>
            <a:off x="5214942" y="500042"/>
            <a:ext cx="3000396" cy="3143272"/>
          </a:xfrm>
          <a:prstGeom prst="rect">
            <a:avLst/>
          </a:prstGeom>
          <a:noFill/>
          <a:ln w="9525">
            <a:noFill/>
            <a:miter lim="800000"/>
            <a:headEnd/>
            <a:tailEnd/>
          </a:ln>
        </p:spPr>
      </p:pic>
      <p:sp>
        <p:nvSpPr>
          <p:cNvPr id="307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ea typeface="Times New Roman" pitchFamily="18" charset="0"/>
              </a:rPr>
              <a:t>Kyakhta’s coat of arms.</a:t>
            </a:r>
            <a:endParaRPr kumimoji="0" lang="en-US" sz="1800" b="0" i="0" u="none" strike="noStrike" cap="none" normalizeH="0" baseline="0" smtClean="0">
              <a:ln>
                <a:noFill/>
              </a:ln>
              <a:solidFill>
                <a:schemeClr val="tx1"/>
              </a:solidFill>
              <a:effectLst/>
              <a:latin typeface="Arial" pitchFamily="34" charset="0"/>
            </a:endParaRPr>
          </a:p>
        </p:txBody>
      </p:sp>
      <p:sp>
        <p:nvSpPr>
          <p:cNvPr id="30722" name="Rectangle 2"/>
          <p:cNvSpPr>
            <a:spLocks noChangeArrowheads="1"/>
          </p:cNvSpPr>
          <p:nvPr/>
        </p:nvSpPr>
        <p:spPr bwMode="auto">
          <a:xfrm>
            <a:off x="714348" y="3857628"/>
            <a:ext cx="7643866" cy="2872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From the oldest times the towns and cities had their own symbols. So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Kyakhta</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and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Troitskosavsk</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had their coats of arms.</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Coat of arms of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Kyakhta</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is an azure shield with an alienated head of dragon and 4 golden shingles. The Chinese  consider 3-headed dragon as the sign of trade and golden shingles mean gold ingots. In old times the Europeans believed that dragon was the symbol of horror and evil.</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In Russia dragon was known as a snake and wicked forces opposed Russia.</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Coat of arms of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Troitskosavsk</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is also a shield where you can see two horsemen- the Cossack and the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Buryat</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horn of abundance and ermine with a fox in the mouth. We can suppose that ermine with fox meant “Fur trade” which made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Troitskosavsk</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rich. Horn of abundance was a symbol of prosperity</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642910" y="285729"/>
            <a:ext cx="850109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rPr>
              <a:t>Savva</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rPr>
              <a:t>Lukich</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rPr>
              <a:t>Vladislavich</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ea typeface="Times New Roman" pitchFamily="18" charset="0"/>
              </a:rPr>
              <a:t>Raguzinsky</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rPr>
              <a:t>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rPr>
              <a:t>(1669-1737).</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 name="Рисунок 2"/>
          <p:cNvPicPr/>
          <p:nvPr/>
        </p:nvPicPr>
        <p:blipFill>
          <a:blip r:embed="rId2"/>
          <a:srcRect/>
          <a:stretch>
            <a:fillRect/>
          </a:stretch>
        </p:blipFill>
        <p:spPr bwMode="auto">
          <a:xfrm>
            <a:off x="214282" y="1643050"/>
            <a:ext cx="3143272" cy="3929090"/>
          </a:xfrm>
          <a:prstGeom prst="rect">
            <a:avLst/>
          </a:prstGeom>
          <a:noFill/>
          <a:ln w="9525">
            <a:noFill/>
            <a:miter lim="800000"/>
            <a:headEnd/>
            <a:tailEnd/>
          </a:ln>
        </p:spPr>
      </p:pic>
      <p:sp>
        <p:nvSpPr>
          <p:cNvPr id="31746" name="Rectangle 2"/>
          <p:cNvSpPr>
            <a:spLocks noChangeArrowheads="1"/>
          </p:cNvSpPr>
          <p:nvPr/>
        </p:nvSpPr>
        <p:spPr bwMode="auto">
          <a:xfrm>
            <a:off x="3571868" y="1500174"/>
            <a:ext cx="5143536"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Savva</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Raguzinsky</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the founder of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Kyakhta</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was the Serb from the old Bosnian princely family in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Raguza</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His main activity was trade in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Constantinopol</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He was the secret agent of Russian ambassadors in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Constantinopol</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In 1708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Raguzinsky</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moved in Russia, he was given a mansion in Moscow and 3 villages in Ukraine for his service to Russia. Peter I made him outhouse adviser and Katherine I awarded him  the rank of State adviser for his merits and devotion to Russia. Thanks to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Savva</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Raguzinsky</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a new treaty with China,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Burinsky</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treaty , then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Kyakhtinsky</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treaty were signed and the history of Russian- Chinese trade began.</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Russia  became the second  Motherland for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Raguzinsky</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he devoted  most of his life to Russia and its prosperity. He was awarded by the Order of Alexander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Nevsky</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for his diplomatic activity.</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Savva</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Vladislavich</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Raguzinsky</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died  in St. Petersburg in 1738.</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7"/>
          <p:cNvPicPr/>
          <p:nvPr/>
        </p:nvPicPr>
        <p:blipFill>
          <a:blip r:embed="rId2"/>
          <a:srcRect/>
          <a:stretch>
            <a:fillRect/>
          </a:stretch>
        </p:blipFill>
        <p:spPr bwMode="auto">
          <a:xfrm>
            <a:off x="1071539" y="1200957"/>
            <a:ext cx="6715172" cy="3656803"/>
          </a:xfrm>
          <a:prstGeom prst="rect">
            <a:avLst/>
          </a:prstGeom>
          <a:noFill/>
          <a:ln w="9525">
            <a:noFill/>
            <a:miter lim="800000"/>
            <a:headEnd/>
            <a:tailEnd/>
          </a:ln>
          <a:effectLst/>
        </p:spPr>
      </p:pic>
      <p:sp>
        <p:nvSpPr>
          <p:cNvPr id="32769" name="Rectangle 1"/>
          <p:cNvSpPr>
            <a:spLocks noChangeArrowheads="1"/>
          </p:cNvSpPr>
          <p:nvPr/>
        </p:nvSpPr>
        <p:spPr bwMode="auto">
          <a:xfrm>
            <a:off x="0" y="214291"/>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err="1" smtClean="0">
                <a:ln>
                  <a:noFill/>
                </a:ln>
                <a:solidFill>
                  <a:schemeClr val="tx1"/>
                </a:solidFill>
                <a:effectLst/>
                <a:latin typeface="Calibri" pitchFamily="34" charset="0"/>
                <a:ea typeface="Times New Roman" pitchFamily="18" charset="0"/>
              </a:rPr>
              <a:t>Datsan</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a:ea typeface="Times New Roman" pitchFamily="18" charset="0"/>
              </a:rPr>
              <a:t>“</a:t>
            </a:r>
            <a:r>
              <a:rPr kumimoji="0" lang="en-US" sz="2400" b="1" i="1" u="none" strike="noStrike" cap="none" normalizeH="0" baseline="0" dirty="0" smtClean="0">
                <a:ln>
                  <a:noFill/>
                </a:ln>
                <a:solidFill>
                  <a:schemeClr val="tx1"/>
                </a:solidFill>
                <a:effectLst/>
                <a:latin typeface="Calibri" pitchFamily="34" charset="0"/>
                <a:ea typeface="Times New Roman" pitchFamily="18" charset="0"/>
              </a:rPr>
              <a:t> </a:t>
            </a:r>
            <a:r>
              <a:rPr kumimoji="0" lang="en-US" sz="2400" b="1" i="1" u="none" strike="noStrike" cap="none" normalizeH="0" baseline="0" dirty="0" err="1" smtClean="0">
                <a:ln>
                  <a:noFill/>
                </a:ln>
                <a:solidFill>
                  <a:schemeClr val="tx1"/>
                </a:solidFill>
                <a:effectLst/>
                <a:latin typeface="Calibri" pitchFamily="34" charset="0"/>
                <a:ea typeface="Times New Roman" pitchFamily="18" charset="0"/>
              </a:rPr>
              <a:t>Baldan-Breibun</a:t>
            </a:r>
            <a:r>
              <a:rPr kumimoji="0" lang="en-US" sz="2400" b="1" i="1" u="none" strike="noStrike" cap="none" normalizeH="0" baseline="0" dirty="0" smtClean="0">
                <a:ln>
                  <a:noFill/>
                </a:ln>
                <a:solidFill>
                  <a:schemeClr val="tx1"/>
                </a:solidFill>
                <a:effectLst/>
                <a:latin typeface="Times New Roman"/>
                <a:ea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endParaRPr>
          </a:p>
        </p:txBody>
      </p:sp>
      <p:sp>
        <p:nvSpPr>
          <p:cNvPr id="32770" name="Rectangle 2"/>
          <p:cNvSpPr>
            <a:spLocks noChangeArrowheads="1"/>
          </p:cNvSpPr>
          <p:nvPr/>
        </p:nvSpPr>
        <p:spPr bwMode="auto">
          <a:xfrm>
            <a:off x="642910" y="5143512"/>
            <a:ext cx="814393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Datsan”Baldan-Breibun</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the oldest Buddhist temple on the territory of Russia.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Datsan</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was built in 1741 , since that time Buddhism has become the state religion in Russia. In 1991 our republic celebrated the 250-th anniversary of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buddhism</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Russia.</a:t>
            </a:r>
          </a:p>
          <a:p>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Datsan</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situated not far from the village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Murochy,on</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right bank of </a:t>
            </a:r>
            <a:r>
              <a:rPr lang="en-US" sz="1600" dirty="0" smtClean="0">
                <a:latin typeface="Arial" pitchFamily="34" charset="0"/>
                <a:cs typeface="Arial" pitchFamily="34" charset="0"/>
              </a:rPr>
              <a:t>the </a:t>
            </a:r>
            <a:r>
              <a:rPr lang="en-US" sz="1600" dirty="0" err="1" smtClean="0">
                <a:latin typeface="Arial" pitchFamily="34" charset="0"/>
                <a:cs typeface="Arial" pitchFamily="34" charset="0"/>
              </a:rPr>
              <a:t>Chikoy</a:t>
            </a:r>
            <a:r>
              <a:rPr lang="en-US" sz="1600" dirty="0" smtClean="0">
                <a:latin typeface="Arial" pitchFamily="34" charset="0"/>
                <a:cs typeface="Arial" pitchFamily="34" charset="0"/>
              </a:rPr>
              <a:t>, 60 km. far from </a:t>
            </a:r>
            <a:r>
              <a:rPr lang="en-US" sz="1600" dirty="0" err="1" smtClean="0">
                <a:latin typeface="Arial" pitchFamily="34" charset="0"/>
                <a:cs typeface="Arial" pitchFamily="34" charset="0"/>
              </a:rPr>
              <a:t>Kyakhta</a:t>
            </a:r>
            <a:r>
              <a:rPr lang="en-US" sz="1600" dirty="0" smtClean="0">
                <a:latin typeface="Arial" pitchFamily="34" charset="0"/>
                <a:cs typeface="Arial" pitchFamily="34" charset="0"/>
              </a:rPr>
              <a:t>. </a:t>
            </a:r>
            <a:endParaRPr lang="ru-RU" sz="1600" dirty="0" smtClean="0">
              <a:latin typeface="Arial" pitchFamily="34" charset="0"/>
              <a:cs typeface="Arial" pitchFamily="34" charset="0"/>
            </a:endParaRPr>
          </a:p>
          <a:p>
            <a:r>
              <a:rPr lang="en-US" sz="1600" dirty="0" smtClean="0"/>
              <a:t> </a:t>
            </a:r>
            <a:endParaRPr lang="ru-RU" sz="16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8"/>
          <p:cNvPicPr/>
          <p:nvPr/>
        </p:nvPicPr>
        <p:blipFill>
          <a:blip r:embed="rId2" cstate="print"/>
          <a:srcRect/>
          <a:stretch>
            <a:fillRect/>
          </a:stretch>
        </p:blipFill>
        <p:spPr bwMode="auto">
          <a:xfrm>
            <a:off x="3714744" y="2643182"/>
            <a:ext cx="5137150" cy="3657600"/>
          </a:xfrm>
          <a:prstGeom prst="rect">
            <a:avLst/>
          </a:prstGeom>
          <a:noFill/>
          <a:ln w="9525">
            <a:noFill/>
            <a:miter lim="800000"/>
            <a:headEnd/>
            <a:tailEnd/>
          </a:ln>
          <a:effectLst/>
        </p:spPr>
      </p:pic>
      <p:sp>
        <p:nvSpPr>
          <p:cNvPr id="33793" name="Rectangle 1"/>
          <p:cNvSpPr>
            <a:spLocks noChangeArrowheads="1"/>
          </p:cNvSpPr>
          <p:nvPr/>
        </p:nvSpPr>
        <p:spPr bwMode="auto">
          <a:xfrm>
            <a:off x="0" y="0"/>
            <a:ext cx="828677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850900" algn="l"/>
              </a:tabLst>
            </a:pPr>
            <a:r>
              <a:rPr kumimoji="0" lang="en-US"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Dugan near </a:t>
            </a:r>
            <a:r>
              <a:rPr kumimoji="0" lang="en-US" sz="2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Arangin-Aryabala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79"/>
          <p:cNvPicPr/>
          <p:nvPr/>
        </p:nvPicPr>
        <p:blipFill>
          <a:blip r:embed="rId3"/>
          <a:srcRect/>
          <a:stretch>
            <a:fillRect/>
          </a:stretch>
        </p:blipFill>
        <p:spPr bwMode="auto">
          <a:xfrm>
            <a:off x="500034" y="500042"/>
            <a:ext cx="4572031" cy="407196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7422" y="357166"/>
            <a:ext cx="4286280" cy="461665"/>
          </a:xfrm>
          <a:prstGeom prst="rect">
            <a:avLst/>
          </a:prstGeom>
        </p:spPr>
        <p:txBody>
          <a:bodyPr wrap="square">
            <a:spAutoFit/>
          </a:bodyPr>
          <a:lstStyle/>
          <a:p>
            <a:r>
              <a:rPr lang="en-US" sz="2400" dirty="0" smtClean="0">
                <a:latin typeface="Arial" pitchFamily="34" charset="0"/>
                <a:cs typeface="Arial" pitchFamily="34" charset="0"/>
              </a:rPr>
              <a:t>Sacred rock </a:t>
            </a:r>
            <a:r>
              <a:rPr lang="en-US" sz="2400" dirty="0" err="1" smtClean="0">
                <a:latin typeface="Arial" pitchFamily="34" charset="0"/>
                <a:cs typeface="Arial" pitchFamily="34" charset="0"/>
              </a:rPr>
              <a:t>Arangin-Aryabala</a:t>
            </a:r>
            <a:r>
              <a:rPr lang="en-US" sz="2400" dirty="0" smtClean="0">
                <a:latin typeface="Arial" pitchFamily="34" charset="0"/>
                <a:cs typeface="Arial" pitchFamily="34" charset="0"/>
              </a:rPr>
              <a:t> </a:t>
            </a:r>
            <a:endParaRPr lang="ru-RU" sz="2400" dirty="0">
              <a:latin typeface="Arial" pitchFamily="34" charset="0"/>
              <a:cs typeface="Arial" pitchFamily="34" charset="0"/>
            </a:endParaRPr>
          </a:p>
        </p:txBody>
      </p:sp>
      <p:pic>
        <p:nvPicPr>
          <p:cNvPr id="3" name="Рисунок 2" descr="74"/>
          <p:cNvPicPr/>
          <p:nvPr/>
        </p:nvPicPr>
        <p:blipFill>
          <a:blip r:embed="rId2"/>
          <a:srcRect/>
          <a:stretch>
            <a:fillRect/>
          </a:stretch>
        </p:blipFill>
        <p:spPr bwMode="auto">
          <a:xfrm>
            <a:off x="785786" y="857233"/>
            <a:ext cx="7429552" cy="4143404"/>
          </a:xfrm>
          <a:prstGeom prst="rect">
            <a:avLst/>
          </a:prstGeom>
          <a:noFill/>
          <a:ln w="19050">
            <a:solidFill>
              <a:srgbClr val="0070C0"/>
            </a:solidFill>
            <a:miter lim="800000"/>
            <a:headEnd/>
            <a:tailEnd/>
          </a:ln>
          <a:effectLst/>
        </p:spPr>
      </p:pic>
      <p:sp>
        <p:nvSpPr>
          <p:cNvPr id="34817" name="Rectangle 1"/>
          <p:cNvSpPr>
            <a:spLocks noChangeArrowheads="1"/>
          </p:cNvSpPr>
          <p:nvPr/>
        </p:nvSpPr>
        <p:spPr bwMode="auto">
          <a:xfrm>
            <a:off x="214282" y="5214950"/>
            <a:ext cx="8643998" cy="16430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50900" algn="l"/>
              </a:tabLst>
            </a:pPr>
            <a:r>
              <a:rPr kumimoji="0" lang="en-US" sz="1600" b="0" i="0" u="none" strike="noStrike" cap="none" normalizeH="0" baseline="0" dirty="0" smtClean="0">
                <a:ln>
                  <a:noFill/>
                </a:ln>
                <a:solidFill>
                  <a:schemeClr val="tx1"/>
                </a:solidFill>
                <a:effectLst/>
                <a:latin typeface="Calibri" pitchFamily="34" charset="0"/>
                <a:ea typeface="Times New Roman" pitchFamily="18" charset="0"/>
              </a:rPr>
              <a:t>Not far from the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rPr>
              <a:t>datsan</a:t>
            </a:r>
            <a:r>
              <a:rPr kumimoji="0" lang="en-US" sz="1600" b="0" i="0" u="none" strike="noStrike" cap="none" normalizeH="0" baseline="0" dirty="0" smtClean="0">
                <a:ln>
                  <a:noFill/>
                </a:ln>
                <a:solidFill>
                  <a:schemeClr val="tx1"/>
                </a:solidFill>
                <a:effectLst/>
                <a:latin typeface="Calibri" pitchFamily="34" charset="0"/>
                <a:ea typeface="Times New Roman" pitchFamily="18" charset="0"/>
              </a:rPr>
              <a:t>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rPr>
              <a:t>Baldan</a:t>
            </a:r>
            <a:r>
              <a:rPr kumimoji="0" lang="en-US" sz="1600" b="0" i="0" u="none" strike="noStrike" cap="none" normalizeH="0" baseline="0" dirty="0" smtClean="0">
                <a:ln>
                  <a:noFill/>
                </a:ln>
                <a:solidFill>
                  <a:schemeClr val="tx1"/>
                </a:solidFill>
                <a:effectLst/>
                <a:latin typeface="Calibri" pitchFamily="34" charset="0"/>
                <a:ea typeface="Times New Roman" pitchFamily="18" charset="0"/>
              </a:rPr>
              <a:t>-</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rPr>
              <a:t>Breibun</a:t>
            </a:r>
            <a:r>
              <a:rPr kumimoji="0" lang="en-US" sz="1600" b="0" i="0" u="none" strike="noStrike" cap="none" normalizeH="0" baseline="0" dirty="0" smtClean="0">
                <a:ln>
                  <a:noFill/>
                </a:ln>
                <a:solidFill>
                  <a:schemeClr val="tx1"/>
                </a:solidFill>
                <a:effectLst/>
                <a:latin typeface="Calibri" pitchFamily="34" charset="0"/>
                <a:ea typeface="Times New Roman" pitchFamily="18" charset="0"/>
              </a:rPr>
              <a:t>  you can find one of the two sacred places in the world </a:t>
            </a:r>
            <a:r>
              <a:rPr kumimoji="0" lang="en-US" sz="1600" b="0" i="0" u="none" strike="noStrike" cap="none" normalizeH="0" baseline="0" dirty="0" smtClean="0">
                <a:ln>
                  <a:noFill/>
                </a:ln>
                <a:solidFill>
                  <a:schemeClr val="tx1"/>
                </a:solidFill>
                <a:effectLst/>
                <a:latin typeface="Times New Roman"/>
                <a:ea typeface="Times New Roman" pitchFamily="18" charset="0"/>
              </a:rPr>
              <a:t>“</a:t>
            </a:r>
            <a:r>
              <a:rPr kumimoji="0" lang="en-US" sz="1600" b="0" i="0" u="none" strike="noStrike" cap="none" normalizeH="0" baseline="0" dirty="0" smtClean="0">
                <a:ln>
                  <a:noFill/>
                </a:ln>
                <a:solidFill>
                  <a:schemeClr val="tx1"/>
                </a:solidFill>
                <a:effectLst/>
                <a:latin typeface="Calibri" pitchFamily="34" charset="0"/>
                <a:ea typeface="Times New Roman" pitchFamily="18" charset="0"/>
              </a:rPr>
              <a:t>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rPr>
              <a:t>Arangin</a:t>
            </a:r>
            <a:r>
              <a:rPr kumimoji="0" lang="en-US" sz="1600" b="0" i="0" u="none" strike="noStrike" cap="none" normalizeH="0" baseline="0" dirty="0" smtClean="0">
                <a:ln>
                  <a:noFill/>
                </a:ln>
                <a:solidFill>
                  <a:schemeClr val="tx1"/>
                </a:solidFill>
                <a:effectLst/>
                <a:latin typeface="Calibri" pitchFamily="34" charset="0"/>
                <a:ea typeface="Times New Roman" pitchFamily="18" charset="0"/>
              </a:rPr>
              <a:t>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rPr>
              <a:t>Aryabala</a:t>
            </a:r>
            <a:r>
              <a:rPr kumimoji="0" lang="en-US" sz="1600" b="0" i="0" u="none" strike="noStrike" cap="none" normalizeH="0" baseline="0" dirty="0" smtClean="0">
                <a:ln>
                  <a:noFill/>
                </a:ln>
                <a:solidFill>
                  <a:schemeClr val="tx1"/>
                </a:solidFill>
                <a:effectLst/>
                <a:latin typeface="Times New Roman"/>
                <a:ea typeface="Times New Roman" pitchFamily="18" charset="0"/>
              </a:rPr>
              <a:t>”</a:t>
            </a:r>
            <a:r>
              <a:rPr kumimoji="0" lang="en-US" sz="1600" b="0" i="0" u="none" strike="noStrike" cap="none" normalizeH="0" baseline="0" dirty="0" smtClean="0">
                <a:ln>
                  <a:noFill/>
                </a:ln>
                <a:solidFill>
                  <a:schemeClr val="tx1"/>
                </a:solidFill>
                <a:effectLst/>
                <a:latin typeface="Calibri" pitchFamily="34" charset="0"/>
                <a:ea typeface="Times New Roman" pitchFamily="18" charset="0"/>
              </a:rPr>
              <a:t>. You can see  the words of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rPr>
              <a:t>buddhist</a:t>
            </a:r>
            <a:r>
              <a:rPr kumimoji="0" lang="en-US" sz="1600" b="0" i="0" u="none" strike="noStrike" cap="none" normalizeH="0" baseline="0" dirty="0" smtClean="0">
                <a:ln>
                  <a:noFill/>
                </a:ln>
                <a:solidFill>
                  <a:schemeClr val="tx1"/>
                </a:solidFill>
                <a:effectLst/>
                <a:latin typeface="Calibri" pitchFamily="34" charset="0"/>
                <a:ea typeface="Times New Roman" pitchFamily="18" charset="0"/>
              </a:rPr>
              <a:t> prayer on the rock. They say that it is the </a:t>
            </a:r>
            <a:r>
              <a:rPr kumimoji="0" lang="en-US" sz="1600" b="0" i="0" u="none" strike="noStrike" cap="none" normalizeH="0" baseline="0" dirty="0" smtClean="0">
                <a:ln>
                  <a:noFill/>
                </a:ln>
                <a:solidFill>
                  <a:schemeClr val="tx1"/>
                </a:solidFill>
                <a:effectLst/>
                <a:latin typeface="Times New Roman"/>
                <a:ea typeface="Times New Roman" pitchFamily="18" charset="0"/>
              </a:rPr>
              <a:t>“</a:t>
            </a:r>
            <a:r>
              <a:rPr kumimoji="0" lang="en-US" sz="1600" b="0" i="0" u="none" strike="noStrike" cap="none" normalizeH="0" baseline="0" dirty="0" smtClean="0">
                <a:ln>
                  <a:noFill/>
                </a:ln>
                <a:solidFill>
                  <a:schemeClr val="tx1"/>
                </a:solidFill>
                <a:effectLst/>
                <a:latin typeface="Calibri" pitchFamily="34" charset="0"/>
                <a:ea typeface="Times New Roman" pitchFamily="18" charset="0"/>
              </a:rPr>
              <a:t> Sign of Buddha</a:t>
            </a:r>
            <a:r>
              <a:rPr kumimoji="0" lang="en-US" sz="1600" b="0" i="0" u="none" strike="noStrike" cap="none" normalizeH="0" baseline="0" dirty="0" smtClean="0">
                <a:ln>
                  <a:noFill/>
                </a:ln>
                <a:solidFill>
                  <a:schemeClr val="tx1"/>
                </a:solidFill>
                <a:effectLst/>
                <a:latin typeface="Times New Roman"/>
                <a:ea typeface="Times New Roman" pitchFamily="18" charset="0"/>
              </a:rPr>
              <a:t>”</a:t>
            </a:r>
            <a:r>
              <a:rPr kumimoji="0" lang="en-US" sz="1600" b="0" i="0" u="none" strike="noStrike" cap="none" normalizeH="0" baseline="0" dirty="0" smtClean="0">
                <a:ln>
                  <a:noFill/>
                </a:ln>
                <a:solidFill>
                  <a:schemeClr val="tx1"/>
                </a:solidFill>
                <a:effectLst/>
                <a:latin typeface="Calibri" pitchFamily="34" charset="0"/>
                <a:ea typeface="Times New Roman" pitchFamily="18" charset="0"/>
              </a:rPr>
              <a:t>, it was discovered two hundred years ago.</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50900" algn="l"/>
              </a:tabLst>
            </a:pPr>
            <a:r>
              <a:rPr kumimoji="0" lang="en-US" sz="1600" b="0" i="0" u="none" strike="noStrike" cap="none" normalizeH="0" baseline="0" dirty="0" smtClean="0">
                <a:ln>
                  <a:noFill/>
                </a:ln>
                <a:solidFill>
                  <a:schemeClr val="tx1"/>
                </a:solidFill>
                <a:effectLst/>
                <a:latin typeface="Calibri" pitchFamily="34" charset="0"/>
                <a:ea typeface="Times New Roman" pitchFamily="18" charset="0"/>
              </a:rPr>
              <a:t>The second sacred place is  situated  in Nepal.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50900" algn="l"/>
              </a:tabLst>
            </a:pPr>
            <a:r>
              <a:rPr kumimoji="0" lang="en-US" sz="1600" b="0" i="0" u="none" strike="noStrike" cap="none" normalizeH="0" baseline="0" dirty="0" smtClean="0">
                <a:ln>
                  <a:noFill/>
                </a:ln>
                <a:solidFill>
                  <a:schemeClr val="tx1"/>
                </a:solidFill>
                <a:effectLst/>
                <a:latin typeface="Calibri" pitchFamily="34" charset="0"/>
                <a:ea typeface="Times New Roman" pitchFamily="18" charset="0"/>
              </a:rPr>
              <a:t>Prayers are held every year near this place, a lot of people come to pray.</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50900" algn="l"/>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Basis School curriculum</a:t>
            </a:r>
            <a:endParaRPr lang="ru-RU" dirty="0"/>
          </a:p>
        </p:txBody>
      </p:sp>
      <p:sp>
        <p:nvSpPr>
          <p:cNvPr id="3" name="Содержимое 2"/>
          <p:cNvSpPr>
            <a:spLocks noGrp="1"/>
          </p:cNvSpPr>
          <p:nvPr>
            <p:ph sz="half" idx="1"/>
          </p:nvPr>
        </p:nvSpPr>
        <p:spPr>
          <a:xfrm>
            <a:off x="304800" y="1500174"/>
            <a:ext cx="4191000" cy="4824426"/>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en-US" sz="3200" dirty="0" smtClean="0"/>
              <a:t>         </a:t>
            </a:r>
            <a:r>
              <a:rPr lang="en-US" dirty="0" smtClean="0"/>
              <a:t>Federal component</a:t>
            </a:r>
          </a:p>
          <a:p>
            <a:endParaRPr lang="en-US" sz="2400" dirty="0" smtClean="0"/>
          </a:p>
          <a:p>
            <a:pPr>
              <a:buNone/>
            </a:pPr>
            <a:r>
              <a:rPr lang="en-US" sz="2400" dirty="0" smtClean="0"/>
              <a:t>            </a:t>
            </a:r>
            <a:r>
              <a:rPr lang="en-US" dirty="0" smtClean="0"/>
              <a:t>1-4 forms- 80%</a:t>
            </a:r>
          </a:p>
          <a:p>
            <a:pPr>
              <a:buNone/>
            </a:pPr>
            <a:r>
              <a:rPr lang="en-US" dirty="0" smtClean="0"/>
              <a:t>  </a:t>
            </a:r>
          </a:p>
          <a:p>
            <a:pPr>
              <a:buNone/>
            </a:pPr>
            <a:r>
              <a:rPr lang="en-US" dirty="0" smtClean="0"/>
              <a:t>           5-9 forms-60%</a:t>
            </a:r>
          </a:p>
          <a:p>
            <a:endParaRPr lang="en-US" dirty="0" smtClean="0"/>
          </a:p>
          <a:p>
            <a:pPr>
              <a:buNone/>
            </a:pPr>
            <a:r>
              <a:rPr lang="en-US" dirty="0" smtClean="0"/>
              <a:t>          10-11 forms-40%</a:t>
            </a:r>
          </a:p>
          <a:p>
            <a:endParaRPr lang="en-US" dirty="0" smtClean="0"/>
          </a:p>
          <a:p>
            <a:r>
              <a:rPr lang="en-US" dirty="0" smtClean="0"/>
              <a:t>It  provides for the unity of the educational space on the territory of Russia and guarantees the graduates the getting of basic knowledge, skills and  practice.</a:t>
            </a:r>
          </a:p>
          <a:p>
            <a:endParaRPr lang="en-US" sz="2400" dirty="0" smtClean="0"/>
          </a:p>
          <a:p>
            <a:pPr algn="ctr">
              <a:buNone/>
            </a:pPr>
            <a:endParaRPr lang="en-US" dirty="0" smtClean="0"/>
          </a:p>
          <a:p>
            <a:endParaRPr lang="ru-RU" dirty="0"/>
          </a:p>
        </p:txBody>
      </p:sp>
      <p:sp>
        <p:nvSpPr>
          <p:cNvPr id="4" name="Содержимое 3"/>
          <p:cNvSpPr>
            <a:spLocks noGrp="1"/>
          </p:cNvSpPr>
          <p:nvPr>
            <p:ph sz="half" idx="2"/>
          </p:nvPr>
        </p:nvSpPr>
        <p:spPr>
          <a:xfrm>
            <a:off x="4648200" y="1500174"/>
            <a:ext cx="4343400" cy="4824426"/>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en-US" dirty="0" smtClean="0"/>
              <a:t>Regional-school component</a:t>
            </a:r>
          </a:p>
          <a:p>
            <a:r>
              <a:rPr lang="en-US" dirty="0" smtClean="0"/>
              <a:t>              </a:t>
            </a:r>
          </a:p>
          <a:p>
            <a:r>
              <a:rPr lang="en-US" dirty="0" smtClean="0"/>
              <a:t>               1-4 forms-20%</a:t>
            </a:r>
          </a:p>
          <a:p>
            <a:endParaRPr lang="en-US" dirty="0" smtClean="0"/>
          </a:p>
          <a:p>
            <a:r>
              <a:rPr lang="en-US" dirty="0" smtClean="0"/>
              <a:t>                5-9 forms-40%</a:t>
            </a:r>
          </a:p>
          <a:p>
            <a:endParaRPr lang="en-US" dirty="0" smtClean="0"/>
          </a:p>
          <a:p>
            <a:r>
              <a:rPr lang="en-US" dirty="0" smtClean="0"/>
              <a:t>               10-11 forms-60%</a:t>
            </a:r>
          </a:p>
          <a:p>
            <a:endParaRPr lang="en-US" dirty="0" smtClean="0"/>
          </a:p>
          <a:p>
            <a:r>
              <a:rPr lang="en-US" dirty="0" smtClean="0"/>
              <a:t>It gives the opportunity to schools to introduce subjects where students can learn the history, customs and traditions of their region.</a:t>
            </a:r>
          </a:p>
          <a:p>
            <a:endParaRPr lang="ru-RU" dirty="0" smtClean="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ICT0017"/>
          <p:cNvPicPr/>
          <p:nvPr/>
        </p:nvPicPr>
        <p:blipFill>
          <a:blip r:embed="rId2" cstate="print"/>
          <a:srcRect/>
          <a:stretch>
            <a:fillRect/>
          </a:stretch>
        </p:blipFill>
        <p:spPr bwMode="auto">
          <a:xfrm>
            <a:off x="1357291" y="785794"/>
            <a:ext cx="6143668" cy="3500462"/>
          </a:xfrm>
          <a:prstGeom prst="rect">
            <a:avLst/>
          </a:prstGeom>
          <a:noFill/>
          <a:ln w="9525">
            <a:solidFill>
              <a:schemeClr val="tx2">
                <a:lumMod val="60000"/>
                <a:lumOff val="40000"/>
              </a:schemeClr>
            </a:solidFill>
            <a:miter lim="800000"/>
            <a:headEnd/>
            <a:tailEnd/>
          </a:ln>
          <a:effectLst/>
        </p:spPr>
      </p:pic>
      <p:sp>
        <p:nvSpPr>
          <p:cNvPr id="35841" name="Rectangle 1"/>
          <p:cNvSpPr>
            <a:spLocks noChangeArrowheads="1"/>
          </p:cNvSpPr>
          <p:nvPr/>
        </p:nvSpPr>
        <p:spPr bwMode="auto">
          <a:xfrm>
            <a:off x="0" y="285728"/>
            <a:ext cx="9144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rPr>
              <a:t>The local History museum by name </a:t>
            </a: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rPr>
              <a:t>V.A.Obruchev</a:t>
            </a: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35842" name="Rectangle 2"/>
          <p:cNvSpPr>
            <a:spLocks noChangeArrowheads="1"/>
          </p:cNvSpPr>
          <p:nvPr/>
        </p:nvSpPr>
        <p:spPr bwMode="auto">
          <a:xfrm>
            <a:off x="642910" y="4429132"/>
            <a:ext cx="785818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The local History museum is a unique due to its history and exhibits.</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Do you know who was the museum founded by? When was it founded?  It was founded in 1890. The teachers of the real secondary school, woman  gymnasium and representatives of the local intelligentsia promoted the opening of the museum. The first collection consisted of 310 exhibits. There are 13 departments: ethnographical, archeological, historical, anthropological, natural history, numismatics and etc.</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I think we must be proud of our History museum, it’s a treasure of unique exhibits. There is no such a museum in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rPr>
              <a:t>Buryatia</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ICT0026"/>
          <p:cNvPicPr/>
          <p:nvPr/>
        </p:nvPicPr>
        <p:blipFill>
          <a:blip r:embed="rId2" cstate="print"/>
          <a:srcRect/>
          <a:stretch>
            <a:fillRect/>
          </a:stretch>
        </p:blipFill>
        <p:spPr bwMode="auto">
          <a:xfrm>
            <a:off x="1357290" y="785794"/>
            <a:ext cx="6715172" cy="5857916"/>
          </a:xfrm>
          <a:prstGeom prst="rect">
            <a:avLst/>
          </a:prstGeom>
          <a:noFill/>
          <a:ln w="9525">
            <a:solidFill>
              <a:schemeClr val="tx2"/>
            </a:solidFill>
            <a:miter lim="800000"/>
            <a:headEnd/>
            <a:tailEnd/>
          </a:ln>
          <a:effectLst/>
        </p:spPr>
      </p:pic>
      <p:sp>
        <p:nvSpPr>
          <p:cNvPr id="36865" name="Rectangle 1"/>
          <p:cNvSpPr>
            <a:spLocks noChangeArrowheads="1"/>
          </p:cNvSpPr>
          <p:nvPr/>
        </p:nvSpPr>
        <p:spPr bwMode="auto">
          <a:xfrm>
            <a:off x="857224" y="214290"/>
            <a:ext cx="607223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rPr>
              <a:t>                                  </a:t>
            </a: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rPr>
              <a:t>The foyer of the museum</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ICT0120"/>
          <p:cNvPicPr/>
          <p:nvPr/>
        </p:nvPicPr>
        <p:blipFill>
          <a:blip r:embed="rId2" cstate="print"/>
          <a:srcRect/>
          <a:stretch>
            <a:fillRect/>
          </a:stretch>
        </p:blipFill>
        <p:spPr bwMode="auto">
          <a:xfrm>
            <a:off x="1500166" y="1643050"/>
            <a:ext cx="6286543" cy="4311668"/>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37889" name="Rectangle 1"/>
          <p:cNvSpPr>
            <a:spLocks noChangeArrowheads="1"/>
          </p:cNvSpPr>
          <p:nvPr/>
        </p:nvSpPr>
        <p:spPr bwMode="auto">
          <a:xfrm>
            <a:off x="1000100" y="500042"/>
            <a:ext cx="81439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rPr>
              <a:t>             “The activity of Russian geographical society”</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285728"/>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Times New Roman" pitchFamily="18" charset="0"/>
              </a:rPr>
              <a:t>Introductory complex.</a:t>
            </a:r>
            <a:endParaRPr kumimoji="0" lang="en-US" sz="1800" b="0" i="0" u="none" strike="noStrike" cap="none" normalizeH="0" baseline="0" dirty="0" smtClean="0">
              <a:ln>
                <a:noFill/>
              </a:ln>
              <a:solidFill>
                <a:schemeClr val="tx1"/>
              </a:solidFill>
              <a:effectLst/>
              <a:latin typeface="Arial" pitchFamily="34" charset="0"/>
            </a:endParaRPr>
          </a:p>
        </p:txBody>
      </p:sp>
      <p:pic>
        <p:nvPicPr>
          <p:cNvPr id="3" name="Рисунок 2" descr="PICT0015"/>
          <p:cNvPicPr/>
          <p:nvPr/>
        </p:nvPicPr>
        <p:blipFill>
          <a:blip r:embed="rId2" cstate="print"/>
          <a:srcRect/>
          <a:stretch>
            <a:fillRect/>
          </a:stretch>
        </p:blipFill>
        <p:spPr bwMode="auto">
          <a:xfrm>
            <a:off x="714349" y="857232"/>
            <a:ext cx="7786741" cy="5643601"/>
          </a:xfrm>
          <a:prstGeom prst="rect">
            <a:avLst/>
          </a:prstGeom>
          <a:ln>
            <a:solidFill>
              <a:schemeClr val="accent1"/>
            </a:solid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415946"/>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rPr>
              <a:t>The history of trade</a:t>
            </a:r>
            <a:endParaRPr kumimoji="0" lang="en-US" sz="1800" b="0" i="0" u="none" strike="noStrike" cap="none" normalizeH="0" baseline="0" dirty="0" smtClean="0">
              <a:ln>
                <a:noFill/>
              </a:ln>
              <a:solidFill>
                <a:schemeClr val="tx1"/>
              </a:solidFill>
              <a:effectLst/>
              <a:latin typeface="Arial" pitchFamily="34" charset="0"/>
            </a:endParaRPr>
          </a:p>
        </p:txBody>
      </p:sp>
      <p:pic>
        <p:nvPicPr>
          <p:cNvPr id="3" name="Рисунок 2" descr="PICT0040"/>
          <p:cNvPicPr/>
          <p:nvPr/>
        </p:nvPicPr>
        <p:blipFill>
          <a:blip r:embed="rId2" cstate="print"/>
          <a:srcRect/>
          <a:stretch>
            <a:fillRect/>
          </a:stretch>
        </p:blipFill>
        <p:spPr bwMode="auto">
          <a:xfrm>
            <a:off x="571472" y="1214422"/>
            <a:ext cx="8001056" cy="5143536"/>
          </a:xfrm>
          <a:prstGeom prst="rect">
            <a:avLst/>
          </a:prstGeom>
          <a:noFill/>
          <a:ln w="9525">
            <a:solidFill>
              <a:schemeClr val="tx2"/>
            </a:solid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571472" y="1285860"/>
            <a:ext cx="2857520" cy="3929090"/>
          </a:xfrm>
          <a:prstGeom prst="rect">
            <a:avLst/>
          </a:prstGeom>
          <a:noFill/>
          <a:ln w="9525">
            <a:solidFill>
              <a:schemeClr val="tx2"/>
            </a:solidFill>
            <a:miter lim="800000"/>
            <a:headEnd/>
            <a:tailEnd/>
          </a:ln>
        </p:spPr>
      </p:pic>
      <p:sp>
        <p:nvSpPr>
          <p:cNvPr id="40961" name="Rectangle 1"/>
          <p:cNvSpPr>
            <a:spLocks noChangeArrowheads="1"/>
          </p:cNvSpPr>
          <p:nvPr/>
        </p:nvSpPr>
        <p:spPr bwMode="auto">
          <a:xfrm>
            <a:off x="3714744" y="357166"/>
            <a:ext cx="54292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rPr>
              <a:t>Obruchev</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rPr>
              <a:t> Vladimir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rPr>
              <a:t>Afanasyevich</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rPr>
              <a:t>                   (1863-1956)</a:t>
            </a:r>
            <a:endParaRPr kumimoji="0" lang="en-US" sz="1800" b="0" i="0" u="none" strike="noStrike" cap="none" normalizeH="0" baseline="0" dirty="0" smtClean="0">
              <a:ln>
                <a:noFill/>
              </a:ln>
              <a:solidFill>
                <a:schemeClr val="tx1"/>
              </a:solidFill>
              <a:effectLst/>
              <a:latin typeface="Arial" pitchFamily="34" charset="0"/>
            </a:endParaRPr>
          </a:p>
        </p:txBody>
      </p:sp>
      <p:sp>
        <p:nvSpPr>
          <p:cNvPr id="40962" name="Rectangle 2"/>
          <p:cNvSpPr>
            <a:spLocks noChangeArrowheads="1"/>
          </p:cNvSpPr>
          <p:nvPr/>
        </p:nvSpPr>
        <p:spPr bwMode="auto">
          <a:xfrm rot="10800000" flipV="1">
            <a:off x="3786182" y="1405299"/>
            <a:ext cx="4857784"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Do you know why the museum got the name after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rPr>
              <a:t>V.A.Obruchev</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 What was he famous for?</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Obruchev</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was a famous Russian geologist and geographer, who explored Mongolia, China, Altai,  the south-east of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Zabaikalye</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He is an author of many scientific works: “ The geology of Siberia” , “The history of geological exploration of Siberia” and others. V.A.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Obruchev</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also famous for his science- fiction books as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Plutonia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 The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Sannikov’s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land” .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He visited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Kyakhta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the first time in 1892 on his way to China, when he took part in the expedition of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G.N.Potanin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as a young engineer. Later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Obruchev</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visited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Kyakhta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several times, he organized his own expeditions to Mongolia, China and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Zabaikalye</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Then he became the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honoured</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member  of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Troitskosavsk</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Russian geographical society. He sponsored and supported the museum when it had difficulties. The scientist helped the History museum of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Kyakhta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during all his life,  he granted the museum a wonderful collection of mountain rocks.(</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горные</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породы</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1940 , when the museum was 50, it was named after academician V.A.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Obruchev</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1985" name="Рисунок 22" descr="109"/>
          <p:cNvPicPr>
            <a:picLocks noChangeAspect="1" noChangeArrowheads="1"/>
          </p:cNvPicPr>
          <p:nvPr/>
        </p:nvPicPr>
        <p:blipFill>
          <a:blip r:embed="rId2"/>
          <a:srcRect/>
          <a:stretch>
            <a:fillRect/>
          </a:stretch>
        </p:blipFill>
        <p:spPr bwMode="auto">
          <a:xfrm>
            <a:off x="1142976" y="357166"/>
            <a:ext cx="7215238" cy="4876808"/>
          </a:xfrm>
          <a:prstGeom prst="rect">
            <a:avLst/>
          </a:prstGeom>
          <a:noFill/>
        </p:spPr>
      </p:pic>
      <p:sp>
        <p:nvSpPr>
          <p:cNvPr id="41987" name="Rectangle 3"/>
          <p:cNvSpPr>
            <a:spLocks noChangeArrowheads="1"/>
          </p:cNvSpPr>
          <p:nvPr/>
        </p:nvSpPr>
        <p:spPr bwMode="auto">
          <a:xfrm>
            <a:off x="1571604" y="214291"/>
            <a:ext cx="5214974"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850900" algn="l"/>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rPr>
              <a:t/>
            </a:r>
            <a:b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rPr>
            </a:br>
            <a:r>
              <a:rPr kumimoji="0" lang="en-US" sz="2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Resort “</a:t>
            </a:r>
            <a:r>
              <a:rPr kumimoji="0" lang="en-US" sz="22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Kiran</a:t>
            </a:r>
            <a:r>
              <a:rPr kumimoji="0" lang="en-US" sz="2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en-US" b="1" dirty="0" smtClean="0"/>
              <a:t>Foreign language</a:t>
            </a:r>
            <a:endParaRPr lang="ru-RU" b="1" dirty="0"/>
          </a:p>
        </p:txBody>
      </p:sp>
      <p:graphicFrame>
        <p:nvGraphicFramePr>
          <p:cNvPr id="4" name="Содержимое 3"/>
          <p:cNvGraphicFramePr>
            <a:graphicFrameLocks noGrp="1"/>
          </p:cNvGraphicFramePr>
          <p:nvPr>
            <p:ph idx="1"/>
          </p:nvPr>
        </p:nvGraphicFramePr>
        <p:xfrm>
          <a:off x="428596" y="2214554"/>
          <a:ext cx="8072494" cy="2194560"/>
        </p:xfrm>
        <a:graphic>
          <a:graphicData uri="http://schemas.openxmlformats.org/drawingml/2006/table">
            <a:tbl>
              <a:tblPr firstRow="1" bandRow="1">
                <a:tableStyleId>{5C22544A-7EE6-4342-B048-85BDC9FD1C3A}</a:tableStyleId>
              </a:tblPr>
              <a:tblGrid>
                <a:gridCol w="8072494"/>
              </a:tblGrid>
              <a:tr h="571504">
                <a:tc>
                  <a:txBody>
                    <a:bodyPr/>
                    <a:lstStyle/>
                    <a:p>
                      <a:endParaRPr lang="en-US" dirty="0" smtClean="0"/>
                    </a:p>
                    <a:p>
                      <a:r>
                        <a:rPr lang="en-US" sz="2400" baseline="0" dirty="0" smtClean="0"/>
                        <a:t>                  is included into </a:t>
                      </a:r>
                      <a:r>
                        <a:rPr lang="en-US" sz="2400" dirty="0" smtClean="0"/>
                        <a:t>federal</a:t>
                      </a:r>
                      <a:r>
                        <a:rPr lang="en-US" sz="2400" baseline="0" dirty="0" smtClean="0"/>
                        <a:t>   component</a:t>
                      </a:r>
                      <a:endParaRPr lang="en-US" sz="2400" dirty="0" smtClean="0"/>
                    </a:p>
                    <a:p>
                      <a:endParaRPr lang="en-US" dirty="0" smtClean="0"/>
                    </a:p>
                    <a:p>
                      <a:endParaRPr lang="ru-RU" dirty="0"/>
                    </a:p>
                  </a:txBody>
                  <a:tcPr/>
                </a:tc>
              </a:tr>
              <a:tr h="571504">
                <a:tc>
                  <a:txBody>
                    <a:bodyPr/>
                    <a:lstStyle/>
                    <a:p>
                      <a:endParaRPr lang="en-US" dirty="0" smtClean="0"/>
                    </a:p>
                    <a:p>
                      <a:endParaRPr lang="en-US" dirty="0" smtClean="0"/>
                    </a:p>
                    <a:p>
                      <a:endParaRPr lang="ru-RU" dirty="0"/>
                    </a:p>
                  </a:txBody>
                  <a:tcPr/>
                </a:tc>
              </a:tr>
            </a:tbl>
          </a:graphicData>
        </a:graphic>
      </p:graphicFrame>
      <p:sp>
        <p:nvSpPr>
          <p:cNvPr id="5" name="Стрелка вниз 4"/>
          <p:cNvSpPr/>
          <p:nvPr/>
        </p:nvSpPr>
        <p:spPr>
          <a:xfrm>
            <a:off x="3786182" y="128586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Двойная стрелка вверх/вниз 6"/>
          <p:cNvSpPr/>
          <p:nvPr/>
        </p:nvSpPr>
        <p:spPr>
          <a:xfrm>
            <a:off x="3786182" y="3500438"/>
            <a:ext cx="500066" cy="1216152"/>
          </a:xfrm>
          <a:prstGeom prst="up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Таблица 7"/>
          <p:cNvGraphicFramePr>
            <a:graphicFrameLocks noGrp="1"/>
          </p:cNvGraphicFramePr>
          <p:nvPr/>
        </p:nvGraphicFramePr>
        <p:xfrm>
          <a:off x="571472" y="4786322"/>
          <a:ext cx="8001056" cy="1500198"/>
        </p:xfrm>
        <a:graphic>
          <a:graphicData uri="http://schemas.openxmlformats.org/drawingml/2006/table">
            <a:tbl>
              <a:tblPr firstRow="1" bandRow="1">
                <a:tableStyleId>{5C22544A-7EE6-4342-B048-85BDC9FD1C3A}</a:tableStyleId>
              </a:tblPr>
              <a:tblGrid>
                <a:gridCol w="8001056"/>
              </a:tblGrid>
              <a:tr h="1500198">
                <a:tc>
                  <a:txBody>
                    <a:bodyPr/>
                    <a:lstStyle/>
                    <a:p>
                      <a:r>
                        <a:rPr lang="en-US" dirty="0" smtClean="0"/>
                        <a:t>                       </a:t>
                      </a:r>
                    </a:p>
                    <a:p>
                      <a:r>
                        <a:rPr lang="en-US" sz="2400" dirty="0" smtClean="0"/>
                        <a:t>                </a:t>
                      </a:r>
                      <a:r>
                        <a:rPr lang="en-US" sz="2400" dirty="0" err="1" smtClean="0"/>
                        <a:t>realises</a:t>
                      </a:r>
                      <a:r>
                        <a:rPr lang="en-US" sz="2400" dirty="0" smtClean="0"/>
                        <a:t> regional-school component</a:t>
                      </a:r>
                      <a:endParaRPr lang="ru-RU" sz="2400"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2143108" y="2714620"/>
            <a:ext cx="4572032" cy="1428750"/>
          </a:xfrm>
          <a:prstGeom prst="ellipse">
            <a:avLst/>
          </a:prstGeom>
          <a:solidFill>
            <a:srgbClr val="FF0000"/>
          </a:solidFill>
          <a:ln w="9525">
            <a:solidFill>
              <a:schemeClr val="tx1"/>
            </a:solidFill>
            <a:round/>
            <a:headEnd/>
            <a:tailEnd/>
          </a:ln>
        </p:spPr>
        <p:txBody>
          <a:bodyPr wrap="none" anchor="ctr"/>
          <a:lstStyle/>
          <a:p>
            <a:pPr algn="ctr"/>
            <a:r>
              <a:rPr lang="en-US" sz="2800" dirty="0" smtClean="0"/>
              <a:t>National-regional</a:t>
            </a:r>
            <a:endParaRPr lang="en-US" sz="2400" dirty="0" smtClean="0"/>
          </a:p>
          <a:p>
            <a:pPr algn="ctr"/>
            <a:r>
              <a:rPr lang="en-US" sz="2400" dirty="0" smtClean="0"/>
              <a:t>component</a:t>
            </a:r>
            <a:endParaRPr lang="ru-RU" sz="2400" dirty="0"/>
          </a:p>
        </p:txBody>
      </p:sp>
      <p:sp>
        <p:nvSpPr>
          <p:cNvPr id="5" name="Rectangle 35"/>
          <p:cNvSpPr>
            <a:spLocks noChangeArrowheads="1"/>
          </p:cNvSpPr>
          <p:nvPr/>
        </p:nvSpPr>
        <p:spPr bwMode="auto">
          <a:xfrm>
            <a:off x="2714612" y="714356"/>
            <a:ext cx="3643338" cy="1071570"/>
          </a:xfrm>
          <a:prstGeom prst="rect">
            <a:avLst/>
          </a:prstGeom>
          <a:solidFill>
            <a:schemeClr val="accent1"/>
          </a:solidFill>
          <a:ln w="9525">
            <a:solidFill>
              <a:schemeClr val="tx1"/>
            </a:solidFill>
            <a:miter lim="800000"/>
            <a:headEnd/>
            <a:tailEnd/>
          </a:ln>
        </p:spPr>
        <p:txBody>
          <a:bodyPr wrap="none" anchor="ctr"/>
          <a:lstStyle/>
          <a:p>
            <a:pPr algn="ctr"/>
            <a:r>
              <a:rPr lang="en-US" dirty="0" smtClean="0"/>
              <a:t>Presentations  and lessons on </a:t>
            </a:r>
          </a:p>
          <a:p>
            <a:pPr algn="ctr"/>
            <a:r>
              <a:rPr lang="en-US" dirty="0" smtClean="0"/>
              <a:t>NRC.</a:t>
            </a:r>
            <a:endParaRPr lang="ru-RU" dirty="0"/>
          </a:p>
        </p:txBody>
      </p:sp>
      <p:sp>
        <p:nvSpPr>
          <p:cNvPr id="6" name="Rectangle 33"/>
          <p:cNvSpPr>
            <a:spLocks noChangeArrowheads="1"/>
          </p:cNvSpPr>
          <p:nvPr/>
        </p:nvSpPr>
        <p:spPr bwMode="auto">
          <a:xfrm>
            <a:off x="6858016" y="1785926"/>
            <a:ext cx="1873250" cy="1079500"/>
          </a:xfrm>
          <a:prstGeom prst="rect">
            <a:avLst/>
          </a:prstGeom>
          <a:solidFill>
            <a:schemeClr val="accent1"/>
          </a:solidFill>
          <a:ln w="9525">
            <a:solidFill>
              <a:schemeClr val="tx1"/>
            </a:solidFill>
            <a:miter lim="800000"/>
            <a:headEnd/>
            <a:tailEnd/>
          </a:ln>
        </p:spPr>
        <p:txBody>
          <a:bodyPr wrap="none" anchor="ctr"/>
          <a:lstStyle/>
          <a:p>
            <a:pPr algn="ctr"/>
            <a:r>
              <a:rPr lang="en-US" dirty="0" smtClean="0"/>
              <a:t>contests</a:t>
            </a:r>
            <a:endParaRPr lang="ru-RU" dirty="0"/>
          </a:p>
        </p:txBody>
      </p:sp>
      <p:sp>
        <p:nvSpPr>
          <p:cNvPr id="7" name="Rectangle 31"/>
          <p:cNvSpPr>
            <a:spLocks noGrp="1" noChangeArrowheads="1"/>
          </p:cNvSpPr>
          <p:nvPr>
            <p:ph type="subTitle" idx="1"/>
          </p:nvPr>
        </p:nvSpPr>
        <p:spPr bwMode="auto">
          <a:xfrm>
            <a:off x="6572264" y="4357694"/>
            <a:ext cx="2214578" cy="1000132"/>
          </a:xfrm>
          <a:prstGeom prst="rect">
            <a:avLst/>
          </a:prstGeom>
          <a:solidFill>
            <a:schemeClr val="accent1"/>
          </a:solidFill>
          <a:ln w="9525">
            <a:solidFill>
              <a:schemeClr val="tx1"/>
            </a:solidFill>
            <a:miter lim="800000"/>
            <a:headEnd/>
            <a:tailEnd/>
          </a:ln>
        </p:spPr>
        <p:txBody>
          <a:bodyPr wrap="none" anchor="ctr">
            <a:normAutofit/>
          </a:bodyPr>
          <a:lstStyle/>
          <a:p>
            <a:pPr algn="ctr"/>
            <a:r>
              <a:rPr lang="en-US" sz="2000" dirty="0" smtClean="0"/>
              <a:t>projects</a:t>
            </a:r>
            <a:endParaRPr lang="ru-RU" sz="2000" dirty="0"/>
          </a:p>
        </p:txBody>
      </p:sp>
      <p:sp>
        <p:nvSpPr>
          <p:cNvPr id="8" name="Rectangle 27"/>
          <p:cNvSpPr>
            <a:spLocks noChangeArrowheads="1"/>
          </p:cNvSpPr>
          <p:nvPr/>
        </p:nvSpPr>
        <p:spPr bwMode="auto">
          <a:xfrm>
            <a:off x="2928927" y="5013325"/>
            <a:ext cx="3143272" cy="914400"/>
          </a:xfrm>
          <a:prstGeom prst="rect">
            <a:avLst/>
          </a:prstGeom>
          <a:solidFill>
            <a:schemeClr val="accent1"/>
          </a:solidFill>
          <a:ln w="9525">
            <a:solidFill>
              <a:schemeClr val="tx1"/>
            </a:solidFill>
            <a:miter lim="800000"/>
            <a:headEnd/>
            <a:tailEnd/>
          </a:ln>
        </p:spPr>
        <p:txBody>
          <a:bodyPr wrap="none" anchor="ctr"/>
          <a:lstStyle/>
          <a:p>
            <a:pPr algn="ctr"/>
            <a:r>
              <a:rPr lang="en-US" dirty="0" smtClean="0"/>
              <a:t>Scientific and research </a:t>
            </a:r>
          </a:p>
          <a:p>
            <a:pPr algn="ctr"/>
            <a:r>
              <a:rPr lang="en-US" dirty="0" smtClean="0"/>
              <a:t>activity</a:t>
            </a:r>
            <a:endParaRPr lang="ru-RU" dirty="0"/>
          </a:p>
        </p:txBody>
      </p:sp>
      <p:sp>
        <p:nvSpPr>
          <p:cNvPr id="9" name="Rectangle 30"/>
          <p:cNvSpPr>
            <a:spLocks noChangeArrowheads="1"/>
          </p:cNvSpPr>
          <p:nvPr/>
        </p:nvSpPr>
        <p:spPr bwMode="auto">
          <a:xfrm>
            <a:off x="571472" y="4286256"/>
            <a:ext cx="1849438" cy="1008063"/>
          </a:xfrm>
          <a:prstGeom prst="rect">
            <a:avLst/>
          </a:prstGeom>
          <a:solidFill>
            <a:schemeClr val="accent1"/>
          </a:solidFill>
          <a:ln w="9525">
            <a:solidFill>
              <a:schemeClr val="tx1"/>
            </a:solidFill>
            <a:miter lim="800000"/>
            <a:headEnd/>
            <a:tailEnd/>
          </a:ln>
        </p:spPr>
        <p:txBody>
          <a:bodyPr wrap="none" anchor="ctr"/>
          <a:lstStyle/>
          <a:p>
            <a:pPr algn="ctr"/>
            <a:endParaRPr lang="en-US" dirty="0" smtClean="0"/>
          </a:p>
          <a:p>
            <a:pPr algn="ctr"/>
            <a:r>
              <a:rPr lang="en-US" dirty="0" smtClean="0"/>
              <a:t>Summer  </a:t>
            </a:r>
          </a:p>
          <a:p>
            <a:pPr algn="ctr"/>
            <a:r>
              <a:rPr lang="en-US" dirty="0" smtClean="0"/>
              <a:t>Linguistic</a:t>
            </a:r>
          </a:p>
          <a:p>
            <a:pPr algn="ctr"/>
            <a:r>
              <a:rPr lang="en-US" dirty="0" smtClean="0"/>
              <a:t>camp</a:t>
            </a:r>
          </a:p>
          <a:p>
            <a:pPr algn="ctr"/>
            <a:endParaRPr lang="ru-RU" dirty="0"/>
          </a:p>
        </p:txBody>
      </p:sp>
      <p:sp>
        <p:nvSpPr>
          <p:cNvPr id="10" name="Rectangle 37"/>
          <p:cNvSpPr>
            <a:spLocks noChangeArrowheads="1"/>
          </p:cNvSpPr>
          <p:nvPr/>
        </p:nvSpPr>
        <p:spPr bwMode="auto">
          <a:xfrm>
            <a:off x="357158" y="1714488"/>
            <a:ext cx="1800225" cy="1071570"/>
          </a:xfrm>
          <a:prstGeom prst="rect">
            <a:avLst/>
          </a:prstGeom>
          <a:solidFill>
            <a:schemeClr val="accent1"/>
          </a:solidFill>
          <a:ln w="9525">
            <a:solidFill>
              <a:schemeClr val="tx1"/>
            </a:solidFill>
            <a:miter lim="800000"/>
            <a:headEnd/>
            <a:tailEnd/>
          </a:ln>
        </p:spPr>
        <p:txBody>
          <a:bodyPr wrap="none" anchor="ctr"/>
          <a:lstStyle/>
          <a:p>
            <a:pPr algn="ctr"/>
            <a:r>
              <a:rPr lang="en-US" dirty="0" smtClean="0"/>
              <a:t>Books  on</a:t>
            </a:r>
          </a:p>
          <a:p>
            <a:pPr algn="ctr"/>
            <a:r>
              <a:rPr lang="en-US" dirty="0" err="1" smtClean="0"/>
              <a:t>Buraytia</a:t>
            </a:r>
            <a:r>
              <a:rPr lang="en-US" dirty="0" smtClean="0"/>
              <a:t>  by D.Z.</a:t>
            </a:r>
          </a:p>
          <a:p>
            <a:pPr algn="ctr"/>
            <a:r>
              <a:rPr lang="en-US" dirty="0" err="1" smtClean="0"/>
              <a:t>Munkozhapova</a:t>
            </a:r>
            <a:endParaRPr lang="ru-RU" dirty="0"/>
          </a:p>
        </p:txBody>
      </p:sp>
      <p:cxnSp>
        <p:nvCxnSpPr>
          <p:cNvPr id="13" name="Прямая со стрелкой 12"/>
          <p:cNvCxnSpPr>
            <a:stCxn id="4" idx="5"/>
          </p:cNvCxnSpPr>
          <p:nvPr/>
        </p:nvCxnSpPr>
        <p:spPr>
          <a:xfrm rot="16200000" flipH="1">
            <a:off x="6168574" y="3811142"/>
            <a:ext cx="280678" cy="5266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V="1">
            <a:off x="7500958" y="2285992"/>
            <a:ext cx="857270"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4" idx="1"/>
          </p:cNvCxnSpPr>
          <p:nvPr/>
        </p:nvCxnSpPr>
        <p:spPr>
          <a:xfrm rot="16200000" flipV="1">
            <a:off x="2301821" y="2413009"/>
            <a:ext cx="209240" cy="8124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4" idx="3"/>
          </p:cNvCxnSpPr>
          <p:nvPr/>
        </p:nvCxnSpPr>
        <p:spPr>
          <a:xfrm rot="5400000">
            <a:off x="2480416" y="3811124"/>
            <a:ext cx="209241" cy="455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4" idx="4"/>
          </p:cNvCxnSpPr>
          <p:nvPr/>
        </p:nvCxnSpPr>
        <p:spPr>
          <a:xfrm rot="5400000">
            <a:off x="4036205" y="4536273"/>
            <a:ext cx="785823" cy="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4" idx="0"/>
          </p:cNvCxnSpPr>
          <p:nvPr/>
        </p:nvCxnSpPr>
        <p:spPr>
          <a:xfrm rot="5400000" flipH="1" flipV="1">
            <a:off x="3929852" y="2214554"/>
            <a:ext cx="99933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a:stCxn id="4" idx="6"/>
          </p:cNvCxnSpPr>
          <p:nvPr/>
        </p:nvCxnSpPr>
        <p:spPr>
          <a:xfrm flipV="1">
            <a:off x="6715140" y="3000372"/>
            <a:ext cx="642942" cy="4286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chemeClr val="accent1">
                    <a:lumMod val="50000"/>
                  </a:schemeClr>
                </a:solidFill>
              </a:rPr>
              <a:t>The  aims of regional-school component</a:t>
            </a:r>
            <a:endParaRPr lang="ru-RU" dirty="0">
              <a:solidFill>
                <a:schemeClr val="accent1">
                  <a:lumMod val="50000"/>
                </a:schemeClr>
              </a:solidFill>
            </a:endParaRPr>
          </a:p>
        </p:txBody>
      </p:sp>
      <p:sp>
        <p:nvSpPr>
          <p:cNvPr id="3" name="Содержимое 2"/>
          <p:cNvSpPr>
            <a:spLocks noGrp="1"/>
          </p:cNvSpPr>
          <p:nvPr>
            <p:ph idx="1"/>
          </p:nvPr>
        </p:nvSpPr>
        <p:spPr/>
        <p:txBody>
          <a:bodyPr/>
          <a:lstStyle/>
          <a:p>
            <a:pPr>
              <a:buNone/>
            </a:pPr>
            <a:r>
              <a:rPr lang="ru-RU" dirty="0" smtClean="0">
                <a:latin typeface="Times New Roman"/>
                <a:cs typeface="Times New Roman"/>
              </a:rPr>
              <a:t>•</a:t>
            </a:r>
            <a:r>
              <a:rPr lang="en-US" dirty="0" smtClean="0">
                <a:latin typeface="Times New Roman"/>
                <a:cs typeface="Times New Roman"/>
              </a:rPr>
              <a:t> to enlarge students’ knowledge about </a:t>
            </a:r>
            <a:r>
              <a:rPr lang="en-US" dirty="0" err="1" smtClean="0">
                <a:latin typeface="Times New Roman"/>
                <a:cs typeface="Times New Roman"/>
              </a:rPr>
              <a:t>Buryatia</a:t>
            </a:r>
            <a:r>
              <a:rPr lang="en-US" dirty="0" smtClean="0">
                <a:latin typeface="Times New Roman"/>
                <a:cs typeface="Times New Roman"/>
              </a:rPr>
              <a:t>, </a:t>
            </a:r>
            <a:r>
              <a:rPr lang="en-US" dirty="0" err="1" smtClean="0">
                <a:latin typeface="Times New Roman"/>
                <a:cs typeface="Times New Roman"/>
              </a:rPr>
              <a:t>Kyakhtinsky</a:t>
            </a:r>
            <a:r>
              <a:rPr lang="en-US" dirty="0" smtClean="0">
                <a:latin typeface="Times New Roman"/>
                <a:cs typeface="Times New Roman"/>
              </a:rPr>
              <a:t> district, lake Baikal and others ;</a:t>
            </a:r>
          </a:p>
          <a:p>
            <a:pPr>
              <a:buNone/>
            </a:pPr>
            <a:r>
              <a:rPr lang="en-US" dirty="0" smtClean="0">
                <a:latin typeface="Times New Roman"/>
                <a:cs typeface="Times New Roman"/>
              </a:rPr>
              <a:t>• to study history, customs , traditions of </a:t>
            </a:r>
            <a:r>
              <a:rPr lang="en-US" dirty="0" err="1" smtClean="0">
                <a:latin typeface="Times New Roman"/>
                <a:cs typeface="Times New Roman"/>
              </a:rPr>
              <a:t>Buryatia</a:t>
            </a:r>
            <a:r>
              <a:rPr lang="en-US" dirty="0" smtClean="0">
                <a:latin typeface="Times New Roman"/>
                <a:cs typeface="Times New Roman"/>
              </a:rPr>
              <a:t>;</a:t>
            </a:r>
          </a:p>
          <a:p>
            <a:pPr>
              <a:buNone/>
            </a:pPr>
            <a:r>
              <a:rPr lang="en-US" dirty="0" smtClean="0">
                <a:latin typeface="Times New Roman"/>
                <a:cs typeface="Times New Roman"/>
              </a:rPr>
              <a:t>• to form the feelings of respect to the traditions and customs of every nation, living in </a:t>
            </a:r>
            <a:r>
              <a:rPr lang="en-US" dirty="0" err="1" smtClean="0">
                <a:latin typeface="Times New Roman"/>
                <a:cs typeface="Times New Roman"/>
              </a:rPr>
              <a:t>Buryatia</a:t>
            </a:r>
            <a:r>
              <a:rPr lang="en-US" dirty="0" smtClean="0">
                <a:latin typeface="Times New Roman"/>
                <a:cs typeface="Times New Roman"/>
              </a:rPr>
              <a:t>.</a:t>
            </a:r>
          </a:p>
          <a:p>
            <a:pPr>
              <a:buNone/>
            </a:pPr>
            <a:r>
              <a:rPr lang="en-US" dirty="0" smtClean="0">
                <a:latin typeface="Times New Roman"/>
                <a:cs typeface="Times New Roman"/>
              </a:rPr>
              <a:t>• to bring up the culture of international communication, patriotism and tolerance.</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69C6A"/>
                </a:solidFill>
              </a:rPr>
              <a:t> </a:t>
            </a:r>
            <a:endParaRPr lang="ru-RU" dirty="0"/>
          </a:p>
        </p:txBody>
      </p:sp>
      <p:pic>
        <p:nvPicPr>
          <p:cNvPr id="4" name="Picture 2" descr="4"/>
          <p:cNvPicPr>
            <a:picLocks noGrp="1" noChangeAspect="1" noChangeArrowheads="1"/>
          </p:cNvPicPr>
          <p:nvPr>
            <p:ph idx="1"/>
          </p:nvPr>
        </p:nvPicPr>
        <p:blipFill>
          <a:blip r:embed="rId2"/>
          <a:srcRect/>
          <a:stretch>
            <a:fillRect/>
          </a:stretch>
        </p:blipFill>
        <p:spPr>
          <a:xfrm>
            <a:off x="1500166" y="1142984"/>
            <a:ext cx="6202592" cy="5286412"/>
          </a:xfrm>
          <a:noFill/>
          <a:ln/>
        </p:spPr>
      </p:pic>
      <p:sp>
        <p:nvSpPr>
          <p:cNvPr id="5" name="Прямоугольник 4"/>
          <p:cNvSpPr/>
          <p:nvPr/>
        </p:nvSpPr>
        <p:spPr>
          <a:xfrm>
            <a:off x="1142976" y="428604"/>
            <a:ext cx="7852611"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chemeClr val="tx1">
                    <a:lumMod val="85000"/>
                    <a:lumOff val="15000"/>
                  </a:schemeClr>
                </a:solidFill>
                <a:effectLst>
                  <a:outerShdw blurRad="76200" dist="50800" dir="5400000" algn="tl" rotWithShape="0">
                    <a:srgbClr val="000000">
                      <a:alpha val="65000"/>
                    </a:srgbClr>
                  </a:outerShdw>
                </a:effectLst>
              </a:rPr>
              <a:t>Project “Welcome to </a:t>
            </a:r>
            <a:r>
              <a:rPr lang="en-US" sz="3200" b="1" spc="50" dirty="0" err="1" smtClean="0">
                <a:ln w="11430"/>
                <a:solidFill>
                  <a:schemeClr val="tx1">
                    <a:lumMod val="85000"/>
                    <a:lumOff val="15000"/>
                  </a:schemeClr>
                </a:solidFill>
                <a:effectLst>
                  <a:outerShdw blurRad="76200" dist="50800" dir="5400000" algn="tl" rotWithShape="0">
                    <a:srgbClr val="000000">
                      <a:alpha val="65000"/>
                    </a:srgbClr>
                  </a:outerShdw>
                </a:effectLst>
              </a:rPr>
              <a:t>Kyahkta</a:t>
            </a:r>
            <a:r>
              <a:rPr lang="en-US" sz="3200" b="1" spc="50" dirty="0" smtClean="0">
                <a:ln w="11430"/>
                <a:solidFill>
                  <a:schemeClr val="tx1">
                    <a:lumMod val="85000"/>
                    <a:lumOff val="15000"/>
                  </a:schemeClr>
                </a:solidFill>
                <a:effectLst>
                  <a:outerShdw blurRad="76200" dist="50800" dir="5400000" algn="tl" rotWithShape="0">
                    <a:srgbClr val="000000">
                      <a:alpha val="65000"/>
                    </a:srgbClr>
                  </a:outerShdw>
                </a:effectLst>
              </a:rPr>
              <a:t>”</a:t>
            </a:r>
            <a:endParaRPr lang="ru-RU" sz="3200" b="1" spc="50" dirty="0">
              <a:ln w="11430"/>
              <a:solidFill>
                <a:schemeClr val="tx1">
                  <a:lumMod val="85000"/>
                  <a:lumOff val="15000"/>
                </a:schemeClr>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85728"/>
            <a:ext cx="8686800" cy="1009672"/>
          </a:xfrm>
          <a:ln/>
        </p:spPr>
        <p:style>
          <a:lnRef idx="1">
            <a:schemeClr val="accent1"/>
          </a:lnRef>
          <a:fillRef idx="2">
            <a:schemeClr val="accent1"/>
          </a:fillRef>
          <a:effectRef idx="1">
            <a:schemeClr val="accent1"/>
          </a:effectRef>
          <a:fontRef idx="minor">
            <a:schemeClr val="dk1"/>
          </a:fontRef>
        </p:style>
        <p:txBody>
          <a:bodyPr/>
          <a:lstStyle/>
          <a:p>
            <a:r>
              <a:rPr lang="en-US" dirty="0" smtClean="0"/>
              <a:t>                      </a:t>
            </a:r>
            <a:r>
              <a:rPr lang="en-US" dirty="0" smtClean="0">
                <a:solidFill>
                  <a:srgbClr val="47181D"/>
                </a:solidFill>
              </a:rPr>
              <a:t>Actuality </a:t>
            </a:r>
            <a:endParaRPr lang="ru-RU" dirty="0">
              <a:solidFill>
                <a:srgbClr val="47181D"/>
              </a:solidFill>
            </a:endParaRPr>
          </a:p>
        </p:txBody>
      </p:sp>
      <p:sp>
        <p:nvSpPr>
          <p:cNvPr id="3" name="Содержимое 2"/>
          <p:cNvSpPr>
            <a:spLocks noGrp="1"/>
          </p:cNvSpPr>
          <p:nvPr>
            <p:ph idx="1"/>
          </p:nvPr>
        </p:nvSpPr>
        <p:spPr>
          <a:xfrm>
            <a:off x="304800" y="1071546"/>
            <a:ext cx="8686800" cy="5008579"/>
          </a:xfrm>
        </p:spPr>
        <p:txBody>
          <a:bodyPr>
            <a:normAutofit fontScale="85000" lnSpcReduction="20000"/>
          </a:bodyPr>
          <a:lstStyle/>
          <a:p>
            <a:pPr>
              <a:buNone/>
            </a:pPr>
            <a:r>
              <a:rPr lang="en-US" dirty="0" smtClean="0">
                <a:solidFill>
                  <a:schemeClr val="accent1">
                    <a:lumMod val="50000"/>
                  </a:schemeClr>
                </a:solidFill>
              </a:rPr>
              <a:t>   </a:t>
            </a:r>
          </a:p>
          <a:p>
            <a:pPr>
              <a:buNone/>
            </a:pPr>
            <a:r>
              <a:rPr lang="en-US" dirty="0" smtClean="0">
                <a:solidFill>
                  <a:schemeClr val="accent1">
                    <a:lumMod val="50000"/>
                  </a:schemeClr>
                </a:solidFill>
              </a:rPr>
              <a:t>    Russia </a:t>
            </a:r>
            <a:r>
              <a:rPr lang="en-US" b="1" dirty="0" smtClean="0">
                <a:solidFill>
                  <a:schemeClr val="accent1">
                    <a:lumMod val="50000"/>
                  </a:schemeClr>
                </a:solidFill>
              </a:rPr>
              <a:t>is integrating</a:t>
            </a:r>
            <a:r>
              <a:rPr lang="en-US" dirty="0" smtClean="0">
                <a:solidFill>
                  <a:schemeClr val="accent1">
                    <a:lumMod val="50000"/>
                  </a:schemeClr>
                </a:solidFill>
              </a:rPr>
              <a:t> into the world community and </a:t>
            </a:r>
            <a:r>
              <a:rPr lang="en-US" b="1" dirty="0" smtClean="0">
                <a:solidFill>
                  <a:schemeClr val="accent1">
                    <a:lumMod val="50000"/>
                  </a:schemeClr>
                </a:solidFill>
              </a:rPr>
              <a:t>the problem of learning English</a:t>
            </a:r>
            <a:r>
              <a:rPr lang="en-US" dirty="0" smtClean="0">
                <a:solidFill>
                  <a:schemeClr val="accent1">
                    <a:lumMod val="50000"/>
                  </a:schemeClr>
                </a:solidFill>
              </a:rPr>
              <a:t> for the purpose of </a:t>
            </a:r>
            <a:r>
              <a:rPr lang="en-US" i="1" dirty="0" smtClean="0">
                <a:solidFill>
                  <a:schemeClr val="accent1">
                    <a:lumMod val="50000"/>
                  </a:schemeClr>
                </a:solidFill>
              </a:rPr>
              <a:t>communication</a:t>
            </a:r>
            <a:r>
              <a:rPr lang="en-US" dirty="0" smtClean="0">
                <a:solidFill>
                  <a:schemeClr val="accent1">
                    <a:lumMod val="50000"/>
                  </a:schemeClr>
                </a:solidFill>
              </a:rPr>
              <a:t> is especially </a:t>
            </a:r>
            <a:r>
              <a:rPr lang="en-US" i="1" dirty="0" smtClean="0">
                <a:solidFill>
                  <a:schemeClr val="accent1">
                    <a:lumMod val="50000"/>
                  </a:schemeClr>
                </a:solidFill>
              </a:rPr>
              <a:t>urgent today</a:t>
            </a:r>
            <a:r>
              <a:rPr lang="en-US" dirty="0" smtClean="0">
                <a:solidFill>
                  <a:schemeClr val="accent1">
                    <a:lumMod val="50000"/>
                  </a:schemeClr>
                </a:solidFill>
              </a:rPr>
              <a:t>. </a:t>
            </a:r>
            <a:endParaRPr lang="ru-RU" dirty="0" smtClean="0">
              <a:solidFill>
                <a:schemeClr val="accent1">
                  <a:lumMod val="50000"/>
                </a:schemeClr>
              </a:solidFill>
            </a:endParaRPr>
          </a:p>
          <a:p>
            <a:pPr>
              <a:buNone/>
            </a:pPr>
            <a:r>
              <a:rPr lang="en-US" dirty="0" smtClean="0">
                <a:solidFill>
                  <a:schemeClr val="accent1">
                    <a:lumMod val="50000"/>
                  </a:schemeClr>
                </a:solidFill>
              </a:rPr>
              <a:t>    Learning of the regional component is very actual for people living in </a:t>
            </a:r>
            <a:r>
              <a:rPr lang="en-US" dirty="0" err="1" smtClean="0">
                <a:solidFill>
                  <a:schemeClr val="accent1">
                    <a:lumMod val="50000"/>
                  </a:schemeClr>
                </a:solidFill>
              </a:rPr>
              <a:t>Kyakhta</a:t>
            </a:r>
            <a:r>
              <a:rPr lang="en-US" dirty="0" smtClean="0">
                <a:solidFill>
                  <a:schemeClr val="accent1">
                    <a:lumMod val="50000"/>
                  </a:schemeClr>
                </a:solidFill>
              </a:rPr>
              <a:t> and </a:t>
            </a:r>
            <a:r>
              <a:rPr lang="en-US" dirty="0" err="1" smtClean="0">
                <a:solidFill>
                  <a:schemeClr val="accent1">
                    <a:lumMod val="50000"/>
                  </a:schemeClr>
                </a:solidFill>
              </a:rPr>
              <a:t>Kyakhtinsky</a:t>
            </a:r>
            <a:r>
              <a:rPr lang="en-US" dirty="0" smtClean="0">
                <a:solidFill>
                  <a:schemeClr val="accent1">
                    <a:lumMod val="50000"/>
                  </a:schemeClr>
                </a:solidFill>
              </a:rPr>
              <a:t> district as it is located on the Russian- Mongolian border and there is an international motor-way transition </a:t>
            </a:r>
            <a:r>
              <a:rPr lang="en-US" dirty="0" err="1" smtClean="0">
                <a:solidFill>
                  <a:schemeClr val="accent1">
                    <a:lumMod val="50000"/>
                  </a:schemeClr>
                </a:solidFill>
              </a:rPr>
              <a:t>Kyakhta-Altan-Bulak</a:t>
            </a:r>
            <a:r>
              <a:rPr lang="en-US" dirty="0" smtClean="0">
                <a:solidFill>
                  <a:schemeClr val="accent1">
                    <a:lumMod val="50000"/>
                  </a:schemeClr>
                </a:solidFill>
              </a:rPr>
              <a:t>. The 2013rd year is announced as the year of tourism in </a:t>
            </a:r>
            <a:r>
              <a:rPr lang="en-US" dirty="0" err="1" smtClean="0">
                <a:solidFill>
                  <a:schemeClr val="accent1">
                    <a:lumMod val="50000"/>
                  </a:schemeClr>
                </a:solidFill>
              </a:rPr>
              <a:t>Buryatia.The</a:t>
            </a:r>
            <a:r>
              <a:rPr lang="en-US" dirty="0" smtClean="0">
                <a:solidFill>
                  <a:schemeClr val="accent1">
                    <a:lumMod val="50000"/>
                  </a:schemeClr>
                </a:solidFill>
              </a:rPr>
              <a:t> information tourist centre is planned to be created in </a:t>
            </a:r>
            <a:r>
              <a:rPr lang="en-US" dirty="0" err="1" smtClean="0">
                <a:solidFill>
                  <a:schemeClr val="accent1">
                    <a:lumMod val="50000"/>
                  </a:schemeClr>
                </a:solidFill>
              </a:rPr>
              <a:t>Kyakhta</a:t>
            </a:r>
            <a:r>
              <a:rPr lang="en-US" dirty="0" smtClean="0">
                <a:solidFill>
                  <a:schemeClr val="accent1">
                    <a:lumMod val="50000"/>
                  </a:schemeClr>
                </a:solidFill>
              </a:rPr>
              <a:t>. It is </a:t>
            </a:r>
            <a:r>
              <a:rPr lang="en-US" dirty="0" err="1" smtClean="0">
                <a:solidFill>
                  <a:schemeClr val="accent1">
                    <a:lumMod val="50000"/>
                  </a:schemeClr>
                </a:solidFill>
              </a:rPr>
              <a:t>neccesary</a:t>
            </a:r>
            <a:r>
              <a:rPr lang="en-US" dirty="0" smtClean="0">
                <a:solidFill>
                  <a:schemeClr val="accent1">
                    <a:lumMod val="50000"/>
                  </a:schemeClr>
                </a:solidFill>
              </a:rPr>
              <a:t> to teach students not only to communicate with </a:t>
            </a:r>
            <a:r>
              <a:rPr lang="en-US" dirty="0" err="1" smtClean="0">
                <a:solidFill>
                  <a:schemeClr val="accent1">
                    <a:lumMod val="50000"/>
                  </a:schemeClr>
                </a:solidFill>
              </a:rPr>
              <a:t>foriegners</a:t>
            </a:r>
            <a:r>
              <a:rPr lang="en-US" dirty="0" smtClean="0">
                <a:solidFill>
                  <a:schemeClr val="accent1">
                    <a:lumMod val="50000"/>
                  </a:schemeClr>
                </a:solidFill>
              </a:rPr>
              <a:t> but to represent the </a:t>
            </a:r>
            <a:r>
              <a:rPr lang="en-US" dirty="0" err="1" smtClean="0">
                <a:solidFill>
                  <a:schemeClr val="accent1">
                    <a:lumMod val="50000"/>
                  </a:schemeClr>
                </a:solidFill>
              </a:rPr>
              <a:t>history,traditions,customs</a:t>
            </a:r>
            <a:r>
              <a:rPr lang="en-US" dirty="0" smtClean="0">
                <a:solidFill>
                  <a:schemeClr val="accent1">
                    <a:lumMod val="50000"/>
                  </a:schemeClr>
                </a:solidFill>
              </a:rPr>
              <a:t> of people living in </a:t>
            </a:r>
            <a:r>
              <a:rPr lang="en-US" dirty="0" err="1" smtClean="0">
                <a:solidFill>
                  <a:schemeClr val="accent1">
                    <a:lumMod val="50000"/>
                  </a:schemeClr>
                </a:solidFill>
              </a:rPr>
              <a:t>Buryatia</a:t>
            </a:r>
            <a:r>
              <a:rPr lang="en-US" dirty="0" smtClean="0">
                <a:solidFill>
                  <a:schemeClr val="accent1">
                    <a:lumMod val="50000"/>
                  </a:schemeClr>
                </a:solidFill>
              </a:rPr>
              <a:t>.</a:t>
            </a:r>
            <a:endParaRPr lang="ru-RU"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000108"/>
            <a:ext cx="8472518" cy="4525963"/>
          </a:xfrm>
        </p:spPr>
        <p:txBody>
          <a:bodyPr>
            <a:normAutofit lnSpcReduction="10000"/>
          </a:bodyPr>
          <a:lstStyle/>
          <a:p>
            <a:pPr>
              <a:buNone/>
            </a:pPr>
            <a:r>
              <a:rPr lang="en-US" i="1" dirty="0" smtClean="0">
                <a:latin typeface="Times New Roman"/>
                <a:cs typeface="Times New Roman"/>
              </a:rPr>
              <a:t>•</a:t>
            </a:r>
            <a:r>
              <a:rPr lang="en-US" i="1" dirty="0" smtClean="0"/>
              <a:t> </a:t>
            </a:r>
            <a:r>
              <a:rPr lang="en-US" i="1" dirty="0" smtClean="0">
                <a:solidFill>
                  <a:schemeClr val="accent2">
                    <a:lumMod val="75000"/>
                  </a:schemeClr>
                </a:solidFill>
              </a:rPr>
              <a:t>Participants of the project : pupils of the 8th form.</a:t>
            </a:r>
            <a:endParaRPr lang="ru-RU" i="1" dirty="0" smtClean="0">
              <a:solidFill>
                <a:schemeClr val="accent2">
                  <a:lumMod val="75000"/>
                </a:schemeClr>
              </a:solidFill>
            </a:endParaRPr>
          </a:p>
          <a:p>
            <a:pPr>
              <a:buNone/>
            </a:pPr>
            <a:r>
              <a:rPr lang="en-US" dirty="0" smtClean="0">
                <a:solidFill>
                  <a:schemeClr val="accent2">
                    <a:lumMod val="75000"/>
                  </a:schemeClr>
                </a:solidFill>
              </a:rPr>
              <a:t> </a:t>
            </a:r>
            <a:r>
              <a:rPr lang="en-US" dirty="0" smtClean="0">
                <a:solidFill>
                  <a:schemeClr val="accent2">
                    <a:lumMod val="75000"/>
                  </a:schemeClr>
                </a:solidFill>
                <a:latin typeface="Times New Roman"/>
                <a:cs typeface="Times New Roman"/>
              </a:rPr>
              <a:t>•</a:t>
            </a:r>
            <a:r>
              <a:rPr lang="en-US" dirty="0" smtClean="0">
                <a:solidFill>
                  <a:schemeClr val="accent2">
                    <a:lumMod val="75000"/>
                  </a:schemeClr>
                </a:solidFill>
              </a:rPr>
              <a:t> The aims of the project:</a:t>
            </a:r>
            <a:endParaRPr lang="ru-RU" dirty="0" smtClean="0">
              <a:solidFill>
                <a:schemeClr val="accent2">
                  <a:lumMod val="75000"/>
                </a:schemeClr>
              </a:solidFill>
            </a:endParaRPr>
          </a:p>
          <a:p>
            <a:pPr lvl="0">
              <a:buNone/>
            </a:pPr>
            <a:r>
              <a:rPr lang="en-US" dirty="0" smtClean="0">
                <a:solidFill>
                  <a:schemeClr val="accent2">
                    <a:lumMod val="75000"/>
                  </a:schemeClr>
                </a:solidFill>
              </a:rPr>
              <a:t>   </a:t>
            </a:r>
            <a:r>
              <a:rPr lang="en-US" dirty="0" smtClean="0">
                <a:solidFill>
                  <a:schemeClr val="accent2">
                    <a:lumMod val="75000"/>
                  </a:schemeClr>
                </a:solidFill>
                <a:latin typeface="Times New Roman"/>
                <a:cs typeface="Times New Roman"/>
              </a:rPr>
              <a:t>- t</a:t>
            </a:r>
            <a:r>
              <a:rPr lang="en-US" dirty="0" smtClean="0">
                <a:solidFill>
                  <a:schemeClr val="accent2">
                    <a:lumMod val="75000"/>
                  </a:schemeClr>
                </a:solidFill>
              </a:rPr>
              <a:t>o enlarge the pupils’ knowledge about      </a:t>
            </a:r>
            <a:r>
              <a:rPr lang="en-US" dirty="0" err="1" smtClean="0">
                <a:solidFill>
                  <a:schemeClr val="accent2">
                    <a:lumMod val="75000"/>
                  </a:schemeClr>
                </a:solidFill>
              </a:rPr>
              <a:t>Kyakhta</a:t>
            </a:r>
            <a:r>
              <a:rPr lang="en-US" dirty="0" smtClean="0">
                <a:solidFill>
                  <a:schemeClr val="accent2">
                    <a:lumMod val="75000"/>
                  </a:schemeClr>
                </a:solidFill>
              </a:rPr>
              <a:t> and </a:t>
            </a:r>
            <a:r>
              <a:rPr lang="en-US" dirty="0" err="1" smtClean="0">
                <a:solidFill>
                  <a:schemeClr val="accent2">
                    <a:lumMod val="75000"/>
                  </a:schemeClr>
                </a:solidFill>
              </a:rPr>
              <a:t>Kyakhtisky</a:t>
            </a:r>
            <a:r>
              <a:rPr lang="en-US" dirty="0" smtClean="0">
                <a:solidFill>
                  <a:schemeClr val="accent2">
                    <a:lumMod val="75000"/>
                  </a:schemeClr>
                </a:solidFill>
              </a:rPr>
              <a:t> district;</a:t>
            </a:r>
            <a:endParaRPr lang="ru-RU" dirty="0" smtClean="0">
              <a:solidFill>
                <a:schemeClr val="accent2">
                  <a:lumMod val="75000"/>
                </a:schemeClr>
              </a:solidFill>
            </a:endParaRPr>
          </a:p>
          <a:p>
            <a:pPr lvl="0">
              <a:buNone/>
            </a:pPr>
            <a:r>
              <a:rPr lang="en-US" dirty="0" smtClean="0">
                <a:solidFill>
                  <a:schemeClr val="accent2">
                    <a:lumMod val="75000"/>
                  </a:schemeClr>
                </a:solidFill>
              </a:rPr>
              <a:t>   - to teach to represent our district in   English;</a:t>
            </a:r>
            <a:endParaRPr lang="ru-RU" dirty="0" smtClean="0">
              <a:solidFill>
                <a:schemeClr val="accent2">
                  <a:lumMod val="75000"/>
                </a:schemeClr>
              </a:solidFill>
            </a:endParaRPr>
          </a:p>
          <a:p>
            <a:pPr lvl="0">
              <a:buNone/>
            </a:pPr>
            <a:r>
              <a:rPr lang="en-US" dirty="0" smtClean="0">
                <a:solidFill>
                  <a:schemeClr val="accent2">
                    <a:lumMod val="75000"/>
                  </a:schemeClr>
                </a:solidFill>
              </a:rPr>
              <a:t>   -to bring up the feelings of pride for our native land;</a:t>
            </a:r>
            <a:endParaRPr lang="ru-RU" dirty="0" smtClean="0">
              <a:solidFill>
                <a:schemeClr val="accent2">
                  <a:lumMod val="75000"/>
                </a:schemeClr>
              </a:solidFill>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9900"/>
          </a:solidFill>
        </p:spPr>
        <p:txBody>
          <a:bodyPr/>
          <a:lstStyle/>
          <a:p>
            <a:pPr algn="ctr"/>
            <a:r>
              <a:rPr lang="en-US" dirty="0" smtClean="0">
                <a:solidFill>
                  <a:schemeClr val="tx1"/>
                </a:solidFill>
              </a:rPr>
              <a:t>The first stage</a:t>
            </a:r>
            <a:endParaRPr lang="ru-RU" dirty="0">
              <a:solidFill>
                <a:schemeClr val="tx1"/>
              </a:solidFill>
            </a:endParaRPr>
          </a:p>
        </p:txBody>
      </p:sp>
      <p:sp>
        <p:nvSpPr>
          <p:cNvPr id="3" name="Содержимое 2"/>
          <p:cNvSpPr>
            <a:spLocks noGrp="1"/>
          </p:cNvSpPr>
          <p:nvPr>
            <p:ph idx="1"/>
          </p:nvPr>
        </p:nvSpPr>
        <p:spPr/>
        <p:txBody>
          <a:bodyPr/>
          <a:lstStyle/>
          <a:p>
            <a:pPr>
              <a:buNone/>
            </a:pPr>
            <a:r>
              <a:rPr lang="en-US" dirty="0" smtClean="0"/>
              <a:t>  </a:t>
            </a:r>
          </a:p>
          <a:p>
            <a:pPr>
              <a:buNone/>
            </a:pPr>
            <a:r>
              <a:rPr lang="en-US" dirty="0" smtClean="0"/>
              <a:t>   </a:t>
            </a:r>
            <a:r>
              <a:rPr lang="en-US" dirty="0" smtClean="0">
                <a:latin typeface="Times New Roman"/>
                <a:cs typeface="Times New Roman"/>
              </a:rPr>
              <a:t>● </a:t>
            </a:r>
            <a:r>
              <a:rPr lang="en-US" dirty="0" smtClean="0"/>
              <a:t>Suggestion of the themes. </a:t>
            </a:r>
          </a:p>
          <a:p>
            <a:pPr>
              <a:buNone/>
            </a:pPr>
            <a:r>
              <a:rPr lang="en-US" dirty="0" smtClean="0"/>
              <a:t>   </a:t>
            </a:r>
            <a:r>
              <a:rPr lang="en-US" dirty="0" smtClean="0">
                <a:latin typeface="Times New Roman"/>
                <a:cs typeface="Times New Roman"/>
              </a:rPr>
              <a:t>●</a:t>
            </a:r>
            <a:r>
              <a:rPr lang="en-US" dirty="0" smtClean="0"/>
              <a:t>The choice of  problems, problems of the project. </a:t>
            </a:r>
          </a:p>
          <a:p>
            <a:pPr>
              <a:buNone/>
            </a:pPr>
            <a:r>
              <a:rPr lang="en-US" dirty="0" smtClean="0"/>
              <a:t>   </a:t>
            </a:r>
            <a:r>
              <a:rPr lang="en-US" dirty="0" smtClean="0">
                <a:latin typeface="Times New Roman"/>
                <a:cs typeface="Times New Roman"/>
              </a:rPr>
              <a:t>●</a:t>
            </a:r>
            <a:r>
              <a:rPr lang="en-US" dirty="0" smtClean="0"/>
              <a:t>The main task of the first stage is to include all the pupils into the work over the project, it is necessary to cause interest of every pupil.</a:t>
            </a:r>
            <a:endParaRPr lang="ru-RU" dirty="0" smtClean="0"/>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1233</TotalTime>
  <Words>1625</Words>
  <Application>Microsoft Office PowerPoint</Application>
  <PresentationFormat>Экран (4:3)</PresentationFormat>
  <Paragraphs>121</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Трек</vt:lpstr>
      <vt:lpstr>Слайд 1</vt:lpstr>
      <vt:lpstr>          Basis School curriculum</vt:lpstr>
      <vt:lpstr>                Foreign language</vt:lpstr>
      <vt:lpstr>Слайд 4</vt:lpstr>
      <vt:lpstr>The  aims of regional-school component</vt:lpstr>
      <vt:lpstr> </vt:lpstr>
      <vt:lpstr>                      Actuality </vt:lpstr>
      <vt:lpstr>Слайд 8</vt:lpstr>
      <vt:lpstr>The first stage</vt:lpstr>
      <vt:lpstr>         </vt:lpstr>
      <vt:lpstr>The themes of the project.</vt:lpstr>
      <vt:lpstr>The third stage</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XP GAME 2008</dc:creator>
  <cp:lastModifiedBy>User</cp:lastModifiedBy>
  <cp:revision>127</cp:revision>
  <dcterms:created xsi:type="dcterms:W3CDTF">2013-03-03T06:59:47Z</dcterms:created>
  <dcterms:modified xsi:type="dcterms:W3CDTF">2017-12-05T14:29:23Z</dcterms:modified>
</cp:coreProperties>
</file>