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8" r:id="rId4"/>
    <p:sldId id="256" r:id="rId5"/>
    <p:sldId id="264" r:id="rId6"/>
    <p:sldId id="261" r:id="rId7"/>
    <p:sldId id="262" r:id="rId8"/>
    <p:sldId id="263" r:id="rId9"/>
    <p:sldId id="267" r:id="rId10"/>
    <p:sldId id="266" r:id="rId11"/>
    <p:sldId id="265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FF6963-631F-5B97-DD6C-E4689EE1B6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B311043-6CB9-A188-A2A6-BD4FA570F6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809A53-0341-3E91-09BB-D8B83A0CC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21125-647B-4F81-B670-7FB8C980185A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361C34-D977-3EBE-13BD-C1B9A4A63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2DA6BF-CF9C-931A-619A-657F94522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AAD6-EB9F-4A6B-93C9-7F2AFD1FC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271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F01C86-2ED6-0CED-7D0E-2950EB4DC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066C574-C90B-A582-9156-0F316DA695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6D5E6C-18BF-22A7-A2B4-981F83B4A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21125-647B-4F81-B670-7FB8C980185A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52D16A-8910-DB3D-F883-F3F7EB1E7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FFC0A1-8396-91CD-C14F-180596F90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AAD6-EB9F-4A6B-93C9-7F2AFD1FC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444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3F38D7F-4BE9-B42A-1ED4-DB7C3E64CF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171992-DA4B-A2A3-155C-AF877B0065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A7E3DF-BABC-8840-5C7A-9351888B4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21125-647B-4F81-B670-7FB8C980185A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8DA939-E823-46A7-9E37-04083BC91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A89569-DFAE-BB31-91E3-DE6503C6D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AAD6-EB9F-4A6B-93C9-7F2AFD1FC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003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56CBF1-3625-81E1-B10A-D3CC1CDB6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2F5D34-1ADD-3DD4-6F60-26EE4C8364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F5A128-07FE-E0AC-2FB1-5CE4E90F5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21125-647B-4F81-B670-7FB8C980185A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6DACA6-5E21-4023-FF57-03EC9E1A5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07ECAD-0664-3523-8D49-5F002A394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AAD6-EB9F-4A6B-93C9-7F2AFD1FC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618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83E5B3-78AD-50C1-C262-AA3B64153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DBB6EEB-F32E-B9C1-8634-6CEAF69D27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F96A78-5664-70C8-C867-685AFB317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21125-647B-4F81-B670-7FB8C980185A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3BC87B-FA74-878F-BABB-050EB1D48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5B6285-A20B-EDFB-30C5-A7FA91A87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AAD6-EB9F-4A6B-93C9-7F2AFD1FC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236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04FCE4-3BAB-CA7F-C857-52801DE92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E00092-86EF-09DD-C153-F7CA86B679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80DA33-225A-A788-1D2F-CFB9D40CC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0249F92-AC6D-220A-4AD7-AD5BB59BC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21125-647B-4F81-B670-7FB8C980185A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9A3067-A4E4-BD68-C155-9B9F4A32F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B73744F-A7A1-7CC9-58C2-C20694EA3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AAD6-EB9F-4A6B-93C9-7F2AFD1FC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470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255478-7F9F-7BF2-035D-F4FACB706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521443-24BE-75E6-1AEC-7B0BDE859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5170DCB-FFDF-F28A-0A67-D55336C826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584A0A7-F430-8C04-132A-D71ECDFDCD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3EEF27B-07E2-1AA2-DD73-5D094AE321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E1BFB50-0F1A-CBB3-4872-4B4A4DA9B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21125-647B-4F81-B670-7FB8C980185A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AB34BF2-36A2-1EED-A05E-539599FB8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49CAC1D-05FB-9F25-14A4-2CC76AC92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AAD6-EB9F-4A6B-93C9-7F2AFD1FC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472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A054B6-67DC-4C91-F6D2-47A3CED1E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89F88E4-44D3-D0DA-029F-F803F9F5B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21125-647B-4F81-B670-7FB8C980185A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790F3E2-65D7-306C-C92E-FB03FF984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27B240-8E1F-4360-7F7C-134DBFB7F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AAD6-EB9F-4A6B-93C9-7F2AFD1FC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872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BFD597A-9A2A-3A5B-F5A8-FCFE68E1D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21125-647B-4F81-B670-7FB8C980185A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A7B0608-E6BF-A51A-3677-24D9821FE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B982E08-9172-DF0A-C550-04BFC3E29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AAD6-EB9F-4A6B-93C9-7F2AFD1FC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50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758486-BA31-CFFB-0F35-34015A76E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1B8A67-BEA1-ADC4-9C77-A34B496A7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FA67B4F-2003-9611-A479-3545422BBD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7AC176-5B82-68D2-BB7A-E2E5C94E6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21125-647B-4F81-B670-7FB8C980185A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05C47B-CFB6-BF9C-F7F1-0592A726C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CFE608-4288-DF0D-E33F-B4463BFC7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AAD6-EB9F-4A6B-93C9-7F2AFD1FC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926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650B93-C71C-BFCD-72BF-601F2E51C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6C15CA4-E053-CBD4-5FA7-E945BC2246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E153AB-1FB1-0D92-A053-85998EC3EA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93A1B7-14B9-F4B4-C744-30148E83C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21125-647B-4F81-B670-7FB8C980185A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FACE8C-C901-4D6F-49F5-D68CA293D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B6FC76-5001-E84E-2842-703485B99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AAD6-EB9F-4A6B-93C9-7F2AFD1FC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76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4BAB2F-0DC1-1A79-1AB1-06A889E57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E274FF-46C0-6828-3E74-C66D84944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FFB000-E10E-6600-7249-77416A3ED3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21125-647B-4F81-B670-7FB8C980185A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07F28D-461B-BE85-29B1-FC2719A672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3AF8E9-3E4C-2BE6-A175-BE5327C604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1AAD6-EB9F-4A6B-93C9-7F2AFD1FC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661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CA8C84-10E2-4F54-A49F-FD9CF92F1E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0953341-298A-15C7-18BF-E4E1E25052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7C8F3D-410E-CA08-0715-9B4BAE763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B74F1F-DA34-21FB-6B3B-4E2C14CD5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1679" y="399015"/>
            <a:ext cx="4540602" cy="62218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D82AA6-17B3-A56F-1E80-2100CE3776F4}"/>
              </a:ext>
            </a:extLst>
          </p:cNvPr>
          <p:cNvSpPr txBox="1"/>
          <p:nvPr/>
        </p:nvSpPr>
        <p:spPr>
          <a:xfrm>
            <a:off x="1400357" y="810543"/>
            <a:ext cx="333954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7030A0"/>
                </a:solidFill>
              </a:rPr>
              <a:t>Иван</a:t>
            </a:r>
          </a:p>
          <a:p>
            <a:pPr algn="ctr"/>
            <a:r>
              <a:rPr lang="ru-RU" sz="4000" b="1" dirty="0">
                <a:solidFill>
                  <a:srgbClr val="7030A0"/>
                </a:solidFill>
              </a:rPr>
              <a:t>Сергеевич</a:t>
            </a:r>
          </a:p>
          <a:p>
            <a:pPr algn="ctr"/>
            <a:r>
              <a:rPr lang="ru-RU" sz="4000" b="1" dirty="0">
                <a:solidFill>
                  <a:srgbClr val="7030A0"/>
                </a:solidFill>
              </a:rPr>
              <a:t>Тургенев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303D3B-5475-8AF5-BB66-E1F681833FE7}"/>
              </a:ext>
            </a:extLst>
          </p:cNvPr>
          <p:cNvSpPr txBox="1"/>
          <p:nvPr/>
        </p:nvSpPr>
        <p:spPr>
          <a:xfrm>
            <a:off x="1400358" y="2243939"/>
            <a:ext cx="3794494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sz="3600" dirty="0">
                <a:solidFill>
                  <a:srgbClr val="7030A0"/>
                </a:solidFill>
              </a:rPr>
              <a:t>(1818 – 1883)</a:t>
            </a:r>
          </a:p>
          <a:p>
            <a:pPr algn="ctr"/>
            <a:endParaRPr lang="ru-RU" sz="3600" dirty="0">
              <a:solidFill>
                <a:srgbClr val="7030A0"/>
              </a:solidFill>
            </a:endParaRPr>
          </a:p>
          <a:p>
            <a:pPr algn="ctr"/>
            <a:r>
              <a:rPr lang="ru-RU" sz="2000" dirty="0">
                <a:solidFill>
                  <a:srgbClr val="7030A0"/>
                </a:solidFill>
              </a:rPr>
              <a:t>Презентация к уроку литературы</a:t>
            </a:r>
            <a:r>
              <a:rPr lang="ru-RU" sz="3600" dirty="0">
                <a:solidFill>
                  <a:srgbClr val="7030A0"/>
                </a:solidFill>
              </a:rPr>
              <a:t> </a:t>
            </a:r>
            <a:r>
              <a:rPr lang="ru-RU" sz="2000">
                <a:solidFill>
                  <a:srgbClr val="7030A0"/>
                </a:solidFill>
              </a:rPr>
              <a:t>учителя Жуковой Н.А</a:t>
            </a:r>
            <a:r>
              <a:rPr lang="ru-RU" sz="2000" dirty="0">
                <a:solidFill>
                  <a:srgbClr val="7030A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4685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CA8C84-10E2-4F54-A49F-FD9CF92F1E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0953341-298A-15C7-18BF-E4E1E25052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7C8F3D-410E-CA08-0715-9B4BAE763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30D6AF-00F0-53A5-F150-705DAD4C55CF}"/>
              </a:ext>
            </a:extLst>
          </p:cNvPr>
          <p:cNvSpPr txBox="1"/>
          <p:nvPr/>
        </p:nvSpPr>
        <p:spPr>
          <a:xfrm>
            <a:off x="795130" y="477078"/>
            <a:ext cx="839525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7030A0"/>
                </a:solidFill>
              </a:rPr>
              <a:t>Каждый рассказ – это не только «страшная история», навеянная темнотой ночи, </a:t>
            </a:r>
            <a:br>
              <a:rPr lang="ru-RU" sz="2800" dirty="0">
                <a:solidFill>
                  <a:srgbClr val="7030A0"/>
                </a:solidFill>
              </a:rPr>
            </a:br>
            <a:r>
              <a:rPr lang="ru-RU" sz="2800" dirty="0">
                <a:solidFill>
                  <a:srgbClr val="7030A0"/>
                </a:solidFill>
              </a:rPr>
              <a:t>таинственными звуками; это еще и внутренний мир каждого ребенка, гамма чувств, верований, переживаний.</a:t>
            </a:r>
            <a:br>
              <a:rPr lang="ru-RU" sz="2800" dirty="0">
                <a:solidFill>
                  <a:srgbClr val="7030A0"/>
                </a:solidFill>
              </a:rPr>
            </a:br>
            <a:r>
              <a:rPr lang="ru-RU" sz="2800" dirty="0">
                <a:solidFill>
                  <a:srgbClr val="7030A0"/>
                </a:solidFill>
              </a:rPr>
              <a:t>Все страшные истории в рассказе  подобраны так, что они  гармонируют и с ночным  пейзажем и с волнением детей,  жаждущих чего-то необыкновенного.</a:t>
            </a:r>
          </a:p>
        </p:txBody>
      </p:sp>
    </p:spTree>
    <p:extLst>
      <p:ext uri="{BB962C8B-B14F-4D97-AF65-F5344CB8AC3E}">
        <p14:creationId xmlns:p14="http://schemas.microsoft.com/office/powerpoint/2010/main" val="2863056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CA8C84-10E2-4F54-A49F-FD9CF92F1E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0953341-298A-15C7-18BF-E4E1E25052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7C8F3D-410E-CA08-0715-9B4BAE763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0898D53-8FFC-EDC4-BC80-4361B581ABDC}"/>
              </a:ext>
            </a:extLst>
          </p:cNvPr>
          <p:cNvSpPr txBox="1"/>
          <p:nvPr/>
        </p:nvSpPr>
        <p:spPr>
          <a:xfrm>
            <a:off x="821635" y="516835"/>
            <a:ext cx="8368747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7030A0"/>
                </a:solidFill>
              </a:rPr>
              <a:t>Главные герои «Бежина луга»</a:t>
            </a:r>
          </a:p>
          <a:p>
            <a:r>
              <a:rPr lang="ru-RU" sz="2800" dirty="0">
                <a:solidFill>
                  <a:srgbClr val="7030A0"/>
                </a:solidFill>
              </a:rPr>
              <a:t>Самым смелым и решительным из них является 12-летний Павлуша, который не боится ни волков, ни нечистой силы. Характеристика Павлуши помогает понять, что даже при тяжёлой жизни и отсутствии образования в крестьянской среде можно было найти очень достойных людей — умных, решительных, смелых, лишённых каких-либо предрассудков. Именно таким человеком и был Павлуша.</a:t>
            </a:r>
          </a:p>
        </p:txBody>
      </p:sp>
    </p:spTree>
    <p:extLst>
      <p:ext uri="{BB962C8B-B14F-4D97-AF65-F5344CB8AC3E}">
        <p14:creationId xmlns:p14="http://schemas.microsoft.com/office/powerpoint/2010/main" val="4161687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CA8C84-10E2-4F54-A49F-FD9CF92F1E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0953341-298A-15C7-18BF-E4E1E25052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7C8F3D-410E-CA08-0715-9B4BAE763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07FD7C-4497-80A2-F8F8-A3D1FDD5FBCE}"/>
              </a:ext>
            </a:extLst>
          </p:cNvPr>
          <p:cNvSpPr txBox="1"/>
          <p:nvPr/>
        </p:nvSpPr>
        <p:spPr>
          <a:xfrm>
            <a:off x="755374" y="715617"/>
            <a:ext cx="1070775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7030A0"/>
                </a:solidFill>
              </a:rPr>
              <a:t>Одним из главных героев является простой деревенский мальчишка </a:t>
            </a:r>
            <a:r>
              <a:rPr lang="ru-RU" sz="2800" dirty="0" err="1">
                <a:solidFill>
                  <a:srgbClr val="7030A0"/>
                </a:solidFill>
              </a:rPr>
              <a:t>Ильюша</a:t>
            </a:r>
            <a:r>
              <a:rPr lang="ru-RU" sz="2800" dirty="0">
                <a:solidFill>
                  <a:srgbClr val="7030A0"/>
                </a:solidFill>
              </a:rPr>
              <a:t>. Несмотря на свой возраст, он уже работает наравне со взрослыми на фабрике, а по ночам пасёт табун лошадей с другими ребятами. При этом он остается простым ребенком, добрым и доверчивым, который верит в народные предания. Характеристика </a:t>
            </a:r>
            <a:r>
              <a:rPr lang="ru-RU" sz="2800" dirty="0" err="1">
                <a:solidFill>
                  <a:srgbClr val="7030A0"/>
                </a:solidFill>
              </a:rPr>
              <a:t>Ильюши</a:t>
            </a:r>
            <a:r>
              <a:rPr lang="ru-RU" sz="2800" dirty="0">
                <a:solidFill>
                  <a:srgbClr val="7030A0"/>
                </a:solidFill>
              </a:rPr>
              <a:t> позволяет понять, каким было детство у крестьянской детворы во времена крепостного права. В столь юном возрасте дети были вынуждены много работать, чтобы помогать своим родителям. Но даже тяжёлый труд не мешал крестьянским детям мечтать и фантазировать.</a:t>
            </a:r>
          </a:p>
        </p:txBody>
      </p:sp>
    </p:spTree>
    <p:extLst>
      <p:ext uri="{BB962C8B-B14F-4D97-AF65-F5344CB8AC3E}">
        <p14:creationId xmlns:p14="http://schemas.microsoft.com/office/powerpoint/2010/main" val="719138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CA8C84-10E2-4F54-A49F-FD9CF92F1E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0953341-298A-15C7-18BF-E4E1E25052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7C8F3D-410E-CA08-0715-9B4BAE763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482EEA-F884-7DA2-D4F8-D55B501155E6}"/>
              </a:ext>
            </a:extLst>
          </p:cNvPr>
          <p:cNvSpPr txBox="1"/>
          <p:nvPr/>
        </p:nvSpPr>
        <p:spPr>
          <a:xfrm>
            <a:off x="980661" y="437323"/>
            <a:ext cx="8209721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7030A0"/>
                </a:solidFill>
              </a:rPr>
              <a:t>Главными героями являются бедные крестьянские мальчики, которые вынуждены работать наравне со взрослыми. Они все родом из очень бедных семейств, за исключением Феди, для которого ночной выпас табуна — забава, но не обязанность. Характеристика Феди выделяет его среди других ребят. Он и старше, и красивее своих сверстников, И семья его богаче,  однако это не портит его характер. Федя показан спокойным и доброжелательным мальчиком, он не проявляет высокомерия к своим товарищам.</a:t>
            </a:r>
          </a:p>
        </p:txBody>
      </p:sp>
    </p:spTree>
    <p:extLst>
      <p:ext uri="{BB962C8B-B14F-4D97-AF65-F5344CB8AC3E}">
        <p14:creationId xmlns:p14="http://schemas.microsoft.com/office/powerpoint/2010/main" val="3295352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CA8C84-10E2-4F54-A49F-FD9CF92F1E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0953341-298A-15C7-18BF-E4E1E25052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7C8F3D-410E-CA08-0715-9B4BAE763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FE6F55-DC26-03FE-1AB3-1EA4AE0326C2}"/>
              </a:ext>
            </a:extLst>
          </p:cNvPr>
          <p:cNvSpPr txBox="1"/>
          <p:nvPr/>
        </p:nvSpPr>
        <p:spPr>
          <a:xfrm>
            <a:off x="795129" y="543340"/>
            <a:ext cx="1088003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7030A0"/>
                </a:solidFill>
              </a:rPr>
              <a:t>В рассказе  представлены разные типы простых крестьянских мальчишек, но всех героев произведения объединяет одно — трудное детство, необходимость работать наравне со взрослыми. Одним из маленьких героев является 10-летний Костя, который особенно остро реагирует на мистические истории и легенды. Характеристика Кости позволяет понять, насколько большим воображением и чуткой натурой обладает этот мальчик. Он искренне верит в существование русалок и леших, и в каждом подозрительном шорохе ему чудится приближение опасности.</a:t>
            </a:r>
          </a:p>
        </p:txBody>
      </p:sp>
    </p:spTree>
    <p:extLst>
      <p:ext uri="{BB962C8B-B14F-4D97-AF65-F5344CB8AC3E}">
        <p14:creationId xmlns:p14="http://schemas.microsoft.com/office/powerpoint/2010/main" val="3766829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CA8C84-10E2-4F54-A49F-FD9CF92F1E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0953341-298A-15C7-18BF-E4E1E25052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7C8F3D-410E-CA08-0715-9B4BAE763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2F9334-DE30-B0FA-7418-06C61A18EB9A}"/>
              </a:ext>
            </a:extLst>
          </p:cNvPr>
          <p:cNvSpPr txBox="1"/>
          <p:nvPr/>
        </p:nvSpPr>
        <p:spPr>
          <a:xfrm>
            <a:off x="993913" y="583097"/>
            <a:ext cx="10760765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7030A0"/>
                </a:solidFill>
              </a:rPr>
              <a:t>В рассказе И. С. Тургенева «Бежин луг» рассказчик описывает встречу с пятью крестьянскими мальчиками-пастухами, самым младшим из которых был семилетний Ваня. Тихий, скромный и неприметный, он отличается от других детей стремлением к прекрасному. Характеристика Вани помогает понять, насколько трудной была жизнь детей крепостных крестьян. Они рано взрослели и вместо учёбы и беззаботных игр были вынуждены много работать.</a:t>
            </a:r>
          </a:p>
        </p:txBody>
      </p:sp>
    </p:spTree>
    <p:extLst>
      <p:ext uri="{BB962C8B-B14F-4D97-AF65-F5344CB8AC3E}">
        <p14:creationId xmlns:p14="http://schemas.microsoft.com/office/powerpoint/2010/main" val="408844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CA8C84-10E2-4F54-A49F-FD9CF92F1E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0953341-298A-15C7-18BF-E4E1E25052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7C8F3D-410E-CA08-0715-9B4BAE763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77D34DB-D3D0-3E35-1363-45FCEA56CB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6365" y="530552"/>
            <a:ext cx="8447595" cy="632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268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CA8C84-10E2-4F54-A49F-FD9CF92F1E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0953341-298A-15C7-18BF-E4E1E25052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7C8F3D-410E-CA08-0715-9B4BAE763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18651C-AFC8-F1D8-0D96-202A2C9C77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5704" y="946373"/>
            <a:ext cx="3212870" cy="51271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E084C2-796B-604D-5865-66F18F1689A1}"/>
              </a:ext>
            </a:extLst>
          </p:cNvPr>
          <p:cNvSpPr txBox="1"/>
          <p:nvPr/>
        </p:nvSpPr>
        <p:spPr>
          <a:xfrm>
            <a:off x="1098470" y="843677"/>
            <a:ext cx="618876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400" b="1" dirty="0">
                <a:solidFill>
                  <a:srgbClr val="7030A0"/>
                </a:solidFill>
              </a:rPr>
              <a:t>«Записки охотника» - цикл рассказов и очерков о жизни русской деревни и русском крестьянине.   </a:t>
            </a:r>
          </a:p>
          <a:p>
            <a:r>
              <a:rPr lang="ru-RU" sz="2400" b="1" dirty="0">
                <a:solidFill>
                  <a:srgbClr val="7030A0"/>
                </a:solidFill>
              </a:rPr>
              <a:t>   Основной темой «Записок» были взаимоотношения помещиков и крестьян. Автор сборника рассказов выносит суровый приговор крепостному праву.</a:t>
            </a:r>
          </a:p>
          <a:p>
            <a:r>
              <a:rPr lang="ru-RU" sz="2400" b="1" dirty="0">
                <a:solidFill>
                  <a:srgbClr val="7030A0"/>
                </a:solidFill>
              </a:rPr>
              <a:t>   Открыв Россию и русского человека, положив начало «крестьянской теме» в отечественной словесности, «Записки охотника» стали смысловым фундаментом всего дальнейшего творчества Тургенева.</a:t>
            </a:r>
          </a:p>
        </p:txBody>
      </p:sp>
    </p:spTree>
    <p:extLst>
      <p:ext uri="{BB962C8B-B14F-4D97-AF65-F5344CB8AC3E}">
        <p14:creationId xmlns:p14="http://schemas.microsoft.com/office/powerpoint/2010/main" val="807165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CA8C84-10E2-4F54-A49F-FD9CF92F1E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0953341-298A-15C7-18BF-E4E1E25052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7C8F3D-410E-CA08-0715-9B4BAE763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0EFA4F-1045-C9E3-1F01-85B6645BECF4}"/>
              </a:ext>
            </a:extLst>
          </p:cNvPr>
          <p:cNvSpPr txBox="1"/>
          <p:nvPr/>
        </p:nvSpPr>
        <p:spPr>
          <a:xfrm>
            <a:off x="887895" y="649356"/>
            <a:ext cx="1089328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7030A0"/>
                </a:solidFill>
              </a:rPr>
              <a:t>В своих произведениях Иван Сергеевич Тургенев всегда с большой любовью описывал картины русской природы и крестьянского быта. Свой рассказ «Бежин луг», который входит в цикл «Записки охотника», писатель посвятил крестьянским детям, мастерски передав тонкости детской психологии.</a:t>
            </a:r>
          </a:p>
        </p:txBody>
      </p:sp>
    </p:spTree>
    <p:extLst>
      <p:ext uri="{BB962C8B-B14F-4D97-AF65-F5344CB8AC3E}">
        <p14:creationId xmlns:p14="http://schemas.microsoft.com/office/powerpoint/2010/main" val="3379522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CA8C84-10E2-4F54-A49F-FD9CF92F1E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0953341-298A-15C7-18BF-E4E1E25052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7C8F3D-410E-CA08-0715-9B4BAE763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DA76EBB-B244-3F77-A5EF-C2E2209FA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16" y="3308128"/>
            <a:ext cx="3968405" cy="29739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12C1667-A15F-91DD-332F-11D01A78D8E2}"/>
              </a:ext>
            </a:extLst>
          </p:cNvPr>
          <p:cNvSpPr txBox="1"/>
          <p:nvPr/>
        </p:nvSpPr>
        <p:spPr>
          <a:xfrm>
            <a:off x="1067802" y="1306185"/>
            <a:ext cx="839928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rgbClr val="7030A0"/>
                </a:solidFill>
              </a:rPr>
              <a:t>«Бежин луг» -</a:t>
            </a:r>
          </a:p>
          <a:p>
            <a:pPr algn="ctr"/>
            <a:r>
              <a:rPr lang="ru-RU" sz="3600" b="1" dirty="0">
                <a:solidFill>
                  <a:srgbClr val="7030A0"/>
                </a:solidFill>
              </a:rPr>
              <a:t>самый поэтический и волшебный ОЧЕРК</a:t>
            </a:r>
            <a:br>
              <a:rPr lang="ru-RU" sz="3600" b="1" dirty="0">
                <a:solidFill>
                  <a:srgbClr val="7030A0"/>
                </a:solidFill>
              </a:rPr>
            </a:br>
            <a:r>
              <a:rPr lang="ru-RU" sz="3600" b="1" dirty="0">
                <a:solidFill>
                  <a:srgbClr val="7030A0"/>
                </a:solidFill>
              </a:rPr>
              <a:t>«Записок охотника»</a:t>
            </a:r>
          </a:p>
          <a:p>
            <a:pPr algn="ctr"/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8B2AE3A-60C2-E882-F727-9EF7C3DDC3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3238" y="3396694"/>
            <a:ext cx="406717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455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CA8C84-10E2-4F54-A49F-FD9CF92F1E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0953341-298A-15C7-18BF-E4E1E25052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7C8F3D-410E-CA08-0715-9B4BAE763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531" y="-16565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EB27A4-2DC8-4B9B-A676-36F62428C735}"/>
              </a:ext>
            </a:extLst>
          </p:cNvPr>
          <p:cNvSpPr txBox="1"/>
          <p:nvPr/>
        </p:nvSpPr>
        <p:spPr>
          <a:xfrm>
            <a:off x="2425148" y="530087"/>
            <a:ext cx="67652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7030A0"/>
                </a:solidFill>
              </a:rPr>
              <a:t>Очерк -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4708CA-7794-E6E3-3D88-D6DE784A5BC1}"/>
              </a:ext>
            </a:extLst>
          </p:cNvPr>
          <p:cNvSpPr txBox="1"/>
          <p:nvPr/>
        </p:nvSpPr>
        <p:spPr>
          <a:xfrm>
            <a:off x="609599" y="991494"/>
            <a:ext cx="1091979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7030A0"/>
                </a:solidFill>
              </a:rPr>
              <a:t> разновидность малой формы эпической литературы, чаще всего очерк посвящается современной автору жизни, фактам и людям. </a:t>
            </a:r>
          </a:p>
          <a:p>
            <a:r>
              <a:rPr lang="ru-RU" sz="3600" b="1" dirty="0">
                <a:solidFill>
                  <a:srgbClr val="7030A0"/>
                </a:solidFill>
              </a:rPr>
              <a:t>    Художественный очерк сохраняет особенности образного изображения. И в этом очерк близок рассказу.</a:t>
            </a:r>
          </a:p>
          <a:p>
            <a:r>
              <a:rPr lang="ru-RU" sz="3600" b="1" dirty="0">
                <a:solidFill>
                  <a:srgbClr val="7030A0"/>
                </a:solidFill>
              </a:rPr>
              <a:t>                      ОЧЕРК: АВТОР = РАССКАЗЧИК</a:t>
            </a:r>
          </a:p>
        </p:txBody>
      </p:sp>
    </p:spTree>
    <p:extLst>
      <p:ext uri="{BB962C8B-B14F-4D97-AF65-F5344CB8AC3E}">
        <p14:creationId xmlns:p14="http://schemas.microsoft.com/office/powerpoint/2010/main" val="4023675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CA8C84-10E2-4F54-A49F-FD9CF92F1E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0953341-298A-15C7-18BF-E4E1E25052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7C8F3D-410E-CA08-0715-9B4BAE763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BC52A8-B57C-B90E-20AA-A05AE9C3684C}"/>
              </a:ext>
            </a:extLst>
          </p:cNvPr>
          <p:cNvSpPr txBox="1"/>
          <p:nvPr/>
        </p:nvSpPr>
        <p:spPr>
          <a:xfrm>
            <a:off x="2001078" y="609600"/>
            <a:ext cx="8971722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</a:rPr>
              <a:t>Композиция очерка</a:t>
            </a:r>
          </a:p>
          <a:p>
            <a:endParaRPr lang="ru-RU" sz="2000" b="1" dirty="0">
              <a:solidFill>
                <a:srgbClr val="7030A0"/>
              </a:solidFill>
            </a:endParaRPr>
          </a:p>
          <a:p>
            <a:r>
              <a:rPr lang="ru-RU" sz="2000" b="1" dirty="0">
                <a:solidFill>
                  <a:srgbClr val="7030A0"/>
                </a:solidFill>
              </a:rPr>
              <a:t>Прекрасный июльский день (погода установилась надолго):</a:t>
            </a:r>
          </a:p>
          <a:p>
            <a:r>
              <a:rPr lang="ru-RU" sz="2000" b="1" dirty="0">
                <a:solidFill>
                  <a:srgbClr val="7030A0"/>
                </a:solidFill>
              </a:rPr>
              <a:t>А) «Кроткая заря»;</a:t>
            </a:r>
          </a:p>
          <a:p>
            <a:r>
              <a:rPr lang="ru-RU" sz="2000" b="1" dirty="0">
                <a:solidFill>
                  <a:srgbClr val="7030A0"/>
                </a:solidFill>
              </a:rPr>
              <a:t>Б) знойный полдень;</a:t>
            </a:r>
          </a:p>
          <a:p>
            <a:r>
              <a:rPr lang="ru-RU" sz="2000" b="1" dirty="0">
                <a:solidFill>
                  <a:srgbClr val="7030A0"/>
                </a:solidFill>
              </a:rPr>
              <a:t>В) спокойный закат.</a:t>
            </a:r>
          </a:p>
          <a:p>
            <a:endParaRPr lang="ru-RU" sz="2000" b="1" dirty="0">
              <a:solidFill>
                <a:srgbClr val="7030A0"/>
              </a:solidFill>
            </a:endParaRPr>
          </a:p>
          <a:p>
            <a:r>
              <a:rPr lang="ru-RU" sz="2000" b="1" dirty="0">
                <a:solidFill>
                  <a:srgbClr val="7030A0"/>
                </a:solidFill>
              </a:rPr>
              <a:t>2. Скитания охотника:</a:t>
            </a:r>
          </a:p>
          <a:p>
            <a:r>
              <a:rPr lang="ru-RU" sz="2000" b="1" dirty="0">
                <a:solidFill>
                  <a:srgbClr val="7030A0"/>
                </a:solidFill>
              </a:rPr>
              <a:t>А) дорога потеряна («Я остановился в недоуменье»);</a:t>
            </a:r>
          </a:p>
          <a:p>
            <a:r>
              <a:rPr lang="ru-RU" sz="2000" b="1" dirty="0">
                <a:solidFill>
                  <a:srgbClr val="7030A0"/>
                </a:solidFill>
              </a:rPr>
              <a:t>Б) теперь путь найден («…нужно вправо взять…»);</a:t>
            </a:r>
          </a:p>
          <a:p>
            <a:r>
              <a:rPr lang="ru-RU" sz="2000" b="1" dirty="0">
                <a:solidFill>
                  <a:srgbClr val="7030A0"/>
                </a:solidFill>
              </a:rPr>
              <a:t>В) «заблудился совершенно» («пошел наудалую»).</a:t>
            </a:r>
          </a:p>
          <a:p>
            <a:endParaRPr lang="ru-RU" sz="2000" b="1" dirty="0">
              <a:solidFill>
                <a:srgbClr val="7030A0"/>
              </a:solidFill>
            </a:endParaRPr>
          </a:p>
          <a:p>
            <a:r>
              <a:rPr lang="ru-RU" sz="2000" b="1" dirty="0">
                <a:solidFill>
                  <a:srgbClr val="7030A0"/>
                </a:solidFill>
              </a:rPr>
              <a:t>3. У костра в ночном:</a:t>
            </a:r>
          </a:p>
          <a:p>
            <a:r>
              <a:rPr lang="ru-RU" sz="2000" b="1" dirty="0">
                <a:solidFill>
                  <a:srgbClr val="7030A0"/>
                </a:solidFill>
              </a:rPr>
              <a:t>А) костер в ночи;</a:t>
            </a:r>
          </a:p>
          <a:p>
            <a:r>
              <a:rPr lang="ru-RU" sz="2000" b="1" dirty="0">
                <a:solidFill>
                  <a:srgbClr val="7030A0"/>
                </a:solidFill>
              </a:rPr>
              <a:t>Б) пять деревенских мальчиков;</a:t>
            </a:r>
          </a:p>
          <a:p>
            <a:r>
              <a:rPr lang="ru-RU" sz="2000" b="1" dirty="0">
                <a:solidFill>
                  <a:srgbClr val="7030A0"/>
                </a:solidFill>
              </a:rPr>
              <a:t>В) рассказ </a:t>
            </a:r>
            <a:r>
              <a:rPr lang="ru-RU" sz="2000" b="1" dirty="0" err="1">
                <a:solidFill>
                  <a:srgbClr val="7030A0"/>
                </a:solidFill>
              </a:rPr>
              <a:t>Ильюши</a:t>
            </a:r>
            <a:r>
              <a:rPr lang="ru-RU" sz="2000" b="1" dirty="0">
                <a:solidFill>
                  <a:srgbClr val="7030A0"/>
                </a:solidFill>
              </a:rPr>
              <a:t> о случае на кустарной бумажной фабрике;</a:t>
            </a:r>
          </a:p>
          <a:p>
            <a:r>
              <a:rPr lang="ru-RU" sz="2000" b="1" dirty="0">
                <a:solidFill>
                  <a:srgbClr val="7030A0"/>
                </a:solidFill>
              </a:rPr>
              <a:t>Г) рассказ Кости о том, как русалка Гаврилу «испортила»;</a:t>
            </a:r>
          </a:p>
          <a:p>
            <a:r>
              <a:rPr lang="ru-RU" sz="2000" b="1" dirty="0">
                <a:solidFill>
                  <a:srgbClr val="7030A0"/>
                </a:solidFill>
              </a:rPr>
              <a:t>Д) рассказы о псаре Ермиле и оборотне;</a:t>
            </a:r>
          </a:p>
          <a:p>
            <a:r>
              <a:rPr lang="ru-RU" sz="2000" b="1" dirty="0">
                <a:solidFill>
                  <a:srgbClr val="7030A0"/>
                </a:solidFill>
              </a:rPr>
              <a:t>Е) неожиданная тревога;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3887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CA8C84-10E2-4F54-A49F-FD9CF92F1E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0953341-298A-15C7-18BF-E4E1E25052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7C8F3D-410E-CA08-0715-9B4BAE763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2B9111-4624-906A-40E2-68103B36AF8F}"/>
              </a:ext>
            </a:extLst>
          </p:cNvPr>
          <p:cNvSpPr txBox="1"/>
          <p:nvPr/>
        </p:nvSpPr>
        <p:spPr>
          <a:xfrm>
            <a:off x="1126435" y="490330"/>
            <a:ext cx="8063947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Ж) рассказ </a:t>
            </a:r>
            <a:r>
              <a:rPr lang="ru-RU" sz="2400" b="1" dirty="0" err="1">
                <a:solidFill>
                  <a:srgbClr val="7030A0"/>
                </a:solidFill>
              </a:rPr>
              <a:t>Ильюши</a:t>
            </a:r>
            <a:r>
              <a:rPr lang="ru-RU" sz="2400" b="1" dirty="0">
                <a:solidFill>
                  <a:srgbClr val="7030A0"/>
                </a:solidFill>
              </a:rPr>
              <a:t> о </a:t>
            </a:r>
          </a:p>
          <a:p>
            <a:r>
              <a:rPr lang="ru-RU" sz="2400" b="1" dirty="0">
                <a:solidFill>
                  <a:srgbClr val="7030A0"/>
                </a:solidFill>
              </a:rPr>
              <a:t>покойном барине и бабке </a:t>
            </a:r>
          </a:p>
          <a:p>
            <a:r>
              <a:rPr lang="ru-RU" sz="2400" b="1" dirty="0">
                <a:solidFill>
                  <a:srgbClr val="7030A0"/>
                </a:solidFill>
              </a:rPr>
              <a:t>Ульяне;</a:t>
            </a:r>
          </a:p>
          <a:p>
            <a:r>
              <a:rPr lang="ru-RU" sz="2400" b="1" dirty="0">
                <a:solidFill>
                  <a:srgbClr val="7030A0"/>
                </a:solidFill>
              </a:rPr>
              <a:t>З) рассказ Павлуши о «предвидении»;</a:t>
            </a:r>
          </a:p>
          <a:p>
            <a:r>
              <a:rPr lang="ru-RU" sz="2400" b="1" dirty="0">
                <a:solidFill>
                  <a:srgbClr val="7030A0"/>
                </a:solidFill>
              </a:rPr>
              <a:t>И) рассказы </a:t>
            </a:r>
            <a:r>
              <a:rPr lang="ru-RU" sz="2400" b="1" dirty="0" err="1">
                <a:solidFill>
                  <a:srgbClr val="7030A0"/>
                </a:solidFill>
              </a:rPr>
              <a:t>Ильюши</a:t>
            </a:r>
            <a:r>
              <a:rPr lang="ru-RU" sz="2400" b="1" dirty="0">
                <a:solidFill>
                  <a:srgbClr val="7030A0"/>
                </a:solidFill>
              </a:rPr>
              <a:t> и Павлуши о </a:t>
            </a:r>
            <a:r>
              <a:rPr lang="ru-RU" sz="2400" b="1" dirty="0" err="1">
                <a:solidFill>
                  <a:srgbClr val="7030A0"/>
                </a:solidFill>
              </a:rPr>
              <a:t>Тришке</a:t>
            </a:r>
            <a:r>
              <a:rPr lang="ru-RU" sz="2400" b="1" dirty="0">
                <a:solidFill>
                  <a:srgbClr val="7030A0"/>
                </a:solidFill>
              </a:rPr>
              <a:t> (антихристе);</a:t>
            </a:r>
          </a:p>
          <a:p>
            <a:r>
              <a:rPr lang="ru-RU" sz="2400" b="1" dirty="0">
                <a:solidFill>
                  <a:srgbClr val="7030A0"/>
                </a:solidFill>
              </a:rPr>
              <a:t>К) разговоры о стонах в бучиле, о лешем, о водяном;</a:t>
            </a:r>
          </a:p>
          <a:p>
            <a:r>
              <a:rPr lang="ru-RU" sz="2400" b="1" dirty="0">
                <a:solidFill>
                  <a:srgbClr val="7030A0"/>
                </a:solidFill>
              </a:rPr>
              <a:t>Л) рассказ Кости об утонувшем Васе;</a:t>
            </a:r>
          </a:p>
          <a:p>
            <a:r>
              <a:rPr lang="ru-RU" sz="2400" b="1" dirty="0">
                <a:solidFill>
                  <a:srgbClr val="7030A0"/>
                </a:solidFill>
              </a:rPr>
              <a:t>М) возвращение Павлуши («Я Васин голос слышал»).</a:t>
            </a:r>
          </a:p>
          <a:p>
            <a:r>
              <a:rPr lang="ru-RU" sz="2400" b="1" dirty="0">
                <a:solidFill>
                  <a:srgbClr val="7030A0"/>
                </a:solidFill>
              </a:rPr>
              <a:t>4. Наступило утро:</a:t>
            </a:r>
          </a:p>
          <a:p>
            <a:r>
              <a:rPr lang="ru-RU" sz="2400" b="1" dirty="0">
                <a:solidFill>
                  <a:srgbClr val="7030A0"/>
                </a:solidFill>
              </a:rPr>
              <a:t>А) рассвет;</a:t>
            </a:r>
          </a:p>
          <a:p>
            <a:r>
              <a:rPr lang="ru-RU" sz="2400" b="1" dirty="0">
                <a:solidFill>
                  <a:srgbClr val="7030A0"/>
                </a:solidFill>
              </a:rPr>
              <a:t>Б) мальчики возвращаются </a:t>
            </a:r>
          </a:p>
          <a:p>
            <a:r>
              <a:rPr lang="ru-RU" sz="2400" b="1" dirty="0">
                <a:solidFill>
                  <a:srgbClr val="7030A0"/>
                </a:solidFill>
              </a:rPr>
              <a:t>с табуном.</a:t>
            </a:r>
          </a:p>
          <a:p>
            <a:r>
              <a:rPr lang="ru-RU" sz="2400" b="1" dirty="0">
                <a:solidFill>
                  <a:srgbClr val="7030A0"/>
                </a:solidFill>
              </a:rPr>
              <a:t>Эпилог: смерть Павлуши</a:t>
            </a:r>
          </a:p>
          <a:p>
            <a:endParaRPr lang="ru-RU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280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CA8C84-10E2-4F54-A49F-FD9CF92F1E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0953341-298A-15C7-18BF-E4E1E25052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7C8F3D-410E-CA08-0715-9B4BAE763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9B3CCC-AD7B-A106-4270-EEDD66F8BC90}"/>
              </a:ext>
            </a:extLst>
          </p:cNvPr>
          <p:cNvSpPr txBox="1"/>
          <p:nvPr/>
        </p:nvSpPr>
        <p:spPr>
          <a:xfrm>
            <a:off x="742122" y="503582"/>
            <a:ext cx="1099930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7030A0"/>
                </a:solidFill>
              </a:rPr>
              <a:t>В рассказе «Бежин луг» перед нами открывается общая гармония – гармония природы и крестьянских ребятишек, стерегущих табун. </a:t>
            </a:r>
          </a:p>
          <a:p>
            <a:r>
              <a:rPr lang="ru-RU" sz="2800" dirty="0">
                <a:solidFill>
                  <a:srgbClr val="7030A0"/>
                </a:solidFill>
              </a:rPr>
              <a:t>     Мальчики, которых встретил охотник, не испытывают неловкости от присутствия постороннего человека и продолжают свой разговор, полный тайн, преданий и поверий.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73C236E-FA7F-2D2E-E78F-9BEF30EE5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8418" y="2888974"/>
            <a:ext cx="5026990" cy="377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326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CA8C84-10E2-4F54-A49F-FD9CF92F1E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0953341-298A-15C7-18BF-E4E1E25052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7C8F3D-410E-CA08-0715-9B4BAE763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23D48D-80B9-475E-74F0-9C53CE70C09A}"/>
              </a:ext>
            </a:extLst>
          </p:cNvPr>
          <p:cNvSpPr txBox="1"/>
          <p:nvPr/>
        </p:nvSpPr>
        <p:spPr>
          <a:xfrm>
            <a:off x="4770783" y="797510"/>
            <a:ext cx="6785113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Случай, история, предание, легенда, небылица, поверье, быличка…</a:t>
            </a:r>
          </a:p>
          <a:p>
            <a:r>
              <a:rPr lang="ru-RU" sz="2800" b="1" dirty="0">
                <a:solidFill>
                  <a:srgbClr val="7030A0"/>
                </a:solidFill>
              </a:rPr>
              <a:t> «Так может быть» </a:t>
            </a:r>
          </a:p>
          <a:p>
            <a:r>
              <a:rPr lang="ru-RU" sz="2800" b="1" dirty="0">
                <a:solidFill>
                  <a:srgbClr val="7030A0"/>
                </a:solidFill>
              </a:rPr>
              <a:t>                                    «так должно быть»</a:t>
            </a:r>
          </a:p>
          <a:p>
            <a:r>
              <a:rPr lang="ru-RU" sz="2800" b="1" dirty="0">
                <a:solidFill>
                  <a:srgbClr val="7030A0"/>
                </a:solidFill>
              </a:rPr>
              <a:t>                                    «так было»        </a:t>
            </a:r>
          </a:p>
          <a:p>
            <a:r>
              <a:rPr lang="ru-RU" sz="2800" b="1" dirty="0">
                <a:solidFill>
                  <a:srgbClr val="7030A0"/>
                </a:solidFill>
              </a:rPr>
              <a:t>                                    совершившийся факт</a:t>
            </a:r>
          </a:p>
          <a:p>
            <a:r>
              <a:rPr lang="ru-RU" sz="2800" b="1" dirty="0">
                <a:solidFill>
                  <a:srgbClr val="7030A0"/>
                </a:solidFill>
              </a:rPr>
              <a:t>Каждый рассказ – это не только </a:t>
            </a:r>
          </a:p>
          <a:p>
            <a:r>
              <a:rPr lang="ru-RU" sz="2800" b="1" dirty="0">
                <a:solidFill>
                  <a:srgbClr val="7030A0"/>
                </a:solidFill>
              </a:rPr>
              <a:t>«страшная история»,</a:t>
            </a:r>
          </a:p>
          <a:p>
            <a:r>
              <a:rPr lang="ru-RU" sz="2800" b="1" dirty="0">
                <a:solidFill>
                  <a:srgbClr val="7030A0"/>
                </a:solidFill>
              </a:rPr>
              <a:t>навеянная темнотой ночи, </a:t>
            </a:r>
          </a:p>
          <a:p>
            <a:r>
              <a:rPr lang="ru-RU" sz="2800" b="1" dirty="0">
                <a:solidFill>
                  <a:srgbClr val="7030A0"/>
                </a:solidFill>
              </a:rPr>
              <a:t>таинственными звуками; эта еще </a:t>
            </a:r>
          </a:p>
          <a:p>
            <a:r>
              <a:rPr lang="ru-RU" sz="2800" b="1" dirty="0">
                <a:solidFill>
                  <a:srgbClr val="7030A0"/>
                </a:solidFill>
              </a:rPr>
              <a:t>и внутренний мир каждого ребенка, гамма чувств,  верований, переживаний.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F506B53-2235-29D7-3B42-25814F7F3A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873" y="1122363"/>
            <a:ext cx="3261643" cy="400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6458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945</Words>
  <Application>Microsoft Office PowerPoint</Application>
  <PresentationFormat>Широкоэкранный</PresentationFormat>
  <Paragraphs>71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Перспектива Школа</dc:creator>
  <cp:lastModifiedBy>Перспектива Школа</cp:lastModifiedBy>
  <cp:revision>2</cp:revision>
  <dcterms:created xsi:type="dcterms:W3CDTF">2023-11-01T04:03:45Z</dcterms:created>
  <dcterms:modified xsi:type="dcterms:W3CDTF">2023-11-01T05:00:20Z</dcterms:modified>
</cp:coreProperties>
</file>