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6" r:id="rId4"/>
    <p:sldId id="269" r:id="rId5"/>
    <p:sldId id="271" r:id="rId6"/>
    <p:sldId id="264" r:id="rId7"/>
    <p:sldId id="257" r:id="rId8"/>
    <p:sldId id="267" r:id="rId9"/>
    <p:sldId id="263" r:id="rId10"/>
    <p:sldId id="259" r:id="rId11"/>
    <p:sldId id="265" r:id="rId12"/>
    <p:sldId id="282" r:id="rId13"/>
    <p:sldId id="273" r:id="rId14"/>
    <p:sldId id="281" r:id="rId15"/>
    <p:sldId id="268" r:id="rId16"/>
    <p:sldId id="274" r:id="rId17"/>
    <p:sldId id="277" r:id="rId18"/>
    <p:sldId id="278" r:id="rId19"/>
    <p:sldId id="261" r:id="rId20"/>
    <p:sldId id="272" r:id="rId21"/>
    <p:sldId id="266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1.wdp"/><Relationship Id="rId7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2168" y="2564904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Примеры индивидуализации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развивающей предметно-пространственной среды в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средней группе</a:t>
            </a:r>
          </a:p>
          <a:p>
            <a:pPr algn="ctr"/>
            <a:endParaRPr lang="ru-RU" sz="2800" b="1" i="1" dirty="0">
              <a:cs typeface="Times New Roman"/>
            </a:endParaRPr>
          </a:p>
          <a:p>
            <a:pPr algn="ctr"/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Группа№9 «Пчелки»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cs typeface="Times New Roman"/>
              </a:rPr>
              <a:t>2020 год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501">
            <a:off x="6267066" y="3647868"/>
            <a:ext cx="1266896" cy="1005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62068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50" b="99382" l="0" r="98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82" r="918"/>
          <a:stretch/>
        </p:blipFill>
        <p:spPr>
          <a:xfrm flipH="1">
            <a:off x="8071" y="0"/>
            <a:ext cx="9169033" cy="23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24" y="2060848"/>
            <a:ext cx="3009960" cy="2257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sus\Desktop\МАМА\НОВЫЕ\15732769633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0928"/>
            <a:ext cx="3048000" cy="228600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98808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События из жизни группы фиксируются и оформляются в виде коллажей и альбомов 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t="14805" r="2492" b="12000"/>
          <a:stretch/>
        </p:blipFill>
        <p:spPr>
          <a:xfrm rot="10800000">
            <a:off x="179511" y="2780928"/>
            <a:ext cx="329268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81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2" y="0"/>
            <a:ext cx="912785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9584" y="332656"/>
            <a:ext cx="7718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Оформляются выставки творчества (общие и индивидуальные)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47" y="1875883"/>
            <a:ext cx="3939020" cy="295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25937" r="64407" b="10312"/>
          <a:stretch/>
        </p:blipFill>
        <p:spPr bwMode="auto">
          <a:xfrm rot="325868">
            <a:off x="6527277" y="2298544"/>
            <a:ext cx="2140442" cy="2578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5491">
            <a:off x="694571" y="2301687"/>
            <a:ext cx="1855897" cy="247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68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2" y="0"/>
            <a:ext cx="912785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9584" y="332656"/>
            <a:ext cx="4810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Для родителей вся информация о жизни ребенка в детском саду размещается на стендах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48680"/>
            <a:ext cx="2872602" cy="215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64088" y="3284984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Индивидуальные рекомендации размещаются  в папках или буклетах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930">
            <a:off x="432613" y="2776184"/>
            <a:ext cx="2564809" cy="1923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r="20371"/>
          <a:stretch/>
        </p:blipFill>
        <p:spPr>
          <a:xfrm rot="21349904">
            <a:off x="2897066" y="3062454"/>
            <a:ext cx="1210858" cy="226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778" r="30400" b="4889"/>
          <a:stretch/>
        </p:blipFill>
        <p:spPr>
          <a:xfrm rot="1441732">
            <a:off x="4157548" y="3054077"/>
            <a:ext cx="1112912" cy="244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60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870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340024" y="62907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332656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Принцип эстетической организации среды, сочетания привычных и неординарных элементов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9" r="8781" b="11393"/>
          <a:stretch/>
        </p:blipFill>
        <p:spPr>
          <a:xfrm>
            <a:off x="395536" y="1958751"/>
            <a:ext cx="1794786" cy="1935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r="10718" b="11634"/>
          <a:stretch/>
        </p:blipFill>
        <p:spPr>
          <a:xfrm>
            <a:off x="4175957" y="1916832"/>
            <a:ext cx="1965764" cy="1935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90" y="3429000"/>
            <a:ext cx="2631513" cy="1973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5" b="6940"/>
          <a:stretch/>
        </p:blipFill>
        <p:spPr>
          <a:xfrm>
            <a:off x="5871122" y="2708920"/>
            <a:ext cx="2085254" cy="3050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97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" y="47970"/>
            <a:ext cx="912785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416">
            <a:off x="647005" y="1921943"/>
            <a:ext cx="2260584" cy="3014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764">
            <a:off x="6190454" y="1948188"/>
            <a:ext cx="2293174" cy="3057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48124" y="332656"/>
            <a:ext cx="78843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Предоставление девочкам и мальчикам возможности проявлять свои склонности в соответствии с принятыми в обществе нормами реализует </a:t>
            </a:r>
            <a:r>
              <a:rPr lang="ru-RU" sz="2400" b="1" dirty="0" smtClean="0"/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принцип учета половозрастных различий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11333" r="3543" b="5112"/>
          <a:stretch/>
        </p:blipFill>
        <p:spPr>
          <a:xfrm>
            <a:off x="4427984" y="4221088"/>
            <a:ext cx="1987230" cy="1393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2889" r="9667" b="8889"/>
          <a:stretch/>
        </p:blipFill>
        <p:spPr>
          <a:xfrm>
            <a:off x="2215042" y="4214583"/>
            <a:ext cx="1986498" cy="1399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30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</p:spPr>
      </p:pic>
      <p:pic>
        <p:nvPicPr>
          <p:cNvPr id="3074" name="Picture 2" descr="C:\Users\Asus\Desktop\МАМА\НОВЫЕ\15777991748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26765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53" y="1801715"/>
            <a:ext cx="2129239" cy="1325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2859423"/>
            <a:ext cx="2509088" cy="1759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92" y="3530043"/>
            <a:ext cx="2551740" cy="1683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/>
          <a:stretch/>
        </p:blipFill>
        <p:spPr>
          <a:xfrm>
            <a:off x="7470224" y="2805199"/>
            <a:ext cx="741164" cy="124760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7544" y="93199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Для самостоятельной деятельности используются алгоритмы различных процессов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33265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Принцип активности, творчества </a:t>
            </a:r>
          </a:p>
        </p:txBody>
      </p:sp>
    </p:spTree>
    <p:extLst>
      <p:ext uri="{BB962C8B-B14F-4D97-AF65-F5344CB8AC3E}">
        <p14:creationId xmlns:p14="http://schemas.microsoft.com/office/powerpoint/2010/main" val="124379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" y="-15984"/>
            <a:ext cx="9127858" cy="685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0912"/>
            <a:ext cx="1872208" cy="2626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64687"/>
            <a:ext cx="1944216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59532" y="1229955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Используются  плакаты, в том числе и изготовленные детьми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26064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Принцип активности, творчества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645024"/>
            <a:ext cx="2843807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/>
          <a:stretch/>
        </p:blipFill>
        <p:spPr>
          <a:xfrm>
            <a:off x="2267744" y="2630912"/>
            <a:ext cx="2556946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24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53" y="2420888"/>
            <a:ext cx="2067694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21" y="2263179"/>
            <a:ext cx="19442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95187"/>
            <a:ext cx="2016223" cy="2688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Пособия и игрушки, изготовленные руками родителей, пользуются у детей  большей популярностью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822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296">
            <a:off x="6128396" y="2623404"/>
            <a:ext cx="1881974" cy="232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638">
            <a:off x="1158515" y="2492896"/>
            <a:ext cx="1793793" cy="257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74" y="2852936"/>
            <a:ext cx="3227851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74" y="377006"/>
            <a:ext cx="3189176" cy="247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47250" y="377006"/>
            <a:ext cx="288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Дети с интересом используют пособия , созданные своими руками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9865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r="10064" b="26394"/>
          <a:stretch/>
        </p:blipFill>
        <p:spPr>
          <a:xfrm>
            <a:off x="200120" y="2665431"/>
            <a:ext cx="2319036" cy="297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24" y="3057695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83568" y="476672"/>
            <a:ext cx="80648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	</a:t>
            </a:r>
            <a:r>
              <a:rPr lang="ru-RU" sz="2800" b="1" i="1" dirty="0">
                <a:solidFill>
                  <a:srgbClr val="FF0000"/>
                </a:solidFill>
              </a:rPr>
              <a:t>Принцип комплексирования и гибкого зонирования </a:t>
            </a:r>
            <a:r>
              <a:rPr lang="ru-RU" sz="2400" b="1" dirty="0"/>
              <a:t>реализует возможность построения непересекающихся сфер активности (зон, центров детской активности)  и дает возможность каждому ребенку заниматься интересным ему видом деятельности, не мешая другим.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r="6008"/>
          <a:stretch/>
        </p:blipFill>
        <p:spPr>
          <a:xfrm>
            <a:off x="6096000" y="3031073"/>
            <a:ext cx="2652464" cy="224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589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40024" y="62907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332656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Принципы построения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предметно -  пространственной </a:t>
            </a:r>
            <a:r>
              <a:rPr lang="ru-RU" sz="3200" b="1" dirty="0"/>
              <a:t>среды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1484784"/>
            <a:ext cx="792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•	</a:t>
            </a:r>
            <a:r>
              <a:rPr lang="ru-RU" sz="2000" b="1" i="1" dirty="0"/>
              <a:t>Принцип </a:t>
            </a:r>
            <a:r>
              <a:rPr lang="ru-RU" sz="2000" b="1" i="1" dirty="0" err="1"/>
              <a:t>эмоциогенности</a:t>
            </a:r>
            <a:r>
              <a:rPr lang="ru-RU" sz="2000" b="1" i="1" dirty="0"/>
              <a:t> среды, индивидуальной комфортности и эмоционального благополучия участников образовательного процесса </a:t>
            </a:r>
            <a:endParaRPr lang="ru-RU" sz="2000" b="1" i="1" dirty="0" smtClean="0"/>
          </a:p>
          <a:p>
            <a:r>
              <a:rPr lang="ru-RU" sz="2000" b="1" i="1" dirty="0" smtClean="0"/>
              <a:t>•</a:t>
            </a:r>
            <a:r>
              <a:rPr lang="ru-RU" sz="2000" b="1" i="1" dirty="0"/>
              <a:t>	П</a:t>
            </a:r>
            <a:r>
              <a:rPr lang="ru-RU" sz="2000" b="1" i="1" dirty="0" smtClean="0"/>
              <a:t>ринцип  учета половых </a:t>
            </a:r>
            <a:r>
              <a:rPr lang="ru-RU" sz="2000" b="1" i="1" dirty="0"/>
              <a:t>и </a:t>
            </a:r>
            <a:r>
              <a:rPr lang="ru-RU" sz="2000" b="1" i="1" dirty="0" smtClean="0"/>
              <a:t>возрастных </a:t>
            </a:r>
            <a:r>
              <a:rPr lang="ru-RU" sz="2000" b="1" i="1" dirty="0"/>
              <a:t>различий.</a:t>
            </a:r>
            <a:endParaRPr lang="ru-RU" sz="2000" b="1" i="1" dirty="0" smtClean="0"/>
          </a:p>
          <a:p>
            <a:r>
              <a:rPr lang="ru-RU" sz="2000" b="1" i="1" dirty="0"/>
              <a:t>•	Принцип эстетической организации среды, сочетания привычных и неординарных </a:t>
            </a:r>
            <a:r>
              <a:rPr lang="ru-RU" sz="2000" b="1" i="1" dirty="0" smtClean="0"/>
              <a:t>элементов</a:t>
            </a:r>
          </a:p>
          <a:p>
            <a:r>
              <a:rPr lang="ru-RU" sz="2000" b="1" i="1" dirty="0"/>
              <a:t>•	</a:t>
            </a:r>
            <a:r>
              <a:rPr lang="ru-RU" sz="2000" b="1" i="1" dirty="0" smtClean="0"/>
              <a:t>Принцип активности, творчества </a:t>
            </a:r>
          </a:p>
          <a:p>
            <a:r>
              <a:rPr lang="ru-RU" sz="2000" b="1" i="1" dirty="0" smtClean="0"/>
              <a:t>•	Принцип комплексирования и гибкого зонирования реализует возможность построения непересекающихся сфер активности (зон, центров детской активности) </a:t>
            </a:r>
          </a:p>
          <a:p>
            <a:r>
              <a:rPr lang="ru-RU" sz="2000" b="1" i="1" dirty="0" smtClean="0"/>
              <a:t>•           Принцип </a:t>
            </a:r>
            <a:r>
              <a:rPr lang="ru-RU" sz="2000" b="1" i="1" dirty="0"/>
              <a:t>индивидуальности и неповторимости каждого структурного компонента единого пространства ДОУ. </a:t>
            </a:r>
            <a:endParaRPr lang="ru-RU" sz="2000" b="1" i="1" dirty="0" smtClean="0"/>
          </a:p>
          <a:p>
            <a:r>
              <a:rPr lang="ru-RU" sz="2000" b="1" i="1" dirty="0" smtClean="0"/>
              <a:t>•</a:t>
            </a:r>
            <a:r>
              <a:rPr lang="ru-RU" sz="2000" b="1" i="1" dirty="0"/>
              <a:t>	Принцип безопасности </a:t>
            </a:r>
            <a:endParaRPr lang="ru-RU" sz="2000" b="1" i="1" dirty="0" smtClean="0"/>
          </a:p>
          <a:p>
            <a:r>
              <a:rPr lang="ru-RU" sz="2000" b="1" i="1" dirty="0" smtClean="0"/>
              <a:t>•</a:t>
            </a:r>
            <a:r>
              <a:rPr lang="ru-RU" sz="2000" b="1" i="1" dirty="0"/>
              <a:t>	Принцип рациональности и </a:t>
            </a:r>
            <a:r>
              <a:rPr lang="ru-RU" sz="2000" b="1" i="1" dirty="0" smtClean="0"/>
              <a:t>целесообразности</a:t>
            </a:r>
            <a:endParaRPr lang="ru-RU" sz="2000" b="1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197" b="96911" l="0" r="98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556" r="1248"/>
          <a:stretch/>
        </p:blipFill>
        <p:spPr>
          <a:xfrm>
            <a:off x="1120200" y="5533540"/>
            <a:ext cx="6836176" cy="13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" y="-15984"/>
            <a:ext cx="9127858" cy="685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40024" y="62907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2886304" cy="2164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15368"/>
            <a:ext cx="2911306" cy="2183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0385" y="2568327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83568" y="26064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Дает ребенку возможность самостоятельно изменять среду на время игры,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341301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 после ее завершения без труда вернуть игрушки на место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249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704" y="332656"/>
            <a:ext cx="777686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i="1" dirty="0" smtClean="0">
                <a:solidFill>
                  <a:srgbClr val="FF0000"/>
                </a:solidFill>
              </a:rPr>
              <a:t>          Принцип </a:t>
            </a:r>
            <a:r>
              <a:rPr lang="ru-RU" sz="2800" b="1" i="1" dirty="0">
                <a:solidFill>
                  <a:srgbClr val="FF0000"/>
                </a:solidFill>
              </a:rPr>
              <a:t>индивидуальности и неповторимости каждого структурного компонента единого пространства ДОУ</a:t>
            </a:r>
            <a:r>
              <a:rPr lang="ru-RU" sz="2800" b="1" i="1" dirty="0" smtClean="0">
                <a:solidFill>
                  <a:srgbClr val="FF0000"/>
                </a:solidFill>
              </a:rPr>
              <a:t>.</a:t>
            </a:r>
          </a:p>
          <a:p>
            <a:pPr lvl="0"/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/>
              <a:t>При формировании предметно-развивающей среды группы нет жесткого стандарта, </a:t>
            </a:r>
            <a:r>
              <a:rPr lang="ru-RU" sz="2400" b="1" dirty="0" smtClean="0"/>
              <a:t>учитываются </a:t>
            </a:r>
            <a:r>
              <a:rPr lang="ru-RU" sz="2400" b="1" dirty="0"/>
              <a:t>особенности образовательного учреждения и детей, их темперамент, подвижность, наличие лидерских качеств, познавательные интересы, показатели развития, социальные условия жизни</a:t>
            </a:r>
            <a:r>
              <a:rPr lang="ru-RU" sz="2000" b="1" dirty="0"/>
              <a:t>.</a:t>
            </a:r>
          </a:p>
          <a:p>
            <a:pPr lvl="0"/>
            <a:r>
              <a:rPr lang="ru-RU" sz="2000" b="1" i="1" dirty="0" smtClean="0">
                <a:solidFill>
                  <a:srgbClr val="FF0000"/>
                </a:solidFill>
              </a:rPr>
              <a:t>            </a:t>
            </a:r>
            <a:r>
              <a:rPr lang="ru-RU" sz="2800" b="1" i="1" dirty="0" smtClean="0">
                <a:solidFill>
                  <a:srgbClr val="FF0000"/>
                </a:solidFill>
              </a:rPr>
              <a:t>Принцип </a:t>
            </a:r>
            <a:r>
              <a:rPr lang="ru-RU" sz="2800" b="1" i="1" dirty="0">
                <a:solidFill>
                  <a:srgbClr val="FF0000"/>
                </a:solidFill>
              </a:rPr>
              <a:t>безопасности </a:t>
            </a:r>
            <a:r>
              <a:rPr lang="ru-RU" sz="2400" b="1" dirty="0"/>
              <a:t>реализуется в соблюдении педагогами правил пожарной безопасности, норм СанПиН и инструкций по охране жизни и здоровья детей.</a:t>
            </a:r>
          </a:p>
          <a:p>
            <a:pPr lvl="0"/>
            <a:r>
              <a:rPr lang="ru-RU" sz="2000" b="1" dirty="0" smtClean="0"/>
              <a:t>     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2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64"/>
            <a:ext cx="9135929" cy="6864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92695"/>
            <a:ext cx="4688019" cy="4959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1520" y="404664"/>
            <a:ext cx="349189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Всем- успеха!</a:t>
            </a: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26944" y="4085972"/>
            <a:ext cx="41008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9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88"/>
            <a:ext cx="912785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694" y="18864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a typeface="Calibri"/>
                <a:cs typeface="Times New Roman"/>
              </a:rPr>
              <a:t>Принцип </a:t>
            </a:r>
            <a:r>
              <a:rPr lang="ru-RU" sz="2800" b="1" i="1" dirty="0" err="1">
                <a:solidFill>
                  <a:srgbClr val="FF0000"/>
                </a:solidFill>
                <a:ea typeface="Calibri"/>
                <a:cs typeface="Times New Roman"/>
              </a:rPr>
              <a:t>эмоциогенности</a:t>
            </a:r>
            <a:r>
              <a:rPr lang="ru-RU" sz="2800" b="1" i="1" dirty="0">
                <a:solidFill>
                  <a:srgbClr val="FF0000"/>
                </a:solidFill>
                <a:ea typeface="Calibri"/>
                <a:cs typeface="Times New Roman"/>
              </a:rPr>
              <a:t> среды, индивидуальной комфортности и эмоционального благополучия участников образовательного процесса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9" r="10593"/>
          <a:stretch/>
        </p:blipFill>
        <p:spPr>
          <a:xfrm>
            <a:off x="555086" y="1914676"/>
            <a:ext cx="2266848" cy="3147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10296"/>
          <a:stretch/>
        </p:blipFill>
        <p:spPr>
          <a:xfrm>
            <a:off x="6178368" y="1829400"/>
            <a:ext cx="2620616" cy="333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938008" y="3482399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Стенд </a:t>
            </a:r>
          </a:p>
          <a:p>
            <a:pPr algn="ctr"/>
            <a:r>
              <a:rPr lang="ru-RU" sz="2800" b="1" dirty="0" smtClean="0"/>
              <a:t>«Мое настроение»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336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" y="5760"/>
            <a:ext cx="912785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9" b="25333"/>
          <a:stretch/>
        </p:blipFill>
        <p:spPr>
          <a:xfrm>
            <a:off x="372344" y="1445733"/>
            <a:ext cx="3808536" cy="2191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739107" y="188640"/>
            <a:ext cx="3681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«Здравствуйте, </a:t>
            </a:r>
          </a:p>
          <a:p>
            <a:pPr algn="ctr"/>
            <a:r>
              <a:rPr lang="ru-RU" sz="2800" b="1" dirty="0" smtClean="0"/>
              <a:t>я пришел!»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r="2659" b="11111"/>
          <a:stretch/>
        </p:blipFill>
        <p:spPr>
          <a:xfrm>
            <a:off x="5220072" y="1259623"/>
            <a:ext cx="3364571" cy="256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1" b="51778"/>
          <a:stretch/>
        </p:blipFill>
        <p:spPr>
          <a:xfrm>
            <a:off x="2051720" y="4077073"/>
            <a:ext cx="3744416" cy="1355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080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8" y="-21704"/>
            <a:ext cx="912785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176" y="278637"/>
            <a:ext cx="352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«Деловые хлопоты»</a:t>
            </a:r>
            <a:endParaRPr lang="ru-RU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106104" y="466567"/>
            <a:ext cx="3824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«Новости дня»</a:t>
            </a:r>
            <a:endParaRPr lang="ru-RU" sz="24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" y="928233"/>
            <a:ext cx="2319384" cy="309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Asus\Desktop\МАМА\НОВЫЕ\15707852265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259">
            <a:off x="3674565" y="1121224"/>
            <a:ext cx="2549636" cy="1912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Asus\Desktop\МАМА\НОВЫЕ\15776933128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04" y="1186310"/>
            <a:ext cx="1875403" cy="198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89611"/>
            <a:ext cx="2198807" cy="146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72" y="3634928"/>
            <a:ext cx="2750344" cy="210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5816" y="4437112"/>
            <a:ext cx="2633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«Мои </a:t>
            </a:r>
            <a:r>
              <a:rPr lang="ru-RU" sz="2400" b="1" i="1" dirty="0" err="1" smtClean="0"/>
              <a:t>секретики</a:t>
            </a:r>
            <a:r>
              <a:rPr lang="ru-RU" sz="2400" b="1" i="1" dirty="0" smtClean="0"/>
              <a:t>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9167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6"/>
            <a:ext cx="9127858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8222" r="6076" b="7778"/>
          <a:stretch/>
        </p:blipFill>
        <p:spPr>
          <a:xfrm>
            <a:off x="179512" y="2819203"/>
            <a:ext cx="3098855" cy="2162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13928" r="18442" b="9894"/>
          <a:stretch/>
        </p:blipFill>
        <p:spPr>
          <a:xfrm rot="1006678">
            <a:off x="2685142" y="2765952"/>
            <a:ext cx="2194561" cy="3051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67133"/>
            <a:ext cx="3365416" cy="448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763647" y="422608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Существует  традиция поздравления </a:t>
            </a:r>
          </a:p>
          <a:p>
            <a:pPr algn="ctr"/>
            <a:r>
              <a:rPr lang="ru-RU" sz="3200" b="1" dirty="0" smtClean="0"/>
              <a:t>с днем рождения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70444" r="5166" b="2445"/>
          <a:stretch/>
        </p:blipFill>
        <p:spPr>
          <a:xfrm>
            <a:off x="344246" y="1628800"/>
            <a:ext cx="3345450" cy="885347"/>
          </a:xfrm>
          <a:prstGeom prst="rect">
            <a:avLst/>
          </a:prstGeom>
          <a:ln w="28575">
            <a:solidFill>
              <a:srgbClr val="C00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5589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" y="853088"/>
            <a:ext cx="1804987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3" b="12667"/>
          <a:stretch/>
        </p:blipFill>
        <p:spPr>
          <a:xfrm>
            <a:off x="3491880" y="1520378"/>
            <a:ext cx="2862505" cy="3507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6" r="-167" b="4117"/>
          <a:stretch/>
        </p:blipFill>
        <p:spPr bwMode="auto">
          <a:xfrm rot="606505">
            <a:off x="3177662" y="853974"/>
            <a:ext cx="1348515" cy="2282531"/>
          </a:xfrm>
          <a:prstGeom prst="rect">
            <a:avLst/>
          </a:prstGeom>
          <a:noFill/>
          <a:ln w="28575">
            <a:solidFill>
              <a:srgbClr val="1F497D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176847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726108" y="836712"/>
            <a:ext cx="261715" cy="30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7"/>
          <a:stretch/>
        </p:blipFill>
        <p:spPr bwMode="auto">
          <a:xfrm rot="508772">
            <a:off x="6372892" y="2370224"/>
            <a:ext cx="2088232" cy="21175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089250"/>
            <a:ext cx="130969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404664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Ребенок сам может выбрать задание по степени сложности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260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" y="0"/>
            <a:ext cx="9127858" cy="685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12" r="10312"/>
          <a:stretch/>
        </p:blipFill>
        <p:spPr>
          <a:xfrm>
            <a:off x="1981965" y="552480"/>
            <a:ext cx="2364570" cy="315276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050" name="Picture 2" descr="C:\Users\Asus\Desktop\МАМА\НОВЫЕ\15761342970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11000"/>
          <a:stretch/>
        </p:blipFill>
        <p:spPr bwMode="auto">
          <a:xfrm>
            <a:off x="611560" y="2348880"/>
            <a:ext cx="1981200" cy="271272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" r="3351" b="11823"/>
          <a:stretch/>
        </p:blipFill>
        <p:spPr>
          <a:xfrm>
            <a:off x="4003928" y="2505904"/>
            <a:ext cx="2148923" cy="251189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6791" r="7203" b="12345"/>
          <a:stretch/>
        </p:blipFill>
        <p:spPr>
          <a:xfrm rot="6318142">
            <a:off x="4435315" y="305408"/>
            <a:ext cx="1447800" cy="1996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3999" r="8500" b="14445"/>
          <a:stretch/>
        </p:blipFill>
        <p:spPr>
          <a:xfrm rot="10029300">
            <a:off x="323528" y="552480"/>
            <a:ext cx="2132688" cy="1502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t="10888" r="5666" b="18889"/>
          <a:stretch/>
        </p:blipFill>
        <p:spPr>
          <a:xfrm rot="10800000">
            <a:off x="2217944" y="4368958"/>
            <a:ext cx="1892612" cy="1297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3092" y="341949"/>
            <a:ext cx="2651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Создаются условия для совместной деятельности детей по интересам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072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" y="0"/>
            <a:ext cx="9127858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28068"/>
            <a:ext cx="1951397" cy="26018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3003416"/>
            <a:ext cx="2736303" cy="205222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76672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Имя ребенка многократно присутствует в среде группы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33654"/>
            <a:ext cx="1872208" cy="249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203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9320</TotalTime>
  <Words>300</Words>
  <Application>Microsoft Office PowerPoint</Application>
  <PresentationFormat>Экран (4:3)</PresentationFormat>
  <Paragraphs>49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57</cp:revision>
  <dcterms:created xsi:type="dcterms:W3CDTF">2020-04-08T05:59:38Z</dcterms:created>
  <dcterms:modified xsi:type="dcterms:W3CDTF">2020-05-26T16:14:26Z</dcterms:modified>
</cp:coreProperties>
</file>