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70" r:id="rId15"/>
    <p:sldId id="271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512" y="-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17.05.2023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17.05.2023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17.05.2023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17.05.2023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90" name="Picture 6" descr="C:\Documents and Settings\User\Рабочий стол\Новая папка\на сайт\1643889224_65-phonoteka-org-p-fon-dlya-prezentatsii-shkola-mladshii-klas-66.jpg"/>
          <p:cNvPicPr>
            <a:picLocks noChangeAspect="1" noChangeArrowheads="1"/>
          </p:cNvPicPr>
          <p:nvPr/>
        </p:nvPicPr>
        <p:blipFill>
          <a:blip r:embed="rId2"/>
          <a:srcRect l="4478" r="4477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85918" y="1214422"/>
            <a:ext cx="6500858" cy="3500461"/>
          </a:xfrm>
        </p:spPr>
        <p:txBody>
          <a:bodyPr>
            <a:norm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«Советы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родителям будущих первоклассников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»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16386" name="AutoShape 2" descr="https://phonoteka.org/uploads/posts/2022-02/1643889224_65-phonoteka-org-p-fon-dlya-prezentatsii-shkola-mladshii-klas-66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6387" name="Picture 3" descr="C:\Documents and Settings\User\Рабочий стол\Новая папка\на сайт\1643889224_65-phonoteka-org-p-fon-dlya-prezentatsii-shkola-mladshii-klas-6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16130" y="214290"/>
            <a:ext cx="19050000" cy="119062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:\Documents and Settings\User\Рабочий стол\Новая папка\на сайт\roditelskoe_sobranie__ampquotshkolnaja_gotovnost_ampquot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8100"/>
            <a:ext cx="9105900" cy="68199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900750" cy="6583362"/>
          </a:xfrm>
        </p:spPr>
        <p:txBody>
          <a:bodyPr>
            <a:normAutofit/>
          </a:bodyPr>
          <a:lstStyle/>
          <a:p>
            <a:pPr algn="l"/>
            <a:r>
              <a:rPr lang="ru-RU" sz="2700" dirty="0" smtClean="0">
                <a:solidFill>
                  <a:srgbClr val="FF0000"/>
                </a:solidFill>
                <a:latin typeface="Arial Black" pitchFamily="34" charset="0"/>
                <a:cs typeface="Times New Roman" pitchFamily="18" charset="0"/>
              </a:rPr>
              <a:t>Х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орошие 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манеры ребенка — зеркало семейных отношений. «Спасибо», «Извините», «Можно ли мне. .. » должны войти в речь ребенка до школы. Нравоучениями и проповедями этого достичь трудно. Постарайтесь исключить из общения между членами семьи приказы и команды: «Чтобы я больше этого не слышал!», «Вынеси мусор». Превратите их в вежливые просьбы. Ребенок непременно скопирует ваш стиль. Ведь он вас любит и стремится подражать во всем.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:\Documents and Settings\User\Рабочий стол\Новая папка\на сайт\roditelskoe_sobranie__ampquotshkolnaja_gotovnost_ampquot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8100"/>
            <a:ext cx="9105900" cy="68199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900750" cy="6226196"/>
          </a:xfrm>
        </p:spPr>
        <p:txBody>
          <a:bodyPr>
            <a:normAutofit fontScale="90000"/>
          </a:bodyPr>
          <a:lstStyle/>
          <a:p>
            <a:pPr algn="l"/>
            <a:r>
              <a:rPr lang="ru-RU" sz="2700" dirty="0" smtClean="0">
                <a:solidFill>
                  <a:srgbClr val="FF0000"/>
                </a:solidFill>
                <a:latin typeface="Arial Black" pitchFamily="34" charset="0"/>
                <a:cs typeface="Times New Roman" pitchFamily="18" charset="0"/>
              </a:rPr>
              <a:t>П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омогите 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ребенку обрести чувство уверенности в себе. Ребенок должен чувствовать себя в любой обстановке так же естественно, как дома. Научите ребенка внимательно относиться к своим нуждам, своевременно и естественно сообщать о них взрослым. На прогулке вы зашли куда-то перекусить. Предложите ребенку самостоятельно сделать заказ для себя. В следующий раз пусть сделает заказ для всей семьи. Пусть он попробует спросить в поликлинике: «Где находится туалет?» или сам займет очередь к специалисту.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:\Documents and Settings\User\Рабочий стол\Новая папка\на сайт\roditelskoe_sobranie__ampquotshkolnaja_gotovnost_ampquot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8100"/>
            <a:ext cx="9105900" cy="68199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043626" cy="6297634"/>
          </a:xfrm>
        </p:spPr>
        <p:txBody>
          <a:bodyPr>
            <a:normAutofit fontScale="90000"/>
          </a:bodyPr>
          <a:lstStyle/>
          <a:p>
            <a:pPr algn="l"/>
            <a:r>
              <a:rPr lang="ru-RU" sz="2700" dirty="0" smtClean="0">
                <a:solidFill>
                  <a:srgbClr val="FF0000"/>
                </a:solidFill>
                <a:latin typeface="Arial Black" pitchFamily="34" charset="0"/>
                <a:cs typeface="Times New Roman" pitchFamily="18" charset="0"/>
              </a:rPr>
              <a:t>П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риучайте 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ребенка к самостоятельности в обыденной жизни. Чем больше ребенок может делать самостоятельно, тем более взрослым он себя ощущает. Научите ребенка самостоятельно раздеваться и вешать свою одежду, застегивать пуговицы и 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молнии (помните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, что маленькие пальчики могут справиться только с большими пуговицами и 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молниями). 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Завязывание бантиков на шнурках ботинок потребует особой помощи и внимания с вашей стороны. Желательно, если это будет не накануне выхода на улицу. Лучше посвятить этому занятию несколько вечеров.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:\Documents and Settings\User\Рабочий стол\Новая папка\на сайт\roditelskoe_sobranie__ampquotshkolnaja_gotovnost_ampquot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8100"/>
            <a:ext cx="9105900" cy="68199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357214"/>
            <a:ext cx="6043626" cy="7643866"/>
          </a:xfrm>
        </p:spPr>
        <p:txBody>
          <a:bodyPr>
            <a:normAutofit/>
          </a:bodyPr>
          <a:lstStyle/>
          <a:p>
            <a:pPr algn="l"/>
            <a:r>
              <a:rPr lang="ru-RU" sz="2700" dirty="0" smtClean="0">
                <a:solidFill>
                  <a:srgbClr val="FF0000"/>
                </a:solidFill>
                <a:latin typeface="Arial Black" pitchFamily="34" charset="0"/>
                <a:cs typeface="Times New Roman" pitchFamily="18" charset="0"/>
              </a:rPr>
              <a:t>С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тремитесь 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сделать полезным каждое мгновение общения с ребенком. Если ребенок помогает вам выпекать праздничный пирог, познакомьте его с основными мерами объема и массы. Продуктовые универсамы — очень подходящее место для развития внимания и активного слушания ребенка. Попросите ребенка положить в корзину: три пачки печенья, пачку масла, батон белого и буханку черного хлеба. Свою просьбу изложите сразу и больше не повторяйте. Ребенок помогает вам накрывать на стол. </a:t>
            </a: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:\Documents and Settings\User\Рабочий стол\Новая папка\на сайт\roditelskoe_sobranie__ampquotshkolnaja_gotovnost_ampquot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8100"/>
            <a:ext cx="9105900" cy="68199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400816" cy="6797700"/>
          </a:xfrm>
        </p:spPr>
        <p:txBody>
          <a:bodyPr>
            <a:normAutofit/>
          </a:bodyPr>
          <a:lstStyle/>
          <a:p>
            <a:pPr algn="l"/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Попросите его поставить на стол четыре глубокие тарелки, возле каждой тарелки справа положить ложку. Спросите: сколько ложек тебе понадобится? Ребенок готовится ко сну. Предложите ему вымыть руки, повесить полотенце на свой крючок, выключить свет в ванной. Проходя по улице или находясь в магазине, обращайте внимание ребенка на слова-надписи, которые окружают нас повсюду. Объясняйте их значение. Считайте деревья, шаги, проезжающие мимо машины.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:\Documents and Settings\User\Рабочий стол\Новая папка\на сайт\roditelskoe_sobranie__ampquotshkolnaja_gotovnost_ampquot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8100"/>
            <a:ext cx="9105900" cy="68199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257940" cy="6797700"/>
          </a:xfrm>
        </p:spPr>
        <p:txBody>
          <a:bodyPr>
            <a:normAutofit fontScale="90000"/>
          </a:bodyPr>
          <a:lstStyle/>
          <a:p>
            <a:pPr algn="l"/>
            <a:r>
              <a:rPr lang="ru-RU" sz="2700" dirty="0" smtClean="0">
                <a:solidFill>
                  <a:srgbClr val="FF0000"/>
                </a:solidFill>
                <a:latin typeface="Arial Black" pitchFamily="34" charset="0"/>
                <a:cs typeface="Times New Roman" pitchFamily="18" charset="0"/>
              </a:rPr>
              <a:t>У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чите 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ребенка чувствовать и удивляться, поощряйте его 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любознательность: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-обращайте 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его внимание на первые весенние цветы и краски осеннего леса.</a:t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-сводите 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его в зоопарк и вместе найдите самое большое животное, потом самое высокое.</a:t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-наблюдайте 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за погодой и очертаниями облаков. </a:t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-заведите 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рукописный журнал наблюдений за ростом котенка. </a:t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-учите 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ребенка чувствовать. </a:t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-открыто 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переживайте с ним все события повседневной жизни, и его любознательность перерастет в радость учения.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User\Рабочий стол\Новая папка\на сайт\roditelskoe_sobranie__ampquotshkolnaja_gotovnost_ampquot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" y="38100"/>
            <a:ext cx="9105900" cy="68199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85728"/>
            <a:ext cx="5600712" cy="7072362"/>
          </a:xfrm>
        </p:spPr>
        <p:txBody>
          <a:bodyPr>
            <a:normAutofit/>
          </a:bodyPr>
          <a:lstStyle/>
          <a:p>
            <a:pPr algn="l"/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 Скоро в школу. Через год ваш ребенок переступит ее порог. В стремлении помочь ему уверенно сделать этот шаг родители порой сбиваются с ног в поисках учреждений и частных практиков, готовящих детей к вступительному собеседованию. И забывается простая истина: образование может сделать ребенка умным, но счастливым делает его только душевное, разумно организованное общение с близкими и любимыми людьми — семьей.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:\Documents and Settings\User\Рабочий стол\Новая папка\на сайт\roditelskoe_sobranie__ampquotshkolnaja_gotovnost_ampquot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" y="38100"/>
            <a:ext cx="9105900" cy="68199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829312" cy="3368676"/>
          </a:xfrm>
        </p:spPr>
        <p:txBody>
          <a:bodyPr>
            <a:normAutofit/>
          </a:bodyPr>
          <a:lstStyle/>
          <a:p>
            <a:pPr algn="l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 ваших силах создать в семье именно такую обстановку, которая не только подготовит ребенка к успешной учебе, но и позволит ему занять достойное место среди одноклассников, чувствовать себя в школе комфортно.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4337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57224" y="3357562"/>
            <a:ext cx="4572000" cy="26193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:\Documents and Settings\User\Рабочий стол\Новая папка\на сайт\roditelskoe_sobranie__ampquotshkolnaja_gotovnost_ampquot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" y="38100"/>
            <a:ext cx="9105900" cy="68199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543692" cy="6797700"/>
          </a:xfrm>
        </p:spPr>
        <p:txBody>
          <a:bodyPr>
            <a:normAutofit fontScale="90000"/>
          </a:bodyPr>
          <a:lstStyle/>
          <a:p>
            <a:pPr algn="l"/>
            <a:r>
              <a:rPr lang="ru-RU" sz="2700" dirty="0" smtClean="0">
                <a:solidFill>
                  <a:srgbClr val="FF0000"/>
                </a:solidFill>
                <a:latin typeface="Arial Black" pitchFamily="34" charset="0"/>
                <a:cs typeface="Times New Roman" pitchFamily="18" charset="0"/>
              </a:rPr>
              <a:t>Ч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аще 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делитесь с ребенком воспоминаниями о счастливых мгновениях своего прошлого.</a:t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 Начало школьной жизни — большое испытание для маленького человека. Этот момент легче переживается детьми, у которых заранее сложилось теплое отношение к школе. </a:t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Такое отношение складывается из соприкосновений с прошлым опытом близких людей. Перелистайте вместе с ребенком семейный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фотоархив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. Это занятие исключительно полезно для всех членов семьи. Возвращение к лучшим мгновениям прошлого делает человека сильней и уверенней в себе. Ваши добрые воспоминания о школьных годах, смешные истории из школьной жизни и рассказы о друзьях детства наполнят душу ребенка радостным ожиданием.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:\Documents and Settings\User\Рабочий стол\Новая папка\на сайт\roditelskoe_sobranie__ampquotshkolnaja_gotovnost_ampquot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" y="0"/>
            <a:ext cx="9105900" cy="68199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043626" cy="3725866"/>
          </a:xfrm>
        </p:spPr>
        <p:txBody>
          <a:bodyPr>
            <a:normAutofit/>
          </a:bodyPr>
          <a:lstStyle/>
          <a:p>
            <a:pPr algn="l"/>
            <a:r>
              <a:rPr lang="ru-RU" sz="2400" dirty="0" smtClean="0">
                <a:solidFill>
                  <a:srgbClr val="FF0000"/>
                </a:solidFill>
                <a:latin typeface="Arial Black" pitchFamily="34" charset="0"/>
                <a:cs typeface="Times New Roman" pitchFamily="18" charset="0"/>
              </a:rPr>
              <a:t>П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омогите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ребенку овладеть информацией, которая позволит ему не теряться.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Как правило, дети этого возраста на вопрос: «Как зовут твою маму?» — отвечают: «Мама». Удостоверьтесь, что ваш ребенок помнит свое полное имя, номер телефона, домашний адрес, имена родителей. Это поможет ему в незнакомой ситуации. 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2290" name="Picture 2" descr="https://avatars.mds.yandex.net/i?id=a9a526cacc54248d69c2603ca60a8c73533927bf-4261957-images-thumbs&amp;n=1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57356" y="3643314"/>
            <a:ext cx="3571900" cy="293079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C:\Documents and Settings\User\Рабочий стол\Новая папка\на сайт\roditelskoe_sobranie__ampquotshkolnaja_gotovnost_ampquot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" y="38100"/>
            <a:ext cx="9105900" cy="68199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900750" cy="6011882"/>
          </a:xfrm>
        </p:spPr>
        <p:txBody>
          <a:bodyPr>
            <a:normAutofit/>
          </a:bodyPr>
          <a:lstStyle/>
          <a:p>
            <a:pPr algn="l"/>
            <a:r>
              <a:rPr lang="ru-RU" sz="2400" dirty="0" smtClean="0">
                <a:solidFill>
                  <a:srgbClr val="FF0000"/>
                </a:solidFill>
                <a:latin typeface="Arial Black" pitchFamily="34" charset="0"/>
                <a:cs typeface="Times New Roman" pitchFamily="18" charset="0"/>
              </a:rPr>
              <a:t>П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риучите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ребенка содержать в порядке свои вещи. Успехи ребенка в школе во многом зависят от того, как он умеет организовывать свое рабочее место. Вы можете сделать эту скучную процедуру более привлекательной. Заранее подготовьте в семье рабочее место ребенка: пусть у него будет свой рабочий стол, свои ручки и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карандаши.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Все это как у взрослых, но — личная собственность ребенка!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:\Documents and Settings\User\Рабочий стол\Новая папка\на сайт\roditelskoe_sobranie__ampquotshkolnaja_gotovnost_ampquot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" y="38100"/>
            <a:ext cx="9105900" cy="68199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972188" cy="6583362"/>
          </a:xfrm>
        </p:spPr>
        <p:txBody>
          <a:bodyPr>
            <a:normAutofit/>
          </a:bodyPr>
          <a:lstStyle/>
          <a:p>
            <a:pPr algn="l"/>
            <a:r>
              <a:rPr lang="ru-RU" sz="2700" dirty="0" smtClean="0">
                <a:solidFill>
                  <a:srgbClr val="FF0000"/>
                </a:solidFill>
                <a:latin typeface="Arial Black" pitchFamily="34" charset="0"/>
                <a:cs typeface="Times New Roman" pitchFamily="18" charset="0"/>
              </a:rPr>
              <a:t>Н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е 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пугайте ребенка трудностями и неудачами в школе. Многие дети этого возраста неусидчивы. Не всем блестяще даются чтение и счет. Очень многих трудно добудиться утром и быстро собрать в детский сад. В этой связи вполне объяснимо стремление родителей предупредить детей о предстоящих неприятностях. «В школу не возьмут. .. », «Двойки будут ставить. .. », «В классе засмеют. .. » В некоторых случаях эти меры могут иметь успех. Но отдаленные последствия всегда плачевны.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:\Documents and Settings\User\Рабочий стол\Новая папка\на сайт\roditelskoe_sobranie__ampquotshkolnaja_gotovnost_ampquot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" y="38100"/>
            <a:ext cx="9105900" cy="68199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214338"/>
            <a:ext cx="6472254" cy="7429552"/>
          </a:xfrm>
        </p:spPr>
        <p:txBody>
          <a:bodyPr>
            <a:normAutofit/>
          </a:bodyPr>
          <a:lstStyle/>
          <a:p>
            <a:pPr algn="l"/>
            <a:r>
              <a:rPr lang="ru-RU" sz="2200" dirty="0" smtClean="0">
                <a:solidFill>
                  <a:srgbClr val="FF0000"/>
                </a:solidFill>
                <a:latin typeface="Arial Black" pitchFamily="34" charset="0"/>
                <a:cs typeface="Times New Roman" pitchFamily="18" charset="0"/>
              </a:rPr>
              <a:t>Н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е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старайтесь быть для ребенка учителем. Стремитесь к поддержанию дружеских отношений. Некоторые дети испытывают трудности в общении с другими детьми. Они могут растеряться в присутствии незнакомых взрослых. Вы можете помочь ребенку преодолеть эти трудности. Попытайтесь организовать игру детей на площадке возле дома и примите участие в этой игре. Детям очень нравится играть вместе с родителями. Предложите ребенку самому пригласить к себе на день рождения своих друзей. Этот день станет для него незабываемым, если в программе торжества найдется место для совместных игр детей и взрослых. Дайте ребенку почувствовать, что он может рассчитывать на вашу поддержку в любой ситуации. Одними учебными занятиями с ребенком этого достичь невозможно.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:\Documents and Settings\User\Рабочий стол\Новая папка\на сайт\roditelskoe_sobranie__ampquotshkolnaja_gotovnost_ampquot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8100"/>
            <a:ext cx="9105900" cy="68199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972188" cy="6583362"/>
          </a:xfrm>
        </p:spPr>
        <p:txBody>
          <a:bodyPr>
            <a:normAutofit fontScale="90000"/>
          </a:bodyPr>
          <a:lstStyle/>
          <a:p>
            <a:pPr algn="l"/>
            <a:r>
              <a:rPr lang="ru-RU" sz="2700" dirty="0" smtClean="0">
                <a:solidFill>
                  <a:srgbClr val="FF0000"/>
                </a:solidFill>
                <a:latin typeface="Arial Black" pitchFamily="34" charset="0"/>
                <a:cs typeface="Times New Roman" pitchFamily="18" charset="0"/>
              </a:rPr>
              <a:t>Н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аучите 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ребенка правильно реагировать на неудачи. Ваш ребенок оказался в игре последним и демонстративно отказался играть с приятелями дальше. Помогите ему справиться с разочарованием. Предложите детям сыграть еще разок, но немного измените правила игры. Пусть победителем считается только первый, а все остальные — проигравшие. Отмечайте по ходу игры успех каждого. Приободряйте хронических неудачников надеждой. После игры обратите внимание ребенка на то, как отнеслись к проигрышу остальные игроки. Пусть он ощутит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самоценность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игры, а не выигрыша.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</TotalTime>
  <Words>817</Words>
  <PresentationFormat>Экран (4:3)</PresentationFormat>
  <Paragraphs>15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«Советы родителям будущих первоклассников» </vt:lpstr>
      <vt:lpstr> Скоро в школу. Через год ваш ребенок переступит ее порог. В стремлении помочь ему уверенно сделать этот шаг родители порой сбиваются с ног в поисках учреждений и частных практиков, готовящих детей к вступительному собеседованию. И забывается простая истина: образование может сделать ребенка умным, но счастливым делает его только душевное, разумно организованное общение с близкими и любимыми людьми — семьей. </vt:lpstr>
      <vt:lpstr>В ваших силах создать в семье именно такую обстановку, которая не только подготовит ребенка к успешной учебе, но и позволит ему занять достойное место среди одноклассников, чувствовать себя в школе комфортно. </vt:lpstr>
      <vt:lpstr>Чаще делитесь с ребенком воспоминаниями о счастливых мгновениях своего прошлого.  Начало школьной жизни — большое испытание для маленького человека. Этот момент легче переживается детьми, у которых заранее сложилось теплое отношение к школе.  Такое отношение складывается из соприкосновений с прошлым опытом близких людей. Перелистайте вместе с ребенком семейный фотоархив. Это занятие исключительно полезно для всех членов семьи. Возвращение к лучшим мгновениям прошлого делает человека сильней и уверенней в себе. Ваши добрые воспоминания о школьных годах, смешные истории из школьной жизни и рассказы о друзьях детства наполнят душу ребенка радостным ожиданием.  </vt:lpstr>
      <vt:lpstr>Помогите ребенку овладеть информацией, которая позволит ему не теряться.  Как правило, дети этого возраста на вопрос: «Как зовут твою маму?» — отвечают: «Мама». Удостоверьтесь, что ваш ребенок помнит свое полное имя, номер телефона, домашний адрес, имена родителей. Это поможет ему в незнакомой ситуации.  </vt:lpstr>
      <vt:lpstr>Приучите ребенка содержать в порядке свои вещи. Успехи ребенка в школе во многом зависят от того, как он умеет организовывать свое рабочее место. Вы можете сделать эту скучную процедуру более привлекательной. Заранее подготовьте в семье рабочее место ребенка: пусть у него будет свой рабочий стол, свои ручки и карандаши. Все это как у взрослых, но — личная собственность ребенка!  </vt:lpstr>
      <vt:lpstr>Не пугайте ребенка трудностями и неудачами в школе. Многие дети этого возраста неусидчивы. Не всем блестяще даются чтение и счет. Очень многих трудно добудиться утром и быстро собрать в детский сад. В этой связи вполне объяснимо стремление родителей предупредить детей о предстоящих неприятностях. «В школу не возьмут. .. », «Двойки будут ставить. .. », «В классе засмеют. .. » В некоторых случаях эти меры могут иметь успех. Но отдаленные последствия всегда плачевны.  </vt:lpstr>
      <vt:lpstr>Не старайтесь быть для ребенка учителем. Стремитесь к поддержанию дружеских отношений. Некоторые дети испытывают трудности в общении с другими детьми. Они могут растеряться в присутствии незнакомых взрослых. Вы можете помочь ребенку преодолеть эти трудности. Попытайтесь организовать игру детей на площадке возле дома и примите участие в этой игре. Детям очень нравится играть вместе с родителями. Предложите ребенку самому пригласить к себе на день рождения своих друзей. Этот день станет для него незабываемым, если в программе торжества найдется место для совместных игр детей и взрослых. Дайте ребенку почувствовать, что он может рассчитывать на вашу поддержку в любой ситуации. Одними учебными занятиями с ребенком этого достичь невозможно. </vt:lpstr>
      <vt:lpstr>Научите ребенка правильно реагировать на неудачи. Ваш ребенок оказался в игре последним и демонстративно отказался играть с приятелями дальше. Помогите ему справиться с разочарованием. Предложите детям сыграть еще разок, но немного измените правила игры. Пусть победителем считается только первый, а все остальные — проигравшие. Отмечайте по ходу игры успех каждого. Приободряйте хронических неудачников надеждой. После игры обратите внимание ребенка на то, как отнеслись к проигрышу остальные игроки. Пусть он ощутит самоценность игры, а не выигрыша. </vt:lpstr>
      <vt:lpstr>Хорошие манеры ребенка — зеркало семейных отношений. «Спасибо», «Извините», «Можно ли мне. .. » должны войти в речь ребенка до школы. Нравоучениями и проповедями этого достичь трудно. Постарайтесь исключить из общения между членами семьи приказы и команды: «Чтобы я больше этого не слышал!», «Вынеси мусор». Превратите их в вежливые просьбы. Ребенок непременно скопирует ваш стиль. Ведь он вас любит и стремится подражать во всем. </vt:lpstr>
      <vt:lpstr>Помогите ребенку обрести чувство уверенности в себе. Ребенок должен чувствовать себя в любой обстановке так же естественно, как дома. Научите ребенка внимательно относиться к своим нуждам, своевременно и естественно сообщать о них взрослым. На прогулке вы зашли куда-то перекусить. Предложите ребенку самостоятельно сделать заказ для себя. В следующий раз пусть сделает заказ для всей семьи. Пусть он попробует спросить в поликлинике: «Где находится туалет?» или сам займет очередь к специалисту.  </vt:lpstr>
      <vt:lpstr>Приучайте ребенка к самостоятельности в обыденной жизни. Чем больше ребенок может делать самостоятельно, тем более взрослым он себя ощущает. Научите ребенка самостоятельно раздеваться и вешать свою одежду, застегивать пуговицы и молнии (помните, что маленькие пальчики могут справиться только с большими пуговицами и молниями). Завязывание бантиков на шнурках ботинок потребует особой помощи и внимания с вашей стороны. Желательно, если это будет не накануне выхода на улицу. Лучше посвятить этому занятию несколько вечеров.  </vt:lpstr>
      <vt:lpstr>Стремитесь сделать полезным каждое мгновение общения с ребенком. Если ребенок помогает вам выпекать праздничный пирог, познакомьте его с основными мерами объема и массы. Продуктовые универсамы — очень подходящее место для развития внимания и активного слушания ребенка. Попросите ребенка положить в корзину: три пачки печенья, пачку масла, батон белого и буханку черного хлеба. Свою просьбу изложите сразу и больше не повторяйте. Ребенок помогает вам накрывать на стол. </vt:lpstr>
      <vt:lpstr>Попросите его поставить на стол четыре глубокие тарелки, возле каждой тарелки справа положить ложку. Спросите: сколько ложек тебе понадобится? Ребенок готовится ко сну. Предложите ему вымыть руки, повесить полотенце на свой крючок, выключить свет в ванной. Проходя по улице или находясь в магазине, обращайте внимание ребенка на слова-надписи, которые окружают нас повсюду. Объясняйте их значение. Считайте деревья, шаги, проезжающие мимо машины.  </vt:lpstr>
      <vt:lpstr>Учите ребенка чувствовать и удивляться, поощряйте его любознательность:  -обращайте его внимание на первые весенние цветы и краски осеннего леса.  -сводите его в зоопарк и вместе найдите самое большое животное, потом самое высокое.  -наблюдайте за погодой и очертаниями облаков.  -заведите рукописный журнал наблюдений за ростом котенка.  -учите ребенка чувствовать.  -открыто переживайте с ним все события повседневной жизни, и его любознательность перерастет в радость учения.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User</cp:lastModifiedBy>
  <cp:revision>12</cp:revision>
  <dcterms:modified xsi:type="dcterms:W3CDTF">2023-05-17T01:25:46Z</dcterms:modified>
</cp:coreProperties>
</file>