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9" r:id="rId3"/>
    <p:sldId id="275" r:id="rId4"/>
    <p:sldId id="260" r:id="rId5"/>
    <p:sldId id="285" r:id="rId6"/>
    <p:sldId id="286" r:id="rId7"/>
    <p:sldId id="280" r:id="rId8"/>
    <p:sldId id="278" r:id="rId9"/>
    <p:sldId id="279" r:id="rId10"/>
    <p:sldId id="284" r:id="rId11"/>
    <p:sldId id="277" r:id="rId12"/>
    <p:sldId id="266" r:id="rId13"/>
    <p:sldId id="283" r:id="rId14"/>
    <p:sldId id="28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8A7B4-D33B-427B-A061-092E7C9858FA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9A71E-2E84-4B25-8774-7D263BACE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0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6A906-00FA-416C-B46E-F82E18E84751}" type="slidenum">
              <a:rPr lang="ru-RU"/>
              <a:pPr/>
              <a:t>5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85BB-BB33-4421-9D59-6A1842573011}" type="slidenum">
              <a:rPr lang="ru-RU"/>
              <a:pPr/>
              <a:t>6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59A71E-2E84-4B25-8774-7D263BACEF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3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B97242-E3FF-4D72-B4C6-184F9C28A7EC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4A29FD-AFE3-408A-ADF1-4F86541CA77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36"/>
            <a:ext cx="932452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262422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rgbClr val="002060"/>
                </a:solidFill>
                <a:latin typeface="Arial Black" panose="020B0A04020102020204" pitchFamily="34" charset="0"/>
              </a:rPr>
              <a:t>Классная работа.  </a:t>
            </a:r>
          </a:p>
          <a:p>
            <a:pPr algn="ctr"/>
            <a:endParaRPr lang="ru-RU" sz="32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4400" b="1" i="1" dirty="0">
                <a:solidFill>
                  <a:schemeClr val="accent5">
                    <a:lumMod val="50000"/>
                  </a:schemeClr>
                </a:solidFill>
                <a:latin typeface="Ink Free" panose="03080402000500000000" pitchFamily="66" charset="0"/>
              </a:rPr>
              <a:t>Десятичные дроби и метрическая система мер.</a:t>
            </a:r>
          </a:p>
        </p:txBody>
      </p:sp>
    </p:spTree>
    <p:extLst>
      <p:ext uri="{BB962C8B-B14F-4D97-AF65-F5344CB8AC3E}">
        <p14:creationId xmlns:p14="http://schemas.microsoft.com/office/powerpoint/2010/main" val="43219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36"/>
            <a:ext cx="932452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авильный пятиугольник 5"/>
          <p:cNvSpPr/>
          <p:nvPr/>
        </p:nvSpPr>
        <p:spPr>
          <a:xfrm>
            <a:off x="1147763" y="4005263"/>
            <a:ext cx="1624012" cy="136795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solidFill>
                  <a:schemeClr val="bg1"/>
                </a:solidFill>
              </a:rPr>
              <a:t>1</a:t>
            </a:r>
            <a:r>
              <a:rPr lang="ru-RU" sz="3600" b="1" dirty="0">
                <a:solidFill>
                  <a:schemeClr val="bg1"/>
                </a:solidFill>
              </a:rPr>
              <a:t>3 дм</a:t>
            </a:r>
          </a:p>
        </p:txBody>
      </p:sp>
      <p:sp>
        <p:nvSpPr>
          <p:cNvPr id="12" name="Овал 11"/>
          <p:cNvSpPr/>
          <p:nvPr/>
        </p:nvSpPr>
        <p:spPr>
          <a:xfrm>
            <a:off x="1147763" y="2492375"/>
            <a:ext cx="2704157" cy="10779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accent5">
                    <a:lumMod val="25000"/>
                  </a:schemeClr>
                </a:solidFill>
              </a:rPr>
              <a:t>? мм</a:t>
            </a:r>
          </a:p>
        </p:txBody>
      </p:sp>
      <p:sp>
        <p:nvSpPr>
          <p:cNvPr id="19" name="Овал 18"/>
          <p:cNvSpPr/>
          <p:nvPr/>
        </p:nvSpPr>
        <p:spPr>
          <a:xfrm>
            <a:off x="1147762" y="5621338"/>
            <a:ext cx="2488133" cy="9040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? км</a:t>
            </a:r>
          </a:p>
        </p:txBody>
      </p:sp>
      <p:grpSp>
        <p:nvGrpSpPr>
          <p:cNvPr id="14341" name="Группа 30"/>
          <p:cNvGrpSpPr>
            <a:grpSpLocks/>
          </p:cNvGrpSpPr>
          <p:nvPr/>
        </p:nvGrpSpPr>
        <p:grpSpPr bwMode="auto">
          <a:xfrm>
            <a:off x="1457923" y="3560763"/>
            <a:ext cx="5202308" cy="2389187"/>
            <a:chOff x="1457923" y="3560763"/>
            <a:chExt cx="5202308" cy="2389187"/>
          </a:xfrm>
        </p:grpSpPr>
        <p:cxnSp>
          <p:nvCxnSpPr>
            <p:cNvPr id="9" name="Прямая со стрелкой 8"/>
            <p:cNvCxnSpPr>
              <a:cxnSpLocks/>
              <a:stCxn id="6" idx="0"/>
            </p:cNvCxnSpPr>
            <p:nvPr/>
          </p:nvCxnSpPr>
          <p:spPr>
            <a:xfrm flipV="1">
              <a:off x="1959769" y="3560763"/>
              <a:ext cx="164306" cy="444500"/>
            </a:xfrm>
            <a:prstGeom prst="straightConnector1">
              <a:avLst/>
            </a:prstGeom>
            <a:ln w="22225" cmpd="sng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>
              <a:cxnSpLocks/>
              <a:stCxn id="6" idx="5"/>
            </p:cNvCxnSpPr>
            <p:nvPr/>
          </p:nvCxnSpPr>
          <p:spPr>
            <a:xfrm flipV="1">
              <a:off x="2771773" y="4297363"/>
              <a:ext cx="576265" cy="230410"/>
            </a:xfrm>
            <a:prstGeom prst="straightConnector1">
              <a:avLst/>
            </a:prstGeom>
            <a:ln w="2222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3348037" y="3644900"/>
              <a:ext cx="2447925" cy="99695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b="1" dirty="0">
                  <a:solidFill>
                    <a:schemeClr val="bg1">
                      <a:lumMod val="95000"/>
                    </a:schemeClr>
                  </a:solidFill>
                </a:rPr>
                <a:t>? см</a:t>
              </a:r>
            </a:p>
          </p:txBody>
        </p:sp>
        <p:cxnSp>
          <p:nvCxnSpPr>
            <p:cNvPr id="15" name="Прямая со стрелкой 14"/>
            <p:cNvCxnSpPr>
              <a:cxnSpLocks/>
              <a:stCxn id="6" idx="4"/>
            </p:cNvCxnSpPr>
            <p:nvPr/>
          </p:nvCxnSpPr>
          <p:spPr>
            <a:xfrm>
              <a:off x="2461615" y="5373213"/>
              <a:ext cx="1823048" cy="216375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4284662" y="4941888"/>
              <a:ext cx="2375569" cy="1008062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b="1" dirty="0">
                  <a:solidFill>
                    <a:schemeClr val="accent5">
                      <a:lumMod val="25000"/>
                    </a:schemeClr>
                  </a:solidFill>
                </a:rPr>
                <a:t>? м</a:t>
              </a:r>
            </a:p>
          </p:txBody>
        </p:sp>
        <p:cxnSp>
          <p:nvCxnSpPr>
            <p:cNvPr id="18" name="Прямая со стрелкой 17"/>
            <p:cNvCxnSpPr>
              <a:cxnSpLocks/>
              <a:stCxn id="6" idx="2"/>
              <a:endCxn id="19" idx="1"/>
            </p:cNvCxnSpPr>
            <p:nvPr/>
          </p:nvCxnSpPr>
          <p:spPr>
            <a:xfrm>
              <a:off x="1457923" y="5373213"/>
              <a:ext cx="54218" cy="380514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059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69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81" y="1084094"/>
            <a:ext cx="86730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825679"/>
            <a:ext cx="66784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/>
            <a:r>
              <a:rPr lang="ru-RU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Выразите в указанных единицах:</a:t>
            </a:r>
          </a:p>
          <a:p>
            <a:pPr eaLnBrk="0" fontAlgn="base" hangingPunct="0"/>
            <a:endParaRPr lang="ru-RU" sz="32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eaLnBrk="0" fontAlgn="base" hangingPunct="0"/>
            <a:r>
              <a:rPr 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а) 2м 36см = … м;</a:t>
            </a:r>
            <a:endParaRPr lang="ru-RU" sz="44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eaLnBrk="0" fontAlgn="base" hangingPunct="0"/>
            <a:r>
              <a:rPr 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б) 129см = … м;</a:t>
            </a:r>
            <a:endParaRPr lang="ru-RU" sz="44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eaLnBrk="0" fontAlgn="base" hangingPunct="0"/>
            <a:r>
              <a:rPr 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в) 5кг 148г = … кг;</a:t>
            </a:r>
            <a:endParaRPr lang="ru-RU" sz="44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eaLnBrk="0" fontAlgn="base" hangingPunct="0"/>
            <a:r>
              <a:rPr 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г)  1457 кг = … т   </a:t>
            </a:r>
            <a:endParaRPr lang="ru-RU" sz="4400" dirty="0">
              <a:solidFill>
                <a:srgbClr val="7030A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87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36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980728"/>
            <a:ext cx="662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2. Выразите в указанных единицах:</a:t>
            </a:r>
          </a:p>
          <a:p>
            <a:pPr eaLnBrk="0" fontAlgn="base" hangingPunct="0"/>
            <a:endParaRPr lang="ru-RU" sz="36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   а) 13 км 124м = …км;</a:t>
            </a:r>
          </a:p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   б) 1457мм = …   м;</a:t>
            </a:r>
          </a:p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   в) 10т 35 кг = …   т;</a:t>
            </a:r>
          </a:p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   г) 232см = …      м;</a:t>
            </a:r>
          </a:p>
          <a:p>
            <a:pPr eaLnBrk="0" fontAlgn="base" hangingPunct="0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   д) 54кг 78г = …      кг</a:t>
            </a:r>
            <a:r>
              <a:rPr lang="ru-RU" sz="3200" dirty="0">
                <a:solidFill>
                  <a:srgbClr val="7030A0"/>
                </a:solidFill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106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площади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68438"/>
            <a:ext cx="8826184" cy="4800600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км²= 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м²=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1га=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1а=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7504" y="1468438"/>
            <a:ext cx="8826184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5400">
                <a:latin typeface="Times New Roman" panose="02020603050405020304" pitchFamily="18" charset="0"/>
                <a:cs typeface="Times New Roman" panose="02020603050405020304" pitchFamily="18" charset="0"/>
              </a:rPr>
              <a:t>1 км²= 1000 000 м²</a:t>
            </a:r>
          </a:p>
          <a:p>
            <a:r>
              <a:rPr lang="ru-RU" sz="5400">
                <a:latin typeface="Times New Roman" panose="02020603050405020304" pitchFamily="18" charset="0"/>
                <a:cs typeface="Times New Roman" panose="02020603050405020304" pitchFamily="18" charset="0"/>
              </a:rPr>
              <a:t>1 м²= 100 дм ² = 10000см²</a:t>
            </a:r>
          </a:p>
          <a:p>
            <a:r>
              <a:rPr lang="ru-RU" sz="5400">
                <a:latin typeface="Times New Roman" panose="02020603050405020304" pitchFamily="18" charset="0"/>
                <a:cs typeface="Times New Roman" panose="02020603050405020304" pitchFamily="18" charset="0"/>
              </a:rPr>
              <a:t>1га= 100 а = 10000 м²</a:t>
            </a:r>
          </a:p>
          <a:p>
            <a:r>
              <a:rPr lang="ru-RU" sz="5400">
                <a:latin typeface="Times New Roman" panose="02020603050405020304" pitchFamily="18" charset="0"/>
                <a:cs typeface="Times New Roman" panose="02020603050405020304" pitchFamily="18" charset="0"/>
              </a:rPr>
              <a:t>1а= 100 м²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0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веса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8008" y="1600200"/>
            <a:ext cx="7498080" cy="4800600"/>
          </a:xfrm>
        </p:spPr>
        <p:txBody>
          <a:bodyPr>
            <a:normAutofit/>
          </a:bodyPr>
          <a:lstStyle/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кг=</a:t>
            </a:r>
          </a:p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1ц= </a:t>
            </a:r>
          </a:p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1т=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88008" y="1603829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кг= 1000 г</a:t>
            </a:r>
          </a:p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1ц= 100 кг</a:t>
            </a:r>
          </a:p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1т= 1000 кг</a:t>
            </a:r>
          </a:p>
        </p:txBody>
      </p:sp>
    </p:spTree>
    <p:extLst>
      <p:ext uri="{BB962C8B-B14F-4D97-AF65-F5344CB8AC3E}">
        <p14:creationId xmlns:p14="http://schemas.microsoft.com/office/powerpoint/2010/main" val="323822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184" y="548680"/>
            <a:ext cx="63810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Arial Black" panose="020B0A04020102020204" pitchFamily="34" charset="0"/>
              </a:rPr>
              <a:t>Домашнее задание: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2492896"/>
            <a:ext cx="51203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№ 901 ( 2 столбик)</a:t>
            </a:r>
          </a:p>
          <a:p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№902 (2 столбик)</a:t>
            </a:r>
          </a:p>
          <a:p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№908</a:t>
            </a:r>
          </a:p>
        </p:txBody>
      </p:sp>
      <p:pic>
        <p:nvPicPr>
          <p:cNvPr id="8" name="Picture 11" descr="052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719" y="4365104"/>
            <a:ext cx="252095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12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22104"/>
            <a:ext cx="147955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84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79348"/>
            <a:ext cx="5740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</a:rPr>
              <a:t>Устная работа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1" y="1084094"/>
            <a:ext cx="8673075" cy="5928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15000"/>
              </a:lnSpc>
              <a:spcBef>
                <a:spcPts val="1056"/>
              </a:spcBef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1)Вычислить:</a:t>
            </a:r>
            <a:endParaRPr lang="ru-RU" dirty="0">
              <a:solidFill>
                <a:srgbClr val="002060"/>
              </a:solidFill>
            </a:endParaRPr>
          </a:p>
          <a:p>
            <a:pPr eaLnBrk="0" fontAlgn="base" hangingPunct="0">
              <a:lnSpc>
                <a:spcPct val="115000"/>
              </a:lnSpc>
              <a:spcBef>
                <a:spcPts val="1056"/>
              </a:spcBef>
              <a:spcAft>
                <a:spcPts val="1000"/>
              </a:spcAft>
            </a:pPr>
            <a:r>
              <a:rPr lang="ru-RU" sz="4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а) 25 ∙ 4;        б) 2000 : 40;   </a:t>
            </a:r>
            <a:endParaRPr lang="ru-RU" dirty="0">
              <a:solidFill>
                <a:srgbClr val="002060"/>
              </a:solidFill>
            </a:endParaRPr>
          </a:p>
          <a:p>
            <a:pPr eaLnBrk="0" fontAlgn="base" hangingPunct="0">
              <a:lnSpc>
                <a:spcPct val="115000"/>
              </a:lnSpc>
              <a:spcBef>
                <a:spcPts val="1056"/>
              </a:spcBef>
              <a:spcAft>
                <a:spcPts val="1000"/>
              </a:spcAft>
            </a:pPr>
            <a:r>
              <a:rPr lang="ru-RU" sz="4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в) 560 : 8;      г) 125 ∙ 8; </a:t>
            </a:r>
            <a:endParaRPr lang="ru-RU" dirty="0">
              <a:solidFill>
                <a:srgbClr val="002060"/>
              </a:solidFill>
            </a:endParaRPr>
          </a:p>
          <a:p>
            <a:pPr eaLnBrk="0" fontAlgn="base" hangingPunct="0">
              <a:lnSpc>
                <a:spcPct val="115000"/>
              </a:lnSpc>
              <a:spcBef>
                <a:spcPts val="1056"/>
              </a:spcBef>
              <a:spcAft>
                <a:spcPts val="1000"/>
              </a:spcAft>
            </a:pPr>
            <a:r>
              <a:rPr lang="ru-RU" sz="4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д) 5 ∙ 20;        е) 40 ∙ 250.</a:t>
            </a:r>
            <a:endParaRPr lang="ru-RU" dirty="0">
              <a:solidFill>
                <a:srgbClr val="002060"/>
              </a:solidFill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5397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79348"/>
            <a:ext cx="5740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</a:rPr>
              <a:t>Устная работа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1084094"/>
                <a:ext cx="7848872" cy="6567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1) Прочитайте  дроби:</a:t>
                </a:r>
              </a:p>
              <a:p>
                <a:r>
                  <a:rPr lang="ru-RU" sz="3600" b="1" dirty="0">
                    <a:solidFill>
                      <a:schemeClr val="accent5">
                        <a:lumMod val="75000"/>
                      </a:schemeClr>
                    </a:solidFill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𝟏𝟎𝟎</m:t>
                        </m:r>
                      </m:den>
                    </m:f>
                    <m:r>
                      <a:rPr lang="ru-RU" sz="3600" b="1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3600" b="1" dirty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36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;   </m:t>
                    </m:r>
                    <m:r>
                      <a:rPr lang="ru-RU" sz="36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𝟏𝟓</m:t>
                    </m:r>
                    <m:f>
                      <m:fPr>
                        <m:ctrlP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36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;   </m:t>
                    </m:r>
                    <m:f>
                      <m:fPr>
                        <m:ctrlP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36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 </m:t>
                    </m:r>
                    <m:f>
                      <m:fPr>
                        <m:ctrlP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𝟏𝟎𝟎</m:t>
                        </m:r>
                      </m:den>
                    </m:f>
                    <m:r>
                      <a:rPr lang="ru-RU" sz="36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</m:t>
                    </m:r>
                  </m:oMath>
                </a14:m>
                <a:endParaRPr lang="ru-RU" sz="36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i="1" dirty="0">
                  <a:solidFill>
                    <a:schemeClr val="accent5">
                      <a:lumMod val="75000"/>
                    </a:schemeClr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f>
                        <m:fPr>
                          <m:ctrlP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𝟏𝟐𝟔</m:t>
                          </m:r>
                        </m:num>
                        <m:den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𝟏𝟎𝟎𝟎</m:t>
                          </m:r>
                        </m:den>
                      </m:f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;  </m:t>
                      </m:r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f>
                        <m:fPr>
                          <m:ctrlP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𝟖𝟎𝟑</m:t>
                          </m:r>
                        </m:num>
                        <m:den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𝟏𝟎𝟎𝟎</m:t>
                          </m:r>
                        </m:den>
                      </m:f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    </m:t>
                      </m:r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f>
                        <m:fPr>
                          <m:ctrlP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;  </m:t>
                      </m:r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𝟐𝟕</m:t>
                      </m:r>
                      <m:r>
                        <a:rPr lang="ru-RU" sz="32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𝟓𝟓</m:t>
                          </m:r>
                        </m:num>
                        <m:den>
                          <m:r>
                            <a:rPr lang="ru-RU" sz="3200" b="1" i="1" dirty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Переведи обыкновенные дроби в десятичные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32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2,7;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15,6;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2,31;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0,09;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5,126;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ru-RU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2,803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ru-RU" sz="32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27,055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ru-RU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0,3;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2,8</a:t>
                </a:r>
              </a:p>
              <a:p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84094"/>
                <a:ext cx="7848872" cy="6567504"/>
              </a:xfrm>
              <a:prstGeom prst="rect">
                <a:avLst/>
              </a:prstGeom>
              <a:blipFill>
                <a:blip r:embed="rId3"/>
                <a:stretch>
                  <a:fillRect l="-2409" t="-1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15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" y="0"/>
            <a:ext cx="90535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745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51" y="260350"/>
            <a:ext cx="7562249" cy="178593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nk Free" panose="03080402000500000000" pitchFamily="66" charset="0"/>
              </a:rPr>
              <a:t>Как быть в случае, если в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nk Free" panose="03080402000500000000" pitchFamily="66" charset="0"/>
              </a:rPr>
              <a:t>числителе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nk Free" panose="03080402000500000000" pitchFamily="66" charset="0"/>
              </a:rPr>
              <a:t> дроби цифр меньше чем нулей в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nk Free" panose="03080402000500000000" pitchFamily="66" charset="0"/>
              </a:rPr>
              <a:t>знаменателе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nk Free" panose="03080402000500000000" pitchFamily="66" charset="0"/>
              </a:rPr>
              <a:t>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 rot="-1961077">
            <a:off x="8243888" y="50800"/>
            <a:ext cx="719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 rot="1641344">
            <a:off x="8172450" y="6021388"/>
            <a:ext cx="57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 rot="2137425">
            <a:off x="8243888" y="1557338"/>
            <a:ext cx="576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 rot="2167905">
            <a:off x="250825" y="1773238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-1584473">
            <a:off x="323850" y="260350"/>
            <a:ext cx="57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 rot="-2772729">
            <a:off x="718343" y="5987257"/>
            <a:ext cx="715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 rot="-2120406">
            <a:off x="8496300" y="5300663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 rot="2797961">
            <a:off x="284956" y="5555457"/>
            <a:ext cx="719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91622"/>
              </p:ext>
            </p:extLst>
          </p:nvPr>
        </p:nvGraphicFramePr>
        <p:xfrm>
          <a:off x="2195513" y="2232025"/>
          <a:ext cx="35290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1117115" imgH="393529" progId="Equation.3">
                  <p:embed/>
                </p:oleObj>
              </mc:Choice>
              <mc:Fallback>
                <p:oleObj name="Формула" r:id="rId3" imgW="1117115" imgH="393529" progId="Equation.3">
                  <p:embed/>
                  <p:pic>
                    <p:nvPicPr>
                      <p:cNvPr id="61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232025"/>
                        <a:ext cx="3529012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1763713" y="3500438"/>
          <a:ext cx="5040312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574800" imgH="393700" progId="Equation.3">
                  <p:embed/>
                </p:oleObj>
              </mc:Choice>
              <mc:Fallback>
                <p:oleObj name="Формула" r:id="rId5" imgW="1574800" imgH="393700" progId="Equation.3">
                  <p:embed/>
                  <p:pic>
                    <p:nvPicPr>
                      <p:cNvPr id="616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00438"/>
                        <a:ext cx="5040312" cy="1268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1476375" y="4868863"/>
          <a:ext cx="6335713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1993900" imgH="393700" progId="Equation.3">
                  <p:embed/>
                </p:oleObj>
              </mc:Choice>
              <mc:Fallback>
                <p:oleObj name="Формула" r:id="rId7" imgW="1993900" imgH="393700" progId="Equation.3">
                  <p:embed/>
                  <p:pic>
                    <p:nvPicPr>
                      <p:cNvPr id="61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868863"/>
                        <a:ext cx="6335713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900113" y="1773238"/>
            <a:ext cx="287337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524750" y="6354763"/>
            <a:ext cx="504825" cy="503237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1547813" y="5589588"/>
            <a:ext cx="1079500" cy="9810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8064500" y="5876925"/>
            <a:ext cx="1079500" cy="9810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250825" y="4076700"/>
            <a:ext cx="1079500" cy="9810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395288" y="260350"/>
            <a:ext cx="1079500" cy="9810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7847013" y="260350"/>
            <a:ext cx="1079500" cy="981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1403350" y="620713"/>
            <a:ext cx="504825" cy="5032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8639175" y="260350"/>
            <a:ext cx="504825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611188" y="4868863"/>
            <a:ext cx="504825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2124075" y="54467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8386763" y="21336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468313" y="1916113"/>
            <a:ext cx="5397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8604250" y="2492375"/>
            <a:ext cx="287338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7847013" y="260350"/>
            <a:ext cx="287337" cy="287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3" name="Oval 25"/>
          <p:cNvSpPr>
            <a:spLocks noChangeArrowheads="1"/>
          </p:cNvSpPr>
          <p:nvPr/>
        </p:nvSpPr>
        <p:spPr bwMode="auto">
          <a:xfrm>
            <a:off x="1187450" y="33178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auto">
          <a:xfrm>
            <a:off x="250825" y="63817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auto">
          <a:xfrm>
            <a:off x="7885113" y="60928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3492500" y="6308725"/>
            <a:ext cx="287338" cy="2873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339975" y="333375"/>
            <a:ext cx="4968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 b="1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763713" y="333375"/>
            <a:ext cx="61928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i="1">
                <a:solidFill>
                  <a:schemeClr val="accent2"/>
                </a:solidFill>
                <a:latin typeface="Bookman Old Style" pitchFamily="18" charset="0"/>
              </a:rPr>
              <a:t>Метрическая система мер</a:t>
            </a:r>
            <a:endParaRPr lang="ru-RU" sz="3600" b="1" i="1">
              <a:latin typeface="Bookman Old Style" pitchFamily="18" charset="0"/>
            </a:endParaRPr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8172450" y="3213100"/>
            <a:ext cx="971550" cy="9366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>
            <a:off x="8243888" y="4076700"/>
            <a:ext cx="360362" cy="35877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187450" y="1557338"/>
            <a:ext cx="7272338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660066"/>
                </a:solidFill>
              </a:rPr>
              <a:t>Расстояние; Масса; площадь; объем.</a:t>
            </a:r>
          </a:p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FF"/>
                </a:solidFill>
              </a:rPr>
              <a:t>Деци </a:t>
            </a:r>
            <a:r>
              <a:rPr lang="ru-RU" sz="2800" i="1">
                <a:solidFill>
                  <a:srgbClr val="0000FF"/>
                </a:solidFill>
              </a:rPr>
              <a:t>- ;  </a:t>
            </a:r>
            <a:r>
              <a:rPr lang="ru-RU" sz="2800" b="1" i="1">
                <a:solidFill>
                  <a:srgbClr val="0000FF"/>
                </a:solidFill>
              </a:rPr>
              <a:t>санти</a:t>
            </a:r>
            <a:r>
              <a:rPr lang="ru-RU" sz="2800" i="1">
                <a:solidFill>
                  <a:srgbClr val="0000FF"/>
                </a:solidFill>
              </a:rPr>
              <a:t> - ;  </a:t>
            </a:r>
            <a:r>
              <a:rPr lang="ru-RU" sz="2800" b="1" i="1">
                <a:solidFill>
                  <a:srgbClr val="0000FF"/>
                </a:solidFill>
              </a:rPr>
              <a:t>милли</a:t>
            </a:r>
            <a:r>
              <a:rPr lang="ru-RU" sz="2800" i="1">
                <a:solidFill>
                  <a:srgbClr val="0000FF"/>
                </a:solidFill>
              </a:rPr>
              <a:t> –     эти приставки возникли от латинских слов  </a:t>
            </a:r>
            <a:r>
              <a:rPr lang="en-US" sz="2800" b="1" i="1">
                <a:solidFill>
                  <a:srgbClr val="0000FF"/>
                </a:solidFill>
              </a:rPr>
              <a:t>decima, centima, millesima</a:t>
            </a:r>
            <a:r>
              <a:rPr lang="en-US" sz="2800" i="1">
                <a:solidFill>
                  <a:srgbClr val="0000FF"/>
                </a:solidFill>
              </a:rPr>
              <a:t>  (</a:t>
            </a:r>
            <a:r>
              <a:rPr lang="ru-RU" sz="2800" i="1">
                <a:solidFill>
                  <a:srgbClr val="0000FF"/>
                </a:solidFill>
              </a:rPr>
              <a:t>одна десятая, одна сотая и одна тысячная)  </a:t>
            </a:r>
            <a:endParaRPr lang="ru-RU" sz="2800" b="1" i="1">
              <a:solidFill>
                <a:srgbClr val="0000FF"/>
              </a:solidFill>
            </a:endParaRP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1403350" y="4149725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660066"/>
                </a:solidFill>
              </a:rPr>
              <a:t>1 дм = 0,1 м;  1 см = 0,01 м; 1 мм = 0,001 м.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900113" y="4941888"/>
            <a:ext cx="824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660066"/>
                </a:solidFill>
              </a:rPr>
              <a:t>1 копейка = 0,01 рубля; 1 цент = 0,01 доллара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9" grpId="0"/>
      <p:bldP spid="7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длины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км=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м= 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1м= 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1см=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км= 1000 м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м= 100 см</a:t>
            </a: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1м= 10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дм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1см= 10 мм</a:t>
            </a:r>
          </a:p>
        </p:txBody>
      </p:sp>
    </p:spTree>
    <p:extLst>
      <p:ext uri="{BB962C8B-B14F-4D97-AF65-F5344CB8AC3E}">
        <p14:creationId xmlns:p14="http://schemas.microsoft.com/office/powerpoint/2010/main" val="317207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36"/>
            <a:ext cx="932452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28700" y="3290888"/>
          <a:ext cx="177958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677163" imgH="895238" progId="Paint.Picture">
                  <p:embed/>
                </p:oleObj>
              </mc:Choice>
              <mc:Fallback>
                <p:oleObj name="Точечный рисунок" r:id="rId3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3290888"/>
                        <a:ext cx="177958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808288" y="3290888"/>
          <a:ext cx="17795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3677163" imgH="895238" progId="Paint.Picture">
                  <p:embed/>
                </p:oleObj>
              </mc:Choice>
              <mc:Fallback>
                <p:oleObj name="Точечный рисунок" r:id="rId5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290888"/>
                        <a:ext cx="1779587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87875" y="3290888"/>
          <a:ext cx="177958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6" imgW="3677163" imgH="895238" progId="Paint.Picture">
                  <p:embed/>
                </p:oleObj>
              </mc:Choice>
              <mc:Fallback>
                <p:oleObj name="Точечный рисунок" r:id="rId6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3290888"/>
                        <a:ext cx="177958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367463" y="3290888"/>
          <a:ext cx="17795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7" imgW="3677163" imgH="895238" progId="Paint.Picture">
                  <p:embed/>
                </p:oleObj>
              </mc:Choice>
              <mc:Fallback>
                <p:oleObj name="Точечный рисунок" r:id="rId7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463" y="3290888"/>
                        <a:ext cx="1779587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6424613" y="4598988"/>
          <a:ext cx="17795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8" imgW="3677163" imgH="895238" progId="Paint.Picture">
                  <p:embed/>
                </p:oleObj>
              </mc:Choice>
              <mc:Fallback>
                <p:oleObj name="Точечный рисунок" r:id="rId8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613" y="4598988"/>
                        <a:ext cx="17795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808288" y="4598988"/>
          <a:ext cx="17795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0" imgW="3677163" imgH="895238" progId="Paint.Picture">
                  <p:embed/>
                </p:oleObj>
              </mc:Choice>
              <mc:Fallback>
                <p:oleObj name="Точечный рисунок" r:id="rId10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598988"/>
                        <a:ext cx="17795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87875" y="4598988"/>
          <a:ext cx="17795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1" imgW="3677163" imgH="895238" progId="Paint.Picture">
                  <p:embed/>
                </p:oleObj>
              </mc:Choice>
              <mc:Fallback>
                <p:oleObj name="Точечный рисунок" r:id="rId11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4598988"/>
                        <a:ext cx="17795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028700" y="4598988"/>
          <a:ext cx="17795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2" imgW="3677163" imgH="895238" progId="Paint.Picture">
                  <p:embed/>
                </p:oleObj>
              </mc:Choice>
              <mc:Fallback>
                <p:oleObj name="Точечный рисунок" r:id="rId12" imgW="3677163" imgH="8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4598988"/>
                        <a:ext cx="17795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оле 1"/>
          <p:cNvSpPr txBox="1"/>
          <p:nvPr/>
        </p:nvSpPr>
        <p:spPr>
          <a:xfrm>
            <a:off x="2114550" y="3789363"/>
            <a:ext cx="1419225" cy="809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600" b="1">
                <a:latin typeface="Times New Roman"/>
                <a:ea typeface="Calibri"/>
                <a:cs typeface="Times New Roman"/>
              </a:rPr>
              <a:t>1 м</a:t>
            </a:r>
            <a:endParaRPr lang="ru-RU" sz="1100">
              <a:ea typeface="Calibri"/>
              <a:cs typeface="Times New Roman"/>
            </a:endParaRPr>
          </a:p>
        </p:txBody>
      </p:sp>
      <p:sp>
        <p:nvSpPr>
          <p:cNvPr id="13" name="Поле 6"/>
          <p:cNvSpPr txBox="1"/>
          <p:nvPr/>
        </p:nvSpPr>
        <p:spPr>
          <a:xfrm>
            <a:off x="376238" y="3779838"/>
            <a:ext cx="1419225" cy="809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600" b="1">
                <a:latin typeface="Times New Roman"/>
                <a:ea typeface="Calibri"/>
                <a:cs typeface="Times New Roman"/>
              </a:rPr>
              <a:t>1 км</a:t>
            </a:r>
            <a:endParaRPr lang="ru-RU" sz="1100">
              <a:ea typeface="Calibri"/>
              <a:cs typeface="Times New Roman"/>
            </a:endParaRPr>
          </a:p>
        </p:txBody>
      </p:sp>
      <p:sp>
        <p:nvSpPr>
          <p:cNvPr id="14" name="Поле 7"/>
          <p:cNvSpPr txBox="1"/>
          <p:nvPr/>
        </p:nvSpPr>
        <p:spPr>
          <a:xfrm>
            <a:off x="3843338" y="3779838"/>
            <a:ext cx="1419225" cy="809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600" b="1">
                <a:latin typeface="Times New Roman"/>
                <a:ea typeface="Calibri"/>
                <a:cs typeface="Times New Roman"/>
              </a:rPr>
              <a:t>1 дм</a:t>
            </a:r>
            <a:endParaRPr lang="ru-RU" sz="1100">
              <a:ea typeface="Calibri"/>
              <a:cs typeface="Times New Roman"/>
            </a:endParaRPr>
          </a:p>
        </p:txBody>
      </p:sp>
      <p:sp>
        <p:nvSpPr>
          <p:cNvPr id="15" name="Поле 8"/>
          <p:cNvSpPr txBox="1"/>
          <p:nvPr/>
        </p:nvSpPr>
        <p:spPr>
          <a:xfrm>
            <a:off x="5634038" y="3779838"/>
            <a:ext cx="1419225" cy="809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1 см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6" name="Поле 9"/>
          <p:cNvSpPr txBox="1"/>
          <p:nvPr/>
        </p:nvSpPr>
        <p:spPr>
          <a:xfrm>
            <a:off x="7443788" y="3779838"/>
            <a:ext cx="1419225" cy="809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1 мм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7" name="Поле 10"/>
          <p:cNvSpPr txBox="1"/>
          <p:nvPr/>
        </p:nvSpPr>
        <p:spPr>
          <a:xfrm>
            <a:off x="1116013" y="2727325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  <a:sym typeface="Symbol"/>
              </a:rPr>
              <a:t>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1000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8" name="Поле 11"/>
          <p:cNvSpPr txBox="1"/>
          <p:nvPr/>
        </p:nvSpPr>
        <p:spPr>
          <a:xfrm>
            <a:off x="1177925" y="4802188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: 1000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41" name="Rectangle 23"/>
          <p:cNvSpPr>
            <a:spLocks noChangeArrowheads="1"/>
          </p:cNvSpPr>
          <p:nvPr/>
        </p:nvSpPr>
        <p:spPr bwMode="auto">
          <a:xfrm>
            <a:off x="215900" y="3063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  <a:p>
            <a:endParaRPr lang="ru-RU" altLang="ru-RU"/>
          </a:p>
        </p:txBody>
      </p:sp>
      <p:sp>
        <p:nvSpPr>
          <p:cNvPr id="22" name="Поле 10"/>
          <p:cNvSpPr txBox="1"/>
          <p:nvPr/>
        </p:nvSpPr>
        <p:spPr>
          <a:xfrm>
            <a:off x="2881313" y="2727325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  <a:sym typeface="Symbol"/>
              </a:rPr>
              <a:t>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23" name="Поле 11"/>
          <p:cNvSpPr txBox="1"/>
          <p:nvPr/>
        </p:nvSpPr>
        <p:spPr>
          <a:xfrm>
            <a:off x="2943225" y="4802188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: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24" name="Поле 10"/>
          <p:cNvSpPr txBox="1"/>
          <p:nvPr/>
        </p:nvSpPr>
        <p:spPr>
          <a:xfrm>
            <a:off x="4703763" y="2743200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  <a:sym typeface="Symbol"/>
              </a:rPr>
              <a:t>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25" name="Поле 11"/>
          <p:cNvSpPr txBox="1"/>
          <p:nvPr/>
        </p:nvSpPr>
        <p:spPr>
          <a:xfrm>
            <a:off x="4767263" y="4819650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: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26" name="Поле 10"/>
          <p:cNvSpPr txBox="1"/>
          <p:nvPr/>
        </p:nvSpPr>
        <p:spPr>
          <a:xfrm>
            <a:off x="6472238" y="2751138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  <a:sym typeface="Symbol"/>
              </a:rPr>
              <a:t>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27" name="Поле 11"/>
          <p:cNvSpPr txBox="1"/>
          <p:nvPr/>
        </p:nvSpPr>
        <p:spPr>
          <a:xfrm>
            <a:off x="6534150" y="4827588"/>
            <a:ext cx="1419225" cy="8096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: 10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48" name="Прямоугольник 1"/>
          <p:cNvSpPr>
            <a:spLocks noChangeArrowheads="1"/>
          </p:cNvSpPr>
          <p:nvPr/>
        </p:nvSpPr>
        <p:spPr bwMode="auto">
          <a:xfrm>
            <a:off x="1547813" y="1052513"/>
            <a:ext cx="63087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7030A0"/>
                </a:solidFill>
              </a:rPr>
              <a:t>Схема перевода величин в другие единицы измерения</a:t>
            </a:r>
          </a:p>
        </p:txBody>
      </p:sp>
    </p:spTree>
    <p:extLst>
      <p:ext uri="{BB962C8B-B14F-4D97-AF65-F5344CB8AC3E}">
        <p14:creationId xmlns:p14="http://schemas.microsoft.com/office/powerpoint/2010/main" val="31966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пользователь\AppData\Local\Temp\Tmp_winarcView\Новая папка\шабло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36"/>
            <a:ext cx="932452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авильный пятиугольник 5"/>
          <p:cNvSpPr/>
          <p:nvPr/>
        </p:nvSpPr>
        <p:spPr>
          <a:xfrm>
            <a:off x="1147763" y="4005263"/>
            <a:ext cx="1624012" cy="115252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: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</a:rPr>
              <a:t>6 м</a:t>
            </a:r>
            <a:endParaRPr lang="ru-RU" sz="3600" b="1" dirty="0"/>
          </a:p>
        </p:txBody>
      </p:sp>
      <p:sp>
        <p:nvSpPr>
          <p:cNvPr id="12" name="Овал 11"/>
          <p:cNvSpPr/>
          <p:nvPr/>
        </p:nvSpPr>
        <p:spPr>
          <a:xfrm>
            <a:off x="1147763" y="2492375"/>
            <a:ext cx="2704157" cy="10779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accent5">
                    <a:lumMod val="25000"/>
                  </a:schemeClr>
                </a:solidFill>
              </a:rPr>
              <a:t>? мм</a:t>
            </a:r>
          </a:p>
        </p:txBody>
      </p:sp>
      <p:sp>
        <p:nvSpPr>
          <p:cNvPr id="19" name="Овал 18"/>
          <p:cNvSpPr/>
          <p:nvPr/>
        </p:nvSpPr>
        <p:spPr>
          <a:xfrm>
            <a:off x="1147762" y="5621338"/>
            <a:ext cx="2488133" cy="9040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? км</a:t>
            </a:r>
          </a:p>
        </p:txBody>
      </p:sp>
      <p:grpSp>
        <p:nvGrpSpPr>
          <p:cNvPr id="14341" name="Группа 30"/>
          <p:cNvGrpSpPr>
            <a:grpSpLocks/>
          </p:cNvGrpSpPr>
          <p:nvPr/>
        </p:nvGrpSpPr>
        <p:grpSpPr bwMode="auto">
          <a:xfrm>
            <a:off x="1457923" y="3560763"/>
            <a:ext cx="5202308" cy="2389187"/>
            <a:chOff x="1457923" y="3560763"/>
            <a:chExt cx="5202308" cy="2389187"/>
          </a:xfrm>
        </p:grpSpPr>
        <p:cxnSp>
          <p:nvCxnSpPr>
            <p:cNvPr id="9" name="Прямая со стрелкой 8"/>
            <p:cNvCxnSpPr>
              <a:stCxn id="6" idx="0"/>
            </p:cNvCxnSpPr>
            <p:nvPr/>
          </p:nvCxnSpPr>
          <p:spPr>
            <a:xfrm flipV="1">
              <a:off x="1958975" y="3560763"/>
              <a:ext cx="165100" cy="444500"/>
            </a:xfrm>
            <a:prstGeom prst="straightConnector1">
              <a:avLst/>
            </a:prstGeom>
            <a:ln w="22225" cmpd="sng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>
              <a:stCxn id="6" idx="5"/>
            </p:cNvCxnSpPr>
            <p:nvPr/>
          </p:nvCxnSpPr>
          <p:spPr>
            <a:xfrm flipV="1">
              <a:off x="2771775" y="4297363"/>
              <a:ext cx="576263" cy="147637"/>
            </a:xfrm>
            <a:prstGeom prst="straightConnector1">
              <a:avLst/>
            </a:prstGeom>
            <a:ln w="2222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3348037" y="3644900"/>
              <a:ext cx="2447925" cy="99695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b="1" dirty="0">
                  <a:solidFill>
                    <a:schemeClr val="bg1">
                      <a:lumMod val="95000"/>
                    </a:schemeClr>
                  </a:solidFill>
                </a:rPr>
                <a:t>? см</a:t>
              </a:r>
            </a:p>
          </p:txBody>
        </p:sp>
        <p:cxnSp>
          <p:nvCxnSpPr>
            <p:cNvPr id="15" name="Прямая со стрелкой 14"/>
            <p:cNvCxnSpPr>
              <a:stCxn id="6" idx="4"/>
            </p:cNvCxnSpPr>
            <p:nvPr/>
          </p:nvCxnSpPr>
          <p:spPr>
            <a:xfrm>
              <a:off x="2462213" y="5157788"/>
              <a:ext cx="1822450" cy="43180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4284662" y="4941888"/>
              <a:ext cx="2375569" cy="1008062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b="1" dirty="0">
                  <a:solidFill>
                    <a:schemeClr val="accent5">
                      <a:lumMod val="25000"/>
                    </a:schemeClr>
                  </a:solidFill>
                </a:rPr>
                <a:t>? дм</a:t>
              </a:r>
            </a:p>
          </p:txBody>
        </p:sp>
        <p:cxnSp>
          <p:nvCxnSpPr>
            <p:cNvPr id="18" name="Прямая со стрелкой 17"/>
            <p:cNvCxnSpPr>
              <a:cxnSpLocks/>
              <a:stCxn id="6" idx="2"/>
              <a:endCxn id="19" idx="1"/>
            </p:cNvCxnSpPr>
            <p:nvPr/>
          </p:nvCxnSpPr>
          <p:spPr>
            <a:xfrm>
              <a:off x="1457923" y="5157785"/>
              <a:ext cx="54218" cy="59594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34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059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729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247</TotalTime>
  <Words>467</Words>
  <Application>Microsoft Office PowerPoint</Application>
  <PresentationFormat>Экран (4:3)</PresentationFormat>
  <Paragraphs>111</Paragraphs>
  <Slides>15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9" baseType="lpstr">
      <vt:lpstr>Arial</vt:lpstr>
      <vt:lpstr>Arial Black</vt:lpstr>
      <vt:lpstr>Bookman Old Style</vt:lpstr>
      <vt:lpstr>Calibri</vt:lpstr>
      <vt:lpstr>Cambria Math</vt:lpstr>
      <vt:lpstr>Corbel</vt:lpstr>
      <vt:lpstr>Gill Sans MT</vt:lpstr>
      <vt:lpstr>Ink Free</vt:lpstr>
      <vt:lpstr>Times New Roman</vt:lpstr>
      <vt:lpstr>Verdana</vt:lpstr>
      <vt:lpstr>Wingdings 2</vt:lpstr>
      <vt:lpstr>Солнцестояние</vt:lpstr>
      <vt:lpstr>Формула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быть в случае, если в числителе дроби цифр меньше чем нулей в знаменателе?</vt:lpstr>
      <vt:lpstr>Презентация PowerPoint</vt:lpstr>
      <vt:lpstr>Меры длины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площади</vt:lpstr>
      <vt:lpstr>Меры веса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Алексей Пеньковой</cp:lastModifiedBy>
  <cp:revision>30</cp:revision>
  <cp:lastPrinted>2015-11-02T01:34:55Z</cp:lastPrinted>
  <dcterms:created xsi:type="dcterms:W3CDTF">2015-10-17T10:54:58Z</dcterms:created>
  <dcterms:modified xsi:type="dcterms:W3CDTF">2023-11-12T19:26:55Z</dcterms:modified>
</cp:coreProperties>
</file>