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03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8" r:id="rId4"/>
    <p:sldId id="259" r:id="rId5"/>
    <p:sldId id="257" r:id="rId6"/>
    <p:sldId id="260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291" autoAdjust="0"/>
  </p:normalViewPr>
  <p:slideViewPr>
    <p:cSldViewPr>
      <p:cViewPr varScale="1">
        <p:scale>
          <a:sx n="78" d="100"/>
          <a:sy n="78" d="100"/>
        </p:scale>
        <p:origin x="1236" y="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004211195614138"/>
          <c:y val="2.774606452192815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Название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2"/>
                <c:pt idx="0">
                  <c:v>Colgate</c:v>
                </c:pt>
                <c:pt idx="1">
                  <c:v>Lacalut</c:v>
                </c:pt>
                <c:pt idx="2">
                  <c:v>Blend-a-Med </c:v>
                </c:pt>
                <c:pt idx="3">
                  <c:v>Разные пасты </c:v>
                </c:pt>
                <c:pt idx="4">
                  <c:v> Splat </c:v>
                </c:pt>
                <c:pt idx="5">
                  <c:v>R.O.C.S. </c:v>
                </c:pt>
                <c:pt idx="6">
                  <c:v>Жемчуг</c:v>
                </c:pt>
                <c:pt idx="7">
                  <c:v> Glister </c:v>
                </c:pt>
                <c:pt idx="8">
                  <c:v>PresiDENT</c:v>
                </c:pt>
                <c:pt idx="9">
                  <c:v>Sigma </c:v>
                </c:pt>
                <c:pt idx="10">
                  <c:v>Aquafresh</c:v>
                </c:pt>
                <c:pt idx="11">
                  <c:v>Кенгуренок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23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1-40BA-8F7A-B58310B6A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202241896494267"/>
          <c:y val="5.6449594789989524E-2"/>
          <c:w val="0.26567801534184615"/>
          <c:h val="0.8578926123393223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Вкусом и запахом</c:v>
                </c:pt>
                <c:pt idx="1">
                  <c:v>Хорошо чистит</c:v>
                </c:pt>
                <c:pt idx="2">
                  <c:v>Совет стоматолога</c:v>
                </c:pt>
                <c:pt idx="3">
                  <c:v>Отбеливает</c:v>
                </c:pt>
                <c:pt idx="4">
                  <c:v>Цена-качество</c:v>
                </c:pt>
                <c:pt idx="5">
                  <c:v>Красивая, прикольная</c:v>
                </c:pt>
                <c:pt idx="6">
                  <c:v>Помогает</c:v>
                </c:pt>
                <c:pt idx="7">
                  <c:v>Популярная</c:v>
                </c:pt>
                <c:pt idx="8">
                  <c:v>Не знаю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</c:v>
                </c:pt>
                <c:pt idx="1">
                  <c:v>12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6-405E-811E-808FEFC0B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11/15/2023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11/15/2023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15.11.2023</a:t>
            </a:fld>
            <a:endParaRPr lang="ru-RU" sz="10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ru-RU" sz="10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15.11.2023</a:t>
            </a:fld>
            <a:endParaRPr lang="ru-RU" sz="10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ru-RU" sz="10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15.11.2023</a:t>
            </a:fld>
            <a:endParaRPr lang="ru-RU" sz="10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ru-RU" sz="10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15.11.2023</a:t>
            </a:fld>
            <a:endParaRPr lang="ru-RU" sz="1000" dirty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ru-RU" sz="1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15.11.2023</a:t>
            </a:fld>
            <a:endParaRPr lang="ru-RU" sz="1000" dirty="0" smtClean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ru-RU" sz="100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15.11.2023</a:t>
            </a:fld>
            <a:endParaRPr lang="ru-RU" sz="1000" dirty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ru-RU" sz="1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15.11.2023</a:t>
            </a:fld>
            <a:endParaRPr lang="ru-RU" sz="1000" dirty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ru-RU" sz="1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ru-RU" smtClean="0"/>
              <a:pPr/>
              <a:t>15.11.2023</a:t>
            </a:fld>
            <a:endParaRPr lang="ru-RU" sz="10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ru-RU" sz="10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alloapteka.ru/products_pictures/post-172193-129313096668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hyperlink" Target="http://www.alloapteka.ru/products_pictures/post-172193-129313096668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hyperlink" Target="http://stomatsite.com.ua/_ph/1/711735426.jp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.mota.ru/upload/wallpapers/2010/09/03/09/03/21587/mota_ru_easter_35-crop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57781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noProof="0" dirty="0" smtClean="0">
                <a:solidFill>
                  <a:srgbClr val="000099"/>
                </a:solidFill>
              </a:rPr>
              <a:t>Проект – исследование</a:t>
            </a:r>
            <a:br>
              <a:rPr lang="ru-RU" b="1" noProof="0" dirty="0" smtClean="0">
                <a:solidFill>
                  <a:srgbClr val="000099"/>
                </a:solidFill>
              </a:rPr>
            </a:br>
            <a:r>
              <a:rPr lang="ru-RU" b="1" noProof="0" dirty="0" smtClean="0">
                <a:solidFill>
                  <a:srgbClr val="000099"/>
                </a:solidFill>
              </a:rPr>
              <a:t>«</a:t>
            </a:r>
            <a:r>
              <a:rPr lang="ru-RU" b="1" dirty="0" smtClean="0">
                <a:solidFill>
                  <a:srgbClr val="000099"/>
                </a:solidFill>
              </a:rPr>
              <a:t>Какая зубная паста лучше?»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noProof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7584" y="5157193"/>
            <a:ext cx="5688632" cy="136815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 err="1" smtClean="0">
                <a:solidFill>
                  <a:srgbClr val="000099"/>
                </a:solidFill>
              </a:rPr>
              <a:t>ЧОУ«Лотос</a:t>
            </a:r>
            <a:r>
              <a:rPr lang="ru-RU" b="1" dirty="0" smtClean="0">
                <a:solidFill>
                  <a:srgbClr val="000099"/>
                </a:solidFill>
              </a:rPr>
              <a:t>» г.Москва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Козырь Евгения, </a:t>
            </a:r>
            <a:r>
              <a:rPr lang="ru-RU" b="1" dirty="0" err="1" smtClean="0">
                <a:solidFill>
                  <a:srgbClr val="000099"/>
                </a:solidFill>
              </a:rPr>
              <a:t>Лукашин</a:t>
            </a:r>
            <a:r>
              <a:rPr lang="ru-RU" b="1" dirty="0" smtClean="0">
                <a:solidFill>
                  <a:srgbClr val="000099"/>
                </a:solidFill>
              </a:rPr>
              <a:t> Андрей, Ефимов Максим, Гордеев Артем -  4 </a:t>
            </a:r>
            <a:r>
              <a:rPr lang="ru-RU" b="1" dirty="0" smtClean="0">
                <a:solidFill>
                  <a:srgbClr val="000099"/>
                </a:solidFill>
              </a:rPr>
              <a:t>класс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       </a:t>
            </a:r>
            <a:r>
              <a:rPr lang="ru-RU" b="1" u="sng" dirty="0" smtClean="0">
                <a:solidFill>
                  <a:srgbClr val="000099"/>
                </a:solidFill>
              </a:rPr>
              <a:t>Руководитель : Шульженко Елена Евгеньевна</a:t>
            </a:r>
            <a:endParaRPr lang="ru-RU" b="1" u="sng" dirty="0">
              <a:solidFill>
                <a:srgbClr val="000099"/>
              </a:solidFill>
            </a:endParaRPr>
          </a:p>
        </p:txBody>
      </p:sp>
      <p:pic>
        <p:nvPicPr>
          <p:cNvPr id="3080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085184"/>
            <a:ext cx="1143000" cy="1428750"/>
          </a:xfrm>
          <a:prstGeom prst="rect">
            <a:avLst/>
          </a:prstGeom>
          <a:noFill/>
        </p:spPr>
      </p:pic>
      <p:pic>
        <p:nvPicPr>
          <p:cNvPr id="3074" name="Picture 2" descr="C:\Users\Elena\Pictures\Photo Stream\My Photo Stream\IMG_0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556792"/>
            <a:ext cx="4356968" cy="3267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46"/>
            <a:ext cx="37444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u="sng" dirty="0" smtClean="0">
                <a:latin typeface="Courier New" pitchFamily="49" charset="0"/>
                <a:cs typeface="Courier New" pitchFamily="49" charset="0"/>
              </a:rPr>
              <a:t>Через 1 час: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а)  со всех образцов, кроме 3 (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Дракоша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), 8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Colgate max Fresh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 и </a:t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10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BIOCALCIUM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 , сошел полностью этот слизистый слой, причем образец под 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№ 8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Colgate max Fresh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   полностью сохраняет свой цвет, а на № 3 (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Дракоша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 и 10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BIOCALCIUM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 по 1 осветленному пятну;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Elena\Pictures\Photo Stream\My Photo Stream\IMG_0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360373" cy="2520280"/>
          </a:xfrm>
          <a:prstGeom prst="rect">
            <a:avLst/>
          </a:prstGeom>
          <a:noFill/>
        </p:spPr>
      </p:pic>
      <p:pic>
        <p:nvPicPr>
          <p:cNvPr id="4099" name="Picture 3" descr="C:\Users\Elena\Pictures\Photo Stream\My Photo Stream\IMG_0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3456384" cy="259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3635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б)  образцы  № 2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PresiDENT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), 4(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glister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), 7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.)  из коричневых стали почти белого цвета;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na\Pictures\Photo Stream\My Photo Stream\IMG_0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437112"/>
            <a:ext cx="2952328" cy="22142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1296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в)  на контрольном яйце появилась трещина;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г)  с образцов  №1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Aquafresh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), 3 (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Дракоша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),  5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Lacalut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), 6 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BLACKWOOD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),     9 (Новый жемчуг ) цветовой слой сходит при проведении пальцем, НО все скорлупки твердые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5123" name="Picture 3" descr="C:\Users\Elena\Pictures\Photo Stream\My Photo Stream\IMG_0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764704"/>
            <a:ext cx="3120347" cy="2340260"/>
          </a:xfrm>
          <a:prstGeom prst="rect">
            <a:avLst/>
          </a:prstGeom>
          <a:noFill/>
        </p:spPr>
      </p:pic>
      <p:pic>
        <p:nvPicPr>
          <p:cNvPr id="5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smtClean="0">
                <a:latin typeface="Courier New" pitchFamily="49" charset="0"/>
                <a:cs typeface="Courier New" pitchFamily="49" charset="0"/>
              </a:rPr>
              <a:t>Через 2 часа: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а) яйцо под №5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Lacalut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), сильно треснуло, но скорлупа твердая, внутренняя пленка цела, а на яйце № 6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BLACKWOOD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 – небольшая трещинка;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б) у яйца №4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glister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),  (в отличии от контрольного 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необработанного зубной пастой!)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началось растворение скорлупы (появился участок поверхности, который держится только за счет пленки, виден желток), НО скорлупка твердая;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33" y="1196752"/>
            <a:ext cx="26882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09120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Courier New" pitchFamily="49" charset="0"/>
                <a:cs typeface="Courier New" pitchFamily="49" charset="0"/>
              </a:rPr>
              <a:t>Через 3 часа: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а) на скорлупе №4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glister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),  уже два участка с разрушенной скорлупой;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u="sng" dirty="0" smtClean="0">
                <a:latin typeface="Courier New" pitchFamily="49" charset="0"/>
                <a:cs typeface="Courier New" pitchFamily="49" charset="0"/>
              </a:rPr>
              <a:t>По истечении 6 часов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скорлупа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контрольного яйца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была во многих местах разрушена до пленки, остальные участки скорлупы были пузырчато-бугристые и мягкие.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Через 20 часов </a:t>
            </a:r>
            <a:r>
              <a:rPr lang="ru-RU" b="1" dirty="0" smtClean="0"/>
              <a:t>после начала эксперимента мы наблюдали такую картину:</a:t>
            </a:r>
            <a:br>
              <a:rPr lang="ru-RU" b="1" dirty="0" smtClean="0"/>
            </a:br>
            <a:r>
              <a:rPr lang="ru-RU" b="1" dirty="0" smtClean="0"/>
              <a:t>- на образцах под №5 (</a:t>
            </a:r>
            <a:r>
              <a:rPr lang="en-US" b="1" dirty="0" err="1" smtClean="0"/>
              <a:t>Lacalut</a:t>
            </a:r>
            <a:r>
              <a:rPr lang="ru-RU" b="1" dirty="0" smtClean="0"/>
              <a:t>),  и  6 (</a:t>
            </a:r>
            <a:r>
              <a:rPr lang="en-US" b="1" dirty="0" smtClean="0"/>
              <a:t>BLACKWOOD</a:t>
            </a:r>
            <a:r>
              <a:rPr lang="ru-RU" b="1" dirty="0" smtClean="0"/>
              <a:t>) трещины сильно разошлись, скорлупа стала отслаиваться большими кусками, поверхность яйца бугристая и мягкая;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600399" cy="31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628800"/>
            <a:ext cx="404552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3600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на образце №4(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glister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),   площадь растворенной скорлупы увеличилась, скорлупа мягкая;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35381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860032" y="332656"/>
            <a:ext cx="3491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- на образце №1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Aquafresh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),  появились полупрозрачные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прожилочки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, но скорлупа целая, хотя и мягкая;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29485" y="3427499"/>
            <a:ext cx="3490616" cy="248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4464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скорлупа образца под №3 (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Дракоша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 внешне не изменилась,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но стала мягкой;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образец №7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.)   тоже без сильных изменений, скорлупа целая, в отдельных местах стала чуть-чуть размягчаться; </a:t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а на №9 (Новый жемчуг) появилась еле заметная трещинка, но скорлупа твердая;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4410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44008" y="260648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- скорлупа образца №2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PresiDENT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 осталась целой и твердой, хотя толщина скорлупы стала намного меньше, как очень тонкий и хрупкий фарфор;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04864"/>
            <a:ext cx="31861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- образцы под № 8 (С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olgate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) и 10 (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BIOCALCIUM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) остались </a:t>
            </a:r>
            <a:r>
              <a:rPr lang="ru-RU" sz="2400" b="1" u="sng" dirty="0" smtClean="0">
                <a:latin typeface="Courier New" pitchFamily="49" charset="0"/>
                <a:cs typeface="Courier New" pitchFamily="49" charset="0"/>
              </a:rPr>
              <a:t>целыми и твердыми! </a:t>
            </a:r>
            <a:endParaRPr lang="ru-RU" sz="2400" b="1" u="sng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4056451" cy="304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39604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ИТОГ</a:t>
            </a:r>
            <a:r>
              <a:rPr lang="ru-RU" sz="2400" u="sng" dirty="0" smtClean="0"/>
              <a:t>. </a:t>
            </a:r>
          </a:p>
          <a:p>
            <a:r>
              <a:rPr lang="ru-RU" dirty="0" smtClean="0"/>
              <a:t>      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Не все пасты выдержали испытание. Вынесли испытание кислотой яйца, обработанные пастами: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 место - С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olgate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и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BIOCALCIUM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– скорлупа твердая; 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на втором месте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PresiDENT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– скорлупа твердая, но истончилась;</a:t>
            </a: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на третьем –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., скорлупа местами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легка размягчилась.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Elena\Pictures\Photo Stream\My Photo Stream\IMG_0701 - копи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1888">
            <a:off x="5792574" y="2800614"/>
            <a:ext cx="1257232" cy="3094725"/>
          </a:xfrm>
          <a:prstGeom prst="rect">
            <a:avLst/>
          </a:prstGeom>
          <a:noFill/>
        </p:spPr>
      </p:pic>
      <p:pic>
        <p:nvPicPr>
          <p:cNvPr id="5" name="Picture 23" descr="http://www.alloapteka.ru/products_pictures/post-172193-129313096668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42751">
            <a:off x="1290240" y="3027560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Цель работы:</a:t>
            </a:r>
            <a:r>
              <a:rPr lang="ru-RU" dirty="0" smtClean="0">
                <a:solidFill>
                  <a:srgbClr val="000099"/>
                </a:solidFill>
              </a:rPr>
              <a:t> 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1) Доказать, что зубы необходимо чистить.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2) Изучить, какая зубная паста лучше влияет на прочность зубов.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Объект исследования</a:t>
            </a:r>
            <a:r>
              <a:rPr lang="ru-RU" dirty="0" smtClean="0">
                <a:solidFill>
                  <a:srgbClr val="000099"/>
                </a:solidFill>
              </a:rPr>
              <a:t>: зубная паста импортных и отечественных производителей.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Предмет исследования:</a:t>
            </a:r>
            <a:r>
              <a:rPr lang="ru-RU" dirty="0" smtClean="0">
                <a:solidFill>
                  <a:srgbClr val="000099"/>
                </a:solidFill>
              </a:rPr>
              <a:t> влияние зубных паст на сохранность зубов.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Задачи</a:t>
            </a:r>
            <a:r>
              <a:rPr lang="ru-RU" dirty="0" smtClean="0">
                <a:solidFill>
                  <a:srgbClr val="000099"/>
                </a:solidFill>
              </a:rPr>
              <a:t>: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- изучить общественное мнение о зубных пастах;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- изучить действие зубных паст на эмаль зубов;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- провести наблюдение и эксперимент;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- сделать выводы.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72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085184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429000"/>
            <a:ext cx="1872208" cy="23402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Сравнив и проанализировав результаты соцопроса и эксперимента, мы увидели, что большинство опрошенных абсолютно правильно выбрали для себя зубную пасту – </a:t>
            </a:r>
            <a:r>
              <a:rPr lang="ru-RU" sz="2400" b="1" i="1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olgate</a:t>
            </a:r>
            <a:r>
              <a:rPr lang="ru-RU" sz="2400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паста </a:t>
            </a:r>
            <a:r>
              <a:rPr lang="en-US" sz="2400" b="1" i="1" u="sng" dirty="0" err="1" smtClean="0">
                <a:latin typeface="Courier New" pitchFamily="49" charset="0"/>
                <a:cs typeface="Courier New" pitchFamily="49" charset="0"/>
              </a:rPr>
              <a:t>Lacalut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испытания не </a:t>
            </a:r>
            <a:r>
              <a:rPr lang="ru-RU" sz="2400" b="1" u="sng" dirty="0" smtClean="0">
                <a:latin typeface="Courier New" pitchFamily="49" charset="0"/>
                <a:cs typeface="Courier New" pitchFamily="49" charset="0"/>
              </a:rPr>
              <a:t>выдержала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, хотя по популярности она на 2 месте, пасту </a:t>
            </a:r>
            <a:r>
              <a:rPr lang="en-US" sz="2400" b="1" i="1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BIOCALCIUM</a:t>
            </a:r>
            <a:r>
              <a:rPr lang="ru-RU" sz="2400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вообще никто не использует, жаль. 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1944216" cy="24302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Удивили причины приобретения той или иной пасты, на </a:t>
            </a:r>
            <a:r>
              <a:rPr lang="ru-RU" sz="2400" b="1" i="1" u="sng" dirty="0" smtClean="0">
                <a:latin typeface="Courier New" pitchFamily="49" charset="0"/>
                <a:cs typeface="Courier New" pitchFamily="49" charset="0"/>
              </a:rPr>
              <a:t>1 месте вкус и запах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!? Теперь мы точно знаем, что не это главное! </a:t>
            </a:r>
            <a:r>
              <a:rPr lang="ru-RU" sz="2400" b="1" u="sng" dirty="0" smtClean="0">
                <a:latin typeface="Courier New" pitchFamily="49" charset="0"/>
                <a:cs typeface="Courier New" pitchFamily="49" charset="0"/>
              </a:rPr>
              <a:t>Главное – то, как паста оберегает зубы от разрушения! И теперь мы точно знаем, что зубы нужно обязательно чистить, желательно 2 раза в день. Т.к. эти процедуры предупреждают разрушение зубов и возникновение кариеса.</a:t>
            </a:r>
            <a:endParaRPr lang="ru-RU" sz="2400" b="1" u="sng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365" name="Picture 5" descr="http://www.neways-all.ru/assets/images/products/Zu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132464" cy="3102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12976"/>
            <a:ext cx="2131437" cy="2664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19675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Берегите зубы!</a:t>
            </a:r>
          </a:p>
          <a:p>
            <a:pPr algn="ctr"/>
            <a:r>
              <a:rPr lang="ru-RU" sz="5400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Спасибо за внимание!</a:t>
            </a:r>
            <a:r>
              <a:rPr lang="ru-RU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b="1" dirty="0">
              <a:solidFill>
                <a:srgbClr val="000099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Гипотеза: </a:t>
            </a:r>
            <a:r>
              <a:rPr lang="ru-RU" dirty="0" smtClean="0"/>
              <a:t>способна ли зубная паста оказать влияние на прочность зубов, т.е. нужно ли чистить зубы для их укрепления, и какая паста это сделает лучше?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b="1" dirty="0" smtClean="0"/>
              <a:t>Методы исследования:</a:t>
            </a:r>
            <a:endParaRPr lang="ru-RU" dirty="0" smtClean="0"/>
          </a:p>
          <a:p>
            <a:r>
              <a:rPr lang="ru-RU" dirty="0" smtClean="0"/>
              <a:t> сбор информации о видах зубных паст;</a:t>
            </a:r>
          </a:p>
          <a:p>
            <a:r>
              <a:rPr lang="ru-RU" dirty="0" smtClean="0"/>
              <a:t> провести социологический опрос среди учащихся и     </a:t>
            </a:r>
            <a:br>
              <a:rPr lang="ru-RU" dirty="0" smtClean="0"/>
            </a:br>
            <a:r>
              <a:rPr lang="ru-RU" dirty="0" smtClean="0"/>
              <a:t> педагогов школы о том,  какой зубной пастой они пользуются и почему;</a:t>
            </a:r>
          </a:p>
          <a:p>
            <a:r>
              <a:rPr lang="ru-RU" dirty="0" smtClean="0"/>
              <a:t>исследовать, пронаблюдать и провести эксперимент;</a:t>
            </a:r>
          </a:p>
          <a:p>
            <a:r>
              <a:rPr lang="ru-RU" dirty="0" smtClean="0"/>
              <a:t>систематизировать полученные теоретические и практические знания.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b="1" dirty="0" smtClean="0"/>
              <a:t>Цели самостоятельной работы</a:t>
            </a:r>
            <a:r>
              <a:rPr lang="ru-RU" dirty="0" smtClean="0"/>
              <a:t>: провести эксперимент и сделать вывод о результате химического взаимодействия кислот и соединений кальция.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3170" y="5517232"/>
            <a:ext cx="970181" cy="1212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281554"/>
            <a:ext cx="7128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Практическая часть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7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1 часть. Социологический опрос.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ru-RU" dirty="0" smtClean="0"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Опросили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62 человека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(ученики и сотрудники школы). </a:t>
            </a:r>
            <a:r>
              <a:rPr lang="ru-RU" dirty="0" smtClean="0"/>
              <a:t>Были предложены два вопроса: какой пастой вы чистите зубы и почему?</a:t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</a:t>
            </a:r>
            <a:r>
              <a:rPr lang="ru-RU" b="1" dirty="0" smtClean="0"/>
              <a:t>РЕЗУЛЬТАТЫ.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47664" y="2564904"/>
          <a:ext cx="6264696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43608" y="764704"/>
          <a:ext cx="71287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260648"/>
            <a:ext cx="2736304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Aquafresh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3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2 –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PresiDENT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3 –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Дракоша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4 – </a:t>
            </a:r>
            <a:r>
              <a:rPr lang="en-US" sz="1400" b="1" dirty="0" smtClean="0">
                <a:latin typeface="Arial" pitchFamily="34" charset="0"/>
                <a:ea typeface="Times New Roman" pitchFamily="18" charset="0"/>
              </a:rPr>
              <a:t>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lister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5 –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Lacalut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6 –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BLACKWOOD</a:t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7 –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R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8 –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Colgate </a:t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9 – Новый жемчуг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10 –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BIOCALCIUM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Users\Elena\Pictures\Photo Stream\My Photo Stream\IMG_069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6632"/>
            <a:ext cx="636826" cy="1592064"/>
          </a:xfrm>
          <a:prstGeom prst="rect">
            <a:avLst/>
          </a:prstGeom>
          <a:noFill/>
        </p:spPr>
      </p:pic>
      <p:pic>
        <p:nvPicPr>
          <p:cNvPr id="2051" name="Picture 3" descr="C:\Users\Elena\Pictures\Photo Stream\My Photo Stream\IMG_0699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590015" cy="1656184"/>
          </a:xfrm>
          <a:prstGeom prst="rect">
            <a:avLst/>
          </a:prstGeom>
          <a:noFill/>
        </p:spPr>
      </p:pic>
      <p:pic>
        <p:nvPicPr>
          <p:cNvPr id="2052" name="Picture 4" descr="C:\Users\Elena\Pictures\Photo Stream\My Photo Stream\IMG_0699 - коп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590674" cy="1601828"/>
          </a:xfrm>
          <a:prstGeom prst="rect">
            <a:avLst/>
          </a:prstGeom>
          <a:noFill/>
        </p:spPr>
      </p:pic>
      <p:pic>
        <p:nvPicPr>
          <p:cNvPr id="2053" name="Picture 5" descr="C:\Users\Elena\Pictures\Photo Stream\My Photo Stream\IMG_0699 - копия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340768"/>
            <a:ext cx="477619" cy="1592063"/>
          </a:xfrm>
          <a:prstGeom prst="rect">
            <a:avLst/>
          </a:prstGeom>
          <a:noFill/>
        </p:spPr>
      </p:pic>
      <p:pic>
        <p:nvPicPr>
          <p:cNvPr id="2054" name="Picture 6" descr="C:\Users\Elena\Pictures\Photo Stream\My Photo Stream\IMG_0699 - копия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916832"/>
            <a:ext cx="417066" cy="1551873"/>
          </a:xfrm>
          <a:prstGeom prst="rect">
            <a:avLst/>
          </a:prstGeom>
          <a:noFill/>
        </p:spPr>
      </p:pic>
      <p:pic>
        <p:nvPicPr>
          <p:cNvPr id="2055" name="Picture 7" descr="C:\Users\Elena\Pictures\Photo Stream\My Photo Stream\IMG_0699 - копия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348880"/>
            <a:ext cx="527371" cy="1592064"/>
          </a:xfrm>
          <a:prstGeom prst="rect">
            <a:avLst/>
          </a:prstGeom>
          <a:noFill/>
        </p:spPr>
      </p:pic>
      <p:pic>
        <p:nvPicPr>
          <p:cNvPr id="2056" name="Picture 8" descr="C:\Users\Elena\Pictures\Photo Stream\My Photo Stream\IMG_0701 - копия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068960"/>
            <a:ext cx="531366" cy="1393748"/>
          </a:xfrm>
          <a:prstGeom prst="rect">
            <a:avLst/>
          </a:prstGeom>
          <a:noFill/>
        </p:spPr>
      </p:pic>
      <p:pic>
        <p:nvPicPr>
          <p:cNvPr id="2057" name="Picture 9" descr="C:\Users\Elena\Pictures\Photo Stream\My Photo Stream\IMG_0701 - копия (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501008"/>
            <a:ext cx="585065" cy="1440160"/>
          </a:xfrm>
          <a:prstGeom prst="rect">
            <a:avLst/>
          </a:prstGeom>
          <a:noFill/>
        </p:spPr>
      </p:pic>
      <p:pic>
        <p:nvPicPr>
          <p:cNvPr id="12" name="Picture 17" descr="http://stomatsite.com.ua/_ph/1/71173542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2257743" y="4879161"/>
            <a:ext cx="1496166" cy="612068"/>
          </a:xfrm>
          <a:prstGeom prst="rect">
            <a:avLst/>
          </a:prstGeom>
          <a:noFill/>
        </p:spPr>
      </p:pic>
      <p:pic>
        <p:nvPicPr>
          <p:cNvPr id="13" name="Picture 23" descr="http://www.alloapteka.ru/products_pictures/post-172193-1293130966684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5373216"/>
            <a:ext cx="1080120" cy="1080120"/>
          </a:xfrm>
          <a:prstGeom prst="rect">
            <a:avLst/>
          </a:prstGeom>
          <a:noFill/>
        </p:spPr>
      </p:pic>
      <p:pic>
        <p:nvPicPr>
          <p:cNvPr id="14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2360" y="5157192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На уроках окружающего мира мы узнали, что строительным материалом для зубов является кальций. Яичная скорлупа, как и зубная эмаль, состоит из кальция. Поэтому мы решили использовать в качестве модели для опытов сырые яйца.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085184"/>
            <a:ext cx="1143000" cy="1428750"/>
          </a:xfrm>
          <a:prstGeom prst="rect">
            <a:avLst/>
          </a:prstGeom>
          <a:noFill/>
        </p:spPr>
      </p:pic>
      <p:pic>
        <p:nvPicPr>
          <p:cNvPr id="18436" name="Picture 4" descr="http://img.mota.ru/upload/wallpapers/2010/09/03/09/03/21587/mota_ru_easter_35-cro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140968"/>
            <a:ext cx="3672408" cy="2749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69847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При попадании яиц в раствор кислоты, начались активно выделяться пузырьки воздуха и покрывать</a:t>
            </a: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поверхность яиц.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085184"/>
            <a:ext cx="1143000" cy="142875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01008"/>
            <a:ext cx="3366520" cy="252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88840"/>
            <a:ext cx="3342517" cy="25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u="sng" dirty="0" smtClean="0">
                <a:latin typeface="Courier New" pitchFamily="49" charset="0"/>
                <a:cs typeface="Courier New" pitchFamily="49" charset="0"/>
              </a:rPr>
              <a:t>Через 15 минут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было выявлено, что на всех образцах и контрольном яйце верхний слой превратился в нечто, похожее на слизь коричневого цвета, и отслаивается, </a:t>
            </a:r>
            <a:br>
              <a:rPr lang="ru-RU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НО все скорлупки остаются твердыми.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582544" cy="268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im4-tub-ru.yandex.net/i?id=213261604-4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229200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1064</Words>
  <Application>Microsoft Office PowerPoint</Application>
  <PresentationFormat>Экран (4:3)</PresentationFormat>
  <Paragraphs>108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Calibri</vt:lpstr>
      <vt:lpstr>Courier New</vt:lpstr>
      <vt:lpstr>Times New Roman</vt:lpstr>
      <vt:lpstr>Тема2</vt:lpstr>
      <vt:lpstr>Проект – исследование «Какая зубная паста лучше?»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2013-03-20T12:45:57Z</dcterms:created>
  <dcterms:modified xsi:type="dcterms:W3CDTF">2023-11-15T13:34:30Z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TC020300649991</vt:lpwstr>
  </property>
</Properties>
</file>