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043F-9576-4B9B-954F-4571701986C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7CB4-E8BF-46B2-A276-6FF0DF1BE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0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043F-9576-4B9B-954F-4571701986C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7CB4-E8BF-46B2-A276-6FF0DF1BE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69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043F-9576-4B9B-954F-4571701986C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7CB4-E8BF-46B2-A276-6FF0DF1BE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6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043F-9576-4B9B-954F-4571701986C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7CB4-E8BF-46B2-A276-6FF0DF1BE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63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043F-9576-4B9B-954F-4571701986C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7CB4-E8BF-46B2-A276-6FF0DF1BE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2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043F-9576-4B9B-954F-4571701986C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7CB4-E8BF-46B2-A276-6FF0DF1BE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8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043F-9576-4B9B-954F-4571701986C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7CB4-E8BF-46B2-A276-6FF0DF1BE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2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043F-9576-4B9B-954F-4571701986C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7CB4-E8BF-46B2-A276-6FF0DF1BE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74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043F-9576-4B9B-954F-4571701986C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7CB4-E8BF-46B2-A276-6FF0DF1BE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6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043F-9576-4B9B-954F-4571701986C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7CB4-E8BF-46B2-A276-6FF0DF1BE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65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043F-9576-4B9B-954F-4571701986C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7CB4-E8BF-46B2-A276-6FF0DF1BE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54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043F-9576-4B9B-954F-4571701986C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A7CB4-E8BF-46B2-A276-6FF0DF1BE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8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Функции и </a:t>
            </a:r>
            <a:r>
              <a:rPr lang="ru-RU" dirty="0" smtClean="0"/>
              <a:t>графики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Подготовка к ГИА 9 </a:t>
            </a:r>
            <a:r>
              <a:rPr lang="ru-RU" dirty="0" smtClean="0"/>
              <a:t>класс</a:t>
            </a:r>
          </a:p>
          <a:p>
            <a:r>
              <a:rPr lang="ru-RU" dirty="0" smtClean="0"/>
              <a:t>11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4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На рисунке изображены графики функций вида </a:t>
            </a:r>
            <a:r>
              <a:rPr lang="en-US" dirty="0" smtClean="0"/>
              <a:t>y= </a:t>
            </a:r>
            <a:r>
              <a:rPr lang="en-US" dirty="0" err="1" smtClean="0"/>
              <a:t>kx+b</a:t>
            </a:r>
            <a:r>
              <a:rPr lang="en-US" dirty="0" smtClean="0"/>
              <a:t> </a:t>
            </a:r>
            <a:r>
              <a:rPr lang="ru-RU" dirty="0" smtClean="0"/>
              <a:t>. Установите соответствие между графиками и знаками коэффициентов </a:t>
            </a:r>
            <a:r>
              <a:rPr lang="en-US" dirty="0" smtClean="0"/>
              <a:t>k</a:t>
            </a:r>
            <a:r>
              <a:rPr lang="ru-RU" dirty="0" smtClean="0"/>
              <a:t> и</a:t>
            </a:r>
            <a:r>
              <a:rPr lang="en-US" dirty="0" smtClean="0"/>
              <a:t> b</a:t>
            </a:r>
            <a:r>
              <a:rPr lang="ru-RU" dirty="0" smtClean="0"/>
              <a:t> 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1)</a:t>
            </a:r>
            <a:r>
              <a:rPr lang="en-US" dirty="0" smtClean="0"/>
              <a:t> K&lt;0, b&lt;0</a:t>
            </a:r>
            <a:r>
              <a:rPr lang="ru-RU" dirty="0" smtClean="0"/>
              <a:t> 2) </a:t>
            </a:r>
            <a:r>
              <a:rPr lang="en-US" dirty="0" smtClean="0"/>
              <a:t>K&gt;0,b&gt;0</a:t>
            </a:r>
            <a:r>
              <a:rPr lang="ru-RU" dirty="0" smtClean="0"/>
              <a:t> 3) </a:t>
            </a:r>
            <a:r>
              <a:rPr lang="en-US" dirty="0" smtClean="0"/>
              <a:t>K&lt;0, b&gt;0</a:t>
            </a:r>
            <a:r>
              <a:rPr lang="ru-RU" dirty="0"/>
              <a:t> </a:t>
            </a:r>
            <a:r>
              <a:rPr lang="ru-RU" dirty="0" smtClean="0"/>
              <a:t> 4) </a:t>
            </a:r>
            <a:r>
              <a:rPr lang="en-US" dirty="0" smtClean="0"/>
              <a:t>k &gt;0, b&lt; 0</a:t>
            </a:r>
          </a:p>
          <a:p>
            <a:pPr marL="0" indent="0">
              <a:buNone/>
            </a:pPr>
            <a:r>
              <a:rPr lang="ru-RU" dirty="0" smtClean="0"/>
              <a:t>								321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496855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273630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8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На рисунке изображены графики функций вида </a:t>
            </a:r>
            <a:r>
              <a:rPr lang="en-US" dirty="0"/>
              <a:t>y= </a:t>
            </a:r>
            <a:r>
              <a:rPr lang="en-US" dirty="0" err="1"/>
              <a:t>kx+b</a:t>
            </a:r>
            <a:r>
              <a:rPr lang="en-US" dirty="0"/>
              <a:t> </a:t>
            </a:r>
            <a:r>
              <a:rPr lang="ru-RU" dirty="0"/>
              <a:t>. Установите соответствие между графиками и знаками коэффициентов </a:t>
            </a:r>
            <a:r>
              <a:rPr lang="en-US" dirty="0"/>
              <a:t>k</a:t>
            </a:r>
            <a:r>
              <a:rPr lang="ru-RU" dirty="0"/>
              <a:t> и</a:t>
            </a:r>
            <a:r>
              <a:rPr lang="en-US" dirty="0"/>
              <a:t> b</a:t>
            </a:r>
            <a:r>
              <a:rPr lang="ru-RU" dirty="0"/>
              <a:t> 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en-US" dirty="0" smtClean="0"/>
              <a:t>K&gt;0</a:t>
            </a:r>
            <a:r>
              <a:rPr lang="en-US" dirty="0"/>
              <a:t>, b&lt;0</a:t>
            </a:r>
            <a:r>
              <a:rPr lang="ru-RU" dirty="0"/>
              <a:t> 2) </a:t>
            </a:r>
            <a:r>
              <a:rPr lang="en-US" dirty="0"/>
              <a:t>K&gt;0,b&gt;0</a:t>
            </a:r>
            <a:r>
              <a:rPr lang="ru-RU" dirty="0"/>
              <a:t> 3) </a:t>
            </a:r>
            <a:r>
              <a:rPr lang="en-US" dirty="0" smtClean="0"/>
              <a:t>K&lt;0</a:t>
            </a:r>
            <a:r>
              <a:rPr lang="en-US" dirty="0"/>
              <a:t>, b&gt;0</a:t>
            </a:r>
            <a:r>
              <a:rPr lang="ru-RU" dirty="0"/>
              <a:t>  4) </a:t>
            </a:r>
            <a:r>
              <a:rPr lang="en-US" dirty="0"/>
              <a:t>k &lt;</a:t>
            </a:r>
            <a:r>
              <a:rPr lang="en-US" dirty="0" smtClean="0"/>
              <a:t>0</a:t>
            </a:r>
            <a:r>
              <a:rPr lang="en-US" dirty="0"/>
              <a:t>, b&lt; 0</a:t>
            </a:r>
          </a:p>
          <a:p>
            <a:pPr marL="0" indent="0" algn="ctr">
              <a:buNone/>
            </a:pPr>
            <a:r>
              <a:rPr lang="en-US" dirty="0" smtClean="0"/>
              <a:t>															342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1944"/>
            <a:ext cx="518457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37968"/>
            <a:ext cx="266429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48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Назовите значение </a:t>
            </a:r>
            <a:r>
              <a:rPr lang="en-US" dirty="0" smtClean="0"/>
              <a:t>b </a:t>
            </a:r>
            <a:r>
              <a:rPr lang="ru-RU" dirty="0" smtClean="0"/>
              <a:t> по графику функции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y= </a:t>
            </a:r>
            <a:r>
              <a:rPr lang="en-US" dirty="0" err="1" smtClean="0"/>
              <a:t>kx</a:t>
            </a:r>
            <a:r>
              <a:rPr lang="en-US" dirty="0" smtClean="0"/>
              <a:t> +b</a:t>
            </a:r>
            <a:r>
              <a:rPr lang="ru-RU" dirty="0" smtClean="0"/>
              <a:t>, изображенному на рисунке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- 3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547260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03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Назовите значение </a:t>
            </a:r>
            <a:r>
              <a:rPr lang="en-US" dirty="0" smtClean="0"/>
              <a:t>b </a:t>
            </a:r>
            <a:r>
              <a:rPr lang="ru-RU" dirty="0" smtClean="0"/>
              <a:t> по графику функции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y= </a:t>
            </a:r>
            <a:r>
              <a:rPr lang="en-US" dirty="0" err="1" smtClean="0"/>
              <a:t>kx</a:t>
            </a:r>
            <a:r>
              <a:rPr lang="en-US" dirty="0" smtClean="0"/>
              <a:t> +b</a:t>
            </a:r>
            <a:r>
              <a:rPr lang="ru-RU" dirty="0" smtClean="0"/>
              <a:t>, изображенному на рисунке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		2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4464496" cy="432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33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График какой из приведенных ниже функций изображен на рисунке</a:t>
                </a:r>
              </a:p>
              <a:p>
                <a:pPr marL="0" indent="0">
                  <a:buNone/>
                </a:pPr>
                <a:r>
                  <a:rPr lang="ru-RU" dirty="0" smtClean="0"/>
                  <a:t>1) </a:t>
                </a:r>
                <a:r>
                  <a:rPr lang="en-US" dirty="0" smtClean="0"/>
                  <a:t>y =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- 6x -5</a:t>
                </a:r>
              </a:p>
              <a:p>
                <a:pPr marL="0" indent="0">
                  <a:buNone/>
                </a:pPr>
                <a:r>
                  <a:rPr lang="en-US" dirty="0" smtClean="0"/>
                  <a:t>2)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+</a:t>
                </a:r>
                <a:r>
                  <a:rPr lang="en-US" dirty="0" smtClean="0"/>
                  <a:t> 6x </a:t>
                </a:r>
                <a:r>
                  <a:rPr lang="en-US" dirty="0"/>
                  <a:t>+</a:t>
                </a:r>
                <a:r>
                  <a:rPr lang="en-US" dirty="0" smtClean="0"/>
                  <a:t>5</a:t>
                </a:r>
              </a:p>
              <a:p>
                <a:pPr marL="0" indent="0">
                  <a:buNone/>
                </a:pPr>
                <a:r>
                  <a:rPr lang="en-US" dirty="0" smtClean="0"/>
                  <a:t>3)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- 6x +5</a:t>
                </a:r>
              </a:p>
              <a:p>
                <a:pPr marL="0" indent="0">
                  <a:buNone/>
                </a:pPr>
                <a:r>
                  <a:rPr lang="en-US" dirty="0" smtClean="0"/>
                  <a:t>4) y =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+ 6x -5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							2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  <a:blipFill rotWithShape="1">
                <a:blip r:embed="rId2"/>
                <a:stretch>
                  <a:fillRect l="-1852" t="-1368" r="-222" b="-2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457629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13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График какой из приведенных ниже функций изображен на рисунке</a:t>
                </a:r>
              </a:p>
              <a:p>
                <a:pPr marL="0" indent="0">
                  <a:buNone/>
                </a:pPr>
                <a:r>
                  <a:rPr lang="ru-RU" dirty="0" smtClean="0"/>
                  <a:t>1) </a:t>
                </a:r>
                <a:r>
                  <a:rPr lang="en-US" dirty="0" smtClean="0"/>
                  <a:t>y = - 2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- 4x + 4</a:t>
                </a:r>
              </a:p>
              <a:p>
                <a:pPr marL="0" indent="0">
                  <a:buNone/>
                </a:pPr>
                <a:r>
                  <a:rPr lang="en-US" dirty="0" smtClean="0"/>
                  <a:t>2) y = -2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+</a:t>
                </a:r>
                <a:r>
                  <a:rPr lang="en-US" dirty="0" smtClean="0"/>
                  <a:t> 4x +</a:t>
                </a:r>
                <a:r>
                  <a:rPr lang="en-US" dirty="0"/>
                  <a:t>4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3)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- 4x -4</a:t>
                </a:r>
              </a:p>
              <a:p>
                <a:pPr marL="0" indent="0">
                  <a:buNone/>
                </a:pPr>
                <a:r>
                  <a:rPr lang="en-US" dirty="0" smtClean="0"/>
                  <a:t>4) y =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+ 4x -4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							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1852" t="-2236" r="-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21621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19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640"/>
                <a:ext cx="8229600" cy="63367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На одном из рисунков изображен  график функции </a:t>
                </a:r>
                <a:r>
                  <a:rPr lang="en-US" dirty="0" smtClean="0"/>
                  <a:t> y= 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+3x +3</a:t>
                </a:r>
                <a:r>
                  <a:rPr lang="ru-RU" dirty="0" smtClean="0"/>
                  <a:t>. Укажите номер этого рисунка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/>
                  <a:t>	</a:t>
                </a:r>
                <a:r>
                  <a:rPr lang="ru-RU" dirty="0" smtClean="0"/>
                  <a:t>							</a:t>
                </a:r>
              </a:p>
              <a:p>
                <a:pPr marL="0" indent="0">
                  <a:buNone/>
                </a:pPr>
                <a:r>
                  <a:rPr lang="ru-RU" dirty="0"/>
                  <a:t>	</a:t>
                </a:r>
                <a:r>
                  <a:rPr lang="ru-RU" dirty="0" smtClean="0"/>
                  <a:t>							4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640"/>
                <a:ext cx="8229600" cy="6336704"/>
              </a:xfrm>
              <a:blipFill rotWithShape="1">
                <a:blip r:embed="rId2"/>
                <a:stretch>
                  <a:fillRect l="-1852" t="-1251" b="-1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662473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619268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На одном из рисунков изображен  график функции </a:t>
                </a:r>
                <a:r>
                  <a:rPr lang="en-US" dirty="0" smtClean="0"/>
                  <a:t> y= 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+</a:t>
                </a:r>
                <a:r>
                  <a:rPr lang="ru-RU" dirty="0" smtClean="0"/>
                  <a:t>12</a:t>
                </a:r>
                <a:r>
                  <a:rPr lang="en-US" dirty="0" smtClean="0"/>
                  <a:t>x </a:t>
                </a:r>
                <a:r>
                  <a:rPr lang="ru-RU" dirty="0" smtClean="0"/>
                  <a:t>- 16. Укажите номер этого рисунка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								1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6192688"/>
              </a:xfrm>
              <a:blipFill rotWithShape="1">
                <a:blip r:embed="rId2"/>
                <a:stretch>
                  <a:fillRect l="-1852" t="-2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615617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9" y="4005064"/>
            <a:ext cx="619268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53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Найдите значение </a:t>
                </a:r>
                <a:r>
                  <a:rPr lang="en-US" dirty="0" smtClean="0"/>
                  <a:t>c </a:t>
                </a:r>
                <a:r>
                  <a:rPr lang="ru-RU" dirty="0" smtClean="0"/>
                  <a:t> по графику функции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y=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+ </a:t>
                </a:r>
                <a:r>
                  <a:rPr lang="en-US" dirty="0" err="1" smtClean="0"/>
                  <a:t>bx</a:t>
                </a:r>
                <a:r>
                  <a:rPr lang="en-US" dirty="0" smtClean="0"/>
                  <a:t> + c</a:t>
                </a:r>
                <a:r>
                  <a:rPr lang="ru-RU" dirty="0" smtClean="0"/>
                  <a:t>, изображенному на рисунке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			- 1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1852" t="-13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561662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3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Найдите значение </a:t>
                </a:r>
                <a:r>
                  <a:rPr lang="en-US" dirty="0" smtClean="0"/>
                  <a:t>c </a:t>
                </a:r>
                <a:r>
                  <a:rPr lang="ru-RU" dirty="0" smtClean="0"/>
                  <a:t> по графику функции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y=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+ </a:t>
                </a:r>
                <a:r>
                  <a:rPr lang="en-US" dirty="0" err="1" smtClean="0"/>
                  <a:t>bx</a:t>
                </a:r>
                <a:r>
                  <a:rPr lang="en-US" dirty="0" smtClean="0"/>
                  <a:t> + c</a:t>
                </a:r>
                <a:r>
                  <a:rPr lang="ru-RU" dirty="0" smtClean="0"/>
                  <a:t>, изображенному на рисунке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			4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  <a:blipFill rotWithShape="1">
                <a:blip r:embed="rId2"/>
                <a:stretch>
                  <a:fillRect l="-1852" t="-1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15" y="1988840"/>
            <a:ext cx="4741515" cy="417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99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58655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График какой из приведённых ниже функций изображен на рисунке?</a:t>
                </a:r>
              </a:p>
              <a:p>
                <a:pPr marL="0" indent="0">
                  <a:buNone/>
                </a:pPr>
                <a:r>
                  <a:rPr lang="ru-RU" dirty="0" smtClean="0"/>
                  <a:t>1) </a:t>
                </a:r>
                <a:r>
                  <a:rPr lang="en-US" dirty="0" smtClean="0"/>
                  <a:t>y=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x</a:t>
                </a:r>
              </a:p>
              <a:p>
                <a:pPr marL="0" indent="0">
                  <a:buNone/>
                </a:pPr>
                <a:r>
                  <a:rPr lang="en-US" dirty="0" smtClean="0"/>
                  <a:t>2) y= -3x</a:t>
                </a:r>
              </a:p>
              <a:p>
                <a:pPr marL="0" indent="0">
                  <a:buNone/>
                </a:pPr>
                <a:r>
                  <a:rPr lang="en-US" dirty="0" smtClean="0"/>
                  <a:t>3) 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x</a:t>
                </a:r>
              </a:p>
              <a:p>
                <a:pPr marL="0" indent="0">
                  <a:buNone/>
                </a:pPr>
                <a:r>
                  <a:rPr lang="en-US" dirty="0" smtClean="0"/>
                  <a:t>4) y=3x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			1</a:t>
                </a: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5865515"/>
              </a:xfrm>
              <a:blipFill rotWithShape="1">
                <a:blip r:embed="rId2"/>
                <a:stretch>
                  <a:fillRect l="-1852" t="-1351" r="-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687812" cy="412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08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Найдите значение </a:t>
                </a:r>
                <a:r>
                  <a:rPr lang="en-US" dirty="0" smtClean="0"/>
                  <a:t>a </a:t>
                </a:r>
                <a:r>
                  <a:rPr lang="ru-RU" dirty="0" smtClean="0"/>
                  <a:t> по графику функции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y=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+ </a:t>
                </a:r>
                <a:r>
                  <a:rPr lang="en-US" dirty="0" err="1" smtClean="0"/>
                  <a:t>bx</a:t>
                </a:r>
                <a:r>
                  <a:rPr lang="en-US" dirty="0" smtClean="0"/>
                  <a:t> + c</a:t>
                </a:r>
                <a:r>
                  <a:rPr lang="ru-RU" dirty="0" smtClean="0"/>
                  <a:t>, изображенному на рисунке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			- 2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  <a:blipFill rotWithShape="1">
                <a:blip r:embed="rId2"/>
                <a:stretch>
                  <a:fillRect l="-1852" t="-1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4468167" cy="410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99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260648"/>
                <a:ext cx="8229600" cy="61926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Найдите значение </a:t>
                </a:r>
                <a:r>
                  <a:rPr lang="en-US" dirty="0"/>
                  <a:t>a</a:t>
                </a:r>
                <a:r>
                  <a:rPr lang="en-US" dirty="0" smtClean="0"/>
                  <a:t> </a:t>
                </a:r>
                <a:r>
                  <a:rPr lang="ru-RU" dirty="0" smtClean="0"/>
                  <a:t> по графику функции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y=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+ </a:t>
                </a:r>
                <a:r>
                  <a:rPr lang="en-US" dirty="0" err="1" smtClean="0"/>
                  <a:t>bx</a:t>
                </a:r>
                <a:r>
                  <a:rPr lang="en-US" dirty="0" smtClean="0"/>
                  <a:t> + c</a:t>
                </a:r>
                <a:r>
                  <a:rPr lang="ru-RU" dirty="0" smtClean="0"/>
                  <a:t>, изображенному на рисунке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							5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260648"/>
                <a:ext cx="8229600" cy="6192688"/>
              </a:xfrm>
              <a:blipFill rotWithShape="1">
                <a:blip r:embed="rId2"/>
                <a:stretch>
                  <a:fillRect l="-1926" t="-1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28800"/>
            <a:ext cx="5029200" cy="44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03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Найдите значение </a:t>
                </a:r>
                <a:r>
                  <a:rPr lang="en-US" dirty="0" smtClean="0"/>
                  <a:t>b </a:t>
                </a:r>
                <a:r>
                  <a:rPr lang="ru-RU" dirty="0" smtClean="0"/>
                  <a:t> по графику функции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y=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+ </a:t>
                </a:r>
                <a:r>
                  <a:rPr lang="en-US" dirty="0" err="1" smtClean="0"/>
                  <a:t>bx</a:t>
                </a:r>
                <a:r>
                  <a:rPr lang="en-US" dirty="0" smtClean="0"/>
                  <a:t> + c</a:t>
                </a:r>
                <a:r>
                  <a:rPr lang="ru-RU" dirty="0" smtClean="0"/>
                  <a:t>, изображенному на рисунке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			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852" t="-14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45321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32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55054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Найдите значение </a:t>
                </a:r>
                <a:r>
                  <a:rPr lang="en-US" dirty="0"/>
                  <a:t>b</a:t>
                </a:r>
                <a:r>
                  <a:rPr lang="en-US" dirty="0" smtClean="0"/>
                  <a:t> </a:t>
                </a:r>
                <a:r>
                  <a:rPr lang="ru-RU" dirty="0" smtClean="0"/>
                  <a:t> по графику функции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y=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+ </a:t>
                </a:r>
                <a:r>
                  <a:rPr lang="en-US" dirty="0" err="1" smtClean="0"/>
                  <a:t>bx</a:t>
                </a:r>
                <a:r>
                  <a:rPr lang="en-US" dirty="0" smtClean="0"/>
                  <a:t> + c</a:t>
                </a:r>
                <a:r>
                  <a:rPr lang="ru-RU" dirty="0" smtClean="0"/>
                  <a:t>, изображенному на рисунке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			3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5505475"/>
              </a:xfrm>
              <a:blipFill rotWithShape="1">
                <a:blip r:embed="rId2"/>
                <a:stretch>
                  <a:fillRect l="-1852" t="-14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511256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65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График какой из приведенных ниже функций изображен на рисунке?</a:t>
                </a:r>
              </a:p>
              <a:p>
                <a:pPr marL="514350" indent="-514350">
                  <a:buAutoNum type="arabicParenR"/>
                </a:pPr>
                <a:r>
                  <a:rPr lang="en-US" dirty="0" smtClean="0"/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  2) y=-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   3) 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 4) y=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							4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  <a:blipFill rotWithShape="1">
                <a:blip r:embed="rId2"/>
                <a:stretch>
                  <a:fillRect l="-1926" t="-1368" r="-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459953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0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График какой из приведенных ниже функций изображен на рисунке?</a:t>
                </a:r>
              </a:p>
              <a:p>
                <a:pPr marL="514350" indent="-514350">
                  <a:buAutoNum type="arabicParenR"/>
                </a:pPr>
                <a:r>
                  <a:rPr lang="en-US" dirty="0" smtClean="0"/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  2) y=-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   3) y=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 4) y=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514350" indent="-514350">
                  <a:buAutoNum type="arabicParenR"/>
                </a:pPr>
                <a:endParaRPr lang="en-US" dirty="0"/>
              </a:p>
              <a:p>
                <a:pPr marL="514350" indent="-514350">
                  <a:buAutoNum type="arabicParenR"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							1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  <a:blipFill rotWithShape="1">
                <a:blip r:embed="rId2"/>
                <a:stretch>
                  <a:fillRect l="-1926" t="-1368" r="-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4983956" cy="399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09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 На одном из рисунков изображен  график функции </a:t>
                </a:r>
                <a:r>
                  <a:rPr lang="en-US" dirty="0" smtClean="0"/>
                  <a:t> 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dirty="0" smtClean="0"/>
                  <a:t>. Укажите номер этого рисунка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			2</a:t>
                </a: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1852" t="-13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655272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56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Найдите значение</a:t>
                </a:r>
                <a:r>
                  <a:rPr lang="en-US" dirty="0" smtClean="0"/>
                  <a:t> k </a:t>
                </a:r>
                <a:r>
                  <a:rPr lang="ru-RU" dirty="0" smtClean="0"/>
                  <a:t> по графику функции</a:t>
                </a:r>
                <a:r>
                  <a:rPr lang="en-US" dirty="0" smtClean="0"/>
                  <a:t> 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dirty="0" smtClean="0"/>
                  <a:t>, изображенному на рисунке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								- 1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1852" r="-2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4997450" cy="42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37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Найдите значение</a:t>
                </a:r>
                <a:r>
                  <a:rPr lang="en-US" dirty="0" smtClean="0"/>
                  <a:t> k </a:t>
                </a:r>
                <a:r>
                  <a:rPr lang="ru-RU" dirty="0" smtClean="0"/>
                  <a:t> по графику функции</a:t>
                </a:r>
                <a:r>
                  <a:rPr lang="en-US" dirty="0" smtClean="0"/>
                  <a:t> 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dirty="0" smtClean="0"/>
                  <a:t>, изображенному на рисунке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								4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852" r="-2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4870450" cy="43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10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На одном из рисунков изображен  график функции </a:t>
                </a:r>
                <a:r>
                  <a:rPr lang="en-US" dirty="0"/>
                  <a:t> 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dirty="0"/>
                  <a:t>. Укажите номер этого </a:t>
                </a:r>
                <a:r>
                  <a:rPr lang="ru-RU" dirty="0" smtClean="0"/>
                  <a:t>рисунка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							3</a:t>
                </a: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  <a:blipFill rotWithShape="1">
                <a:blip r:embed="rId2"/>
                <a:stretch>
                  <a:fillRect l="-1852" t="-2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82453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87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График какой из приведенных ниже функций изображен на рисунке?</a:t>
            </a:r>
          </a:p>
          <a:p>
            <a:pPr marL="514350" indent="-514350">
              <a:buAutoNum type="arabicParenR"/>
            </a:pPr>
            <a:r>
              <a:rPr lang="en-US" dirty="0" smtClean="0"/>
              <a:t>y= 2x – 4</a:t>
            </a:r>
          </a:p>
          <a:p>
            <a:pPr marL="514350" indent="-514350">
              <a:buAutoNum type="arabicParenR"/>
            </a:pPr>
            <a:r>
              <a:rPr lang="en-US" dirty="0" smtClean="0"/>
              <a:t>y= - 2x +4</a:t>
            </a:r>
          </a:p>
          <a:p>
            <a:pPr marL="514350" indent="-514350">
              <a:buAutoNum type="arabicParenR"/>
            </a:pPr>
            <a:r>
              <a:rPr lang="en-US" dirty="0" smtClean="0"/>
              <a:t>y= 2x + 4</a:t>
            </a:r>
          </a:p>
          <a:p>
            <a:pPr marL="514350" indent="-514350">
              <a:buAutoNum type="arabicParenR"/>
            </a:pPr>
            <a:r>
              <a:rPr lang="en-US" dirty="0" smtClean="0"/>
              <a:t>y= -2x – 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								4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12952"/>
            <a:ext cx="384452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17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332656"/>
                <a:ext cx="8892480" cy="61926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На рисунке изображены графики функций вида</a:t>
                </a:r>
                <a:r>
                  <a:rPr lang="en-US" dirty="0" smtClean="0"/>
                  <a:t> y=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+ </a:t>
                </a:r>
                <a:r>
                  <a:rPr lang="en-US" dirty="0" err="1" smtClean="0"/>
                  <a:t>bx</a:t>
                </a:r>
                <a:r>
                  <a:rPr lang="en-US" dirty="0" smtClean="0"/>
                  <a:t> +c</a:t>
                </a:r>
                <a:r>
                  <a:rPr lang="ru-RU" dirty="0" smtClean="0"/>
                  <a:t>. Установите соответствие между знаками коэффициентов </a:t>
                </a:r>
                <a:r>
                  <a:rPr lang="en-US" dirty="0" smtClean="0"/>
                  <a:t>a </a:t>
                </a:r>
                <a:r>
                  <a:rPr lang="ru-RU" dirty="0" smtClean="0"/>
                  <a:t>и </a:t>
                </a:r>
                <a:r>
                  <a:rPr lang="en-US" dirty="0" smtClean="0"/>
                  <a:t>c</a:t>
                </a:r>
                <a:r>
                  <a:rPr lang="ru-RU" dirty="0" smtClean="0"/>
                  <a:t> и графиками</a:t>
                </a:r>
                <a:endParaRPr lang="en-US" dirty="0" smtClean="0"/>
              </a:p>
              <a:p>
                <a:pPr marL="514350" indent="-514350">
                  <a:buAutoNum type="arabicParenR"/>
                </a:pPr>
                <a:r>
                  <a:rPr lang="en-US" dirty="0" smtClean="0"/>
                  <a:t>a&gt;0,c&lt;0</a:t>
                </a:r>
              </a:p>
              <a:p>
                <a:pPr marL="514350" indent="-514350">
                  <a:buAutoNum type="arabicParenR"/>
                </a:pPr>
                <a:r>
                  <a:rPr lang="en-US" dirty="0" smtClean="0"/>
                  <a:t>a&lt;0, c&gt;0 </a:t>
                </a:r>
              </a:p>
              <a:p>
                <a:pPr marL="514350" indent="-514350">
                  <a:buAutoNum type="arabicParenR"/>
                </a:pPr>
                <a:r>
                  <a:rPr lang="en-US" dirty="0" smtClean="0"/>
                  <a:t>a&lt; 0, c&lt;0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							  143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332656"/>
                <a:ext cx="8892480" cy="6192688"/>
              </a:xfrm>
              <a:blipFill rotWithShape="1">
                <a:blip r:embed="rId2"/>
                <a:stretch>
                  <a:fillRect l="-1782" t="-12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91112"/>
            <a:ext cx="554461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7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48072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sz="3500" dirty="0"/>
                  <a:t>На рисунке изображены графики функций </a:t>
                </a:r>
                <a:r>
                  <a:rPr lang="ru-RU" sz="3500" dirty="0" smtClean="0"/>
                  <a:t>вида</a:t>
                </a:r>
                <a:endParaRPr lang="en-US" sz="3500" dirty="0" smtClean="0"/>
              </a:p>
              <a:p>
                <a:pPr marL="0" indent="0">
                  <a:buNone/>
                </a:pPr>
                <a:r>
                  <a:rPr lang="en-US" sz="3500" dirty="0" smtClean="0"/>
                  <a:t> </a:t>
                </a:r>
                <a:r>
                  <a:rPr lang="en-US" sz="3500" dirty="0"/>
                  <a:t>y=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5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500" dirty="0"/>
                  <a:t>+ </a:t>
                </a:r>
                <a:r>
                  <a:rPr lang="en-US" sz="3500" dirty="0" err="1"/>
                  <a:t>bx</a:t>
                </a:r>
                <a:r>
                  <a:rPr lang="en-US" sz="3500" dirty="0"/>
                  <a:t> +c</a:t>
                </a:r>
                <a:r>
                  <a:rPr lang="ru-RU" sz="3500" dirty="0"/>
                  <a:t>. Установите соответствие между знаками коэффициентов </a:t>
                </a:r>
                <a:r>
                  <a:rPr lang="en-US" sz="3500" dirty="0"/>
                  <a:t>a </a:t>
                </a:r>
                <a:r>
                  <a:rPr lang="ru-RU" sz="3500" dirty="0"/>
                  <a:t>и </a:t>
                </a:r>
                <a:r>
                  <a:rPr lang="en-US" sz="3500" dirty="0"/>
                  <a:t>c</a:t>
                </a:r>
                <a:r>
                  <a:rPr lang="ru-RU" sz="3500" dirty="0"/>
                  <a:t> и графиками</a:t>
                </a:r>
                <a:endParaRPr lang="en-US" sz="3500" dirty="0"/>
              </a:p>
              <a:p>
                <a:pPr marL="514350" indent="-514350">
                  <a:buAutoNum type="arabicParenR"/>
                </a:pPr>
                <a:r>
                  <a:rPr lang="en-US" sz="3500" dirty="0" smtClean="0"/>
                  <a:t>a&gt;0,c&gt;0</a:t>
                </a:r>
                <a:endParaRPr lang="en-US" sz="3500" dirty="0"/>
              </a:p>
              <a:p>
                <a:pPr marL="514350" indent="-514350">
                  <a:buAutoNum type="arabicParenR"/>
                </a:pPr>
                <a:r>
                  <a:rPr lang="en-US" sz="3500" dirty="0"/>
                  <a:t>a&lt;0, c&gt;0 </a:t>
                </a:r>
              </a:p>
              <a:p>
                <a:pPr marL="514350" indent="-514350">
                  <a:buAutoNum type="arabicParenR"/>
                </a:pPr>
                <a:r>
                  <a:rPr lang="en-US" sz="3500" dirty="0"/>
                  <a:t>a&lt; 0, </a:t>
                </a:r>
                <a:r>
                  <a:rPr lang="en-US" sz="3500" dirty="0" smtClean="0"/>
                  <a:t>c&lt;0</a:t>
                </a:r>
              </a:p>
              <a:p>
                <a:pPr marL="0" indent="0">
                  <a:buNone/>
                </a:pPr>
                <a:endParaRPr lang="en-US" sz="35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																									421</a:t>
                </a: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480720"/>
              </a:xfrm>
              <a:blipFill rotWithShape="1">
                <a:blip r:embed="rId2"/>
                <a:stretch>
                  <a:fillRect l="-1844" t="-25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01768"/>
            <a:ext cx="54006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04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На одном из рисунков изображен график функции </a:t>
            </a:r>
            <a:r>
              <a:rPr lang="en-US" dirty="0" smtClean="0"/>
              <a:t>y= 5x.</a:t>
            </a:r>
            <a:r>
              <a:rPr lang="ru-RU" dirty="0" smtClean="0"/>
              <a:t>  Укажите номер этого рисунка.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								4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9"/>
            <a:ext cx="662473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861048"/>
            <a:ext cx="6192689" cy="255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78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800" dirty="0" smtClean="0"/>
                  <a:t>На одном из рисунков изображен график функции </a:t>
                </a:r>
                <a:r>
                  <a:rPr lang="en-US" sz="2800" dirty="0" smtClean="0"/>
                  <a:t>y=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x - 3.</a:t>
                </a:r>
                <a:r>
                  <a:rPr lang="ru-RU" sz="2800" dirty="0" smtClean="0"/>
                  <a:t>  Укажите номер этого рисунка.</a:t>
                </a:r>
                <a:endParaRPr lang="en-US" sz="28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								3</a:t>
                </a: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1481" t="-9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4" y="1556792"/>
            <a:ext cx="613321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14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61206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Установите соответствие между графиками функций и формулами, которые их задают.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Формулы:</a:t>
                </a:r>
              </a:p>
              <a:p>
                <a:pPr marL="514350" indent="-514350">
                  <a:buAutoNum type="arabicParenR"/>
                </a:pPr>
                <a:r>
                  <a:rPr lang="en-US" dirty="0" smtClean="0"/>
                  <a:t>y=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x  2) y=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x  3) 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x  4) y=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x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		        241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6120680"/>
              </a:xfrm>
              <a:blipFill rotWithShape="1">
                <a:blip r:embed="rId2"/>
                <a:stretch>
                  <a:fillRect l="-1926" t="-1295" b="-13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558011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95264"/>
            <a:ext cx="267322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05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Установите соответствие между функциями и их графиками</a:t>
            </a:r>
          </a:p>
          <a:p>
            <a:pPr marL="0" indent="0">
              <a:buNone/>
            </a:pPr>
            <a:r>
              <a:rPr lang="ru-RU" dirty="0" smtClean="0"/>
              <a:t>а) </a:t>
            </a:r>
            <a:r>
              <a:rPr lang="en-US" dirty="0" smtClean="0"/>
              <a:t>y= -x -1  </a:t>
            </a:r>
            <a:r>
              <a:rPr lang="ru-RU" dirty="0" smtClean="0"/>
              <a:t>б)</a:t>
            </a:r>
            <a:r>
              <a:rPr lang="en-US" dirty="0" smtClean="0"/>
              <a:t>y= -x +1  </a:t>
            </a:r>
            <a:r>
              <a:rPr lang="ru-RU" dirty="0" smtClean="0"/>
              <a:t>в) </a:t>
            </a:r>
            <a:r>
              <a:rPr lang="en-US" dirty="0" smtClean="0"/>
              <a:t>y= x – 1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								432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6480720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07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 рисунке изображен график функции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en-US" dirty="0" smtClean="0"/>
              <a:t>y= </a:t>
            </a:r>
            <a:r>
              <a:rPr lang="en-US" dirty="0" err="1" smtClean="0"/>
              <a:t>kx+b</a:t>
            </a:r>
            <a:r>
              <a:rPr lang="en-US" dirty="0" smtClean="0"/>
              <a:t> </a:t>
            </a:r>
            <a:r>
              <a:rPr lang="ru-RU" dirty="0" smtClean="0"/>
              <a:t>Каковы знаки коэффициентов</a:t>
            </a:r>
            <a:r>
              <a:rPr lang="en-US" dirty="0" smtClean="0"/>
              <a:t> k</a:t>
            </a:r>
            <a:r>
              <a:rPr lang="ru-RU" dirty="0" smtClean="0"/>
              <a:t> и</a:t>
            </a:r>
            <a:r>
              <a:rPr lang="en-US" dirty="0" smtClean="0"/>
              <a:t> b</a:t>
            </a:r>
            <a:r>
              <a:rPr lang="ru-RU" dirty="0" smtClean="0"/>
              <a:t> ?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k&lt;0, b&gt;0</a:t>
            </a:r>
          </a:p>
          <a:p>
            <a:pPr marL="514350" indent="-514350">
              <a:buAutoNum type="arabicParenR"/>
            </a:pPr>
            <a:r>
              <a:rPr lang="en-US" dirty="0" smtClean="0"/>
              <a:t>K&gt;0, b&lt;0</a:t>
            </a:r>
          </a:p>
          <a:p>
            <a:pPr marL="514350" indent="-514350">
              <a:buAutoNum type="arabicParenR"/>
            </a:pPr>
            <a:r>
              <a:rPr lang="en-US" dirty="0" smtClean="0"/>
              <a:t>K&lt;0,b&lt;0</a:t>
            </a:r>
          </a:p>
          <a:p>
            <a:pPr marL="514350" indent="-514350">
              <a:buAutoNum type="arabicParenR"/>
            </a:pPr>
            <a:r>
              <a:rPr lang="en-US" dirty="0" smtClean="0"/>
              <a:t>K&gt;0, b&gt;0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		3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800"/>
            <a:ext cx="4386808" cy="391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39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рисунке изображен график функции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en-US" dirty="0" smtClean="0"/>
              <a:t>y= </a:t>
            </a:r>
            <a:r>
              <a:rPr lang="en-US" dirty="0" err="1" smtClean="0"/>
              <a:t>kx+b</a:t>
            </a:r>
            <a:r>
              <a:rPr lang="en-US" dirty="0" smtClean="0"/>
              <a:t> </a:t>
            </a:r>
            <a:r>
              <a:rPr lang="ru-RU" dirty="0" smtClean="0"/>
              <a:t>Каковы знаки коэффициентов</a:t>
            </a:r>
            <a:r>
              <a:rPr lang="en-US" dirty="0" smtClean="0"/>
              <a:t> k</a:t>
            </a:r>
            <a:r>
              <a:rPr lang="ru-RU" dirty="0" smtClean="0"/>
              <a:t> и</a:t>
            </a:r>
            <a:r>
              <a:rPr lang="en-US" dirty="0" smtClean="0"/>
              <a:t> b</a:t>
            </a:r>
            <a:r>
              <a:rPr lang="ru-RU" dirty="0" smtClean="0"/>
              <a:t> ?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1) k &gt;0, b&lt; 0</a:t>
            </a:r>
          </a:p>
          <a:p>
            <a:pPr marL="514350" indent="-514350">
              <a:buAutoNum type="arabicParenR"/>
            </a:pPr>
            <a:r>
              <a:rPr lang="en-US" dirty="0" smtClean="0"/>
              <a:t>K&lt;0, b&gt;0</a:t>
            </a:r>
          </a:p>
          <a:p>
            <a:pPr marL="514350" indent="-514350">
              <a:buAutoNum type="arabicParenR"/>
            </a:pPr>
            <a:r>
              <a:rPr lang="en-US" dirty="0" smtClean="0"/>
              <a:t>K&gt;0,b&gt;0</a:t>
            </a:r>
          </a:p>
          <a:p>
            <a:pPr marL="514350" indent="-514350">
              <a:buAutoNum type="arabicParenR"/>
            </a:pPr>
            <a:r>
              <a:rPr lang="en-US" dirty="0" smtClean="0"/>
              <a:t>K&lt;0, b&lt;0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1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63864"/>
            <a:ext cx="4655666" cy="45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38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938</Words>
  <Application>Microsoft Office PowerPoint</Application>
  <PresentationFormat>Экран (4:3)</PresentationFormat>
  <Paragraphs>272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Функции и графики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Функции и графики</dc:title>
  <dc:creator>132</dc:creator>
  <cp:lastModifiedBy>Наташа</cp:lastModifiedBy>
  <cp:revision>15</cp:revision>
  <dcterms:created xsi:type="dcterms:W3CDTF">2013-12-22T02:14:02Z</dcterms:created>
  <dcterms:modified xsi:type="dcterms:W3CDTF">2023-11-12T12:15:43Z</dcterms:modified>
</cp:coreProperties>
</file>