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82" r:id="rId3"/>
    <p:sldId id="272" r:id="rId4"/>
    <p:sldId id="277" r:id="rId5"/>
    <p:sldId id="258" r:id="rId6"/>
    <p:sldId id="259" r:id="rId7"/>
    <p:sldId id="260" r:id="rId8"/>
    <p:sldId id="275" r:id="rId9"/>
    <p:sldId id="274" r:id="rId10"/>
    <p:sldId id="276" r:id="rId11"/>
    <p:sldId id="278" r:id="rId12"/>
    <p:sldId id="261" r:id="rId13"/>
    <p:sldId id="262" r:id="rId14"/>
    <p:sldId id="263" r:id="rId15"/>
    <p:sldId id="264" r:id="rId16"/>
    <p:sldId id="265" r:id="rId17"/>
    <p:sldId id="268" r:id="rId18"/>
    <p:sldId id="280" r:id="rId19"/>
    <p:sldId id="279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09EC-DC1A-47D9-9248-3FC99FFF15F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4E97-D955-4201-B395-39A9F4CA96C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09EC-DC1A-47D9-9248-3FC99FFF15F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4E97-D955-4201-B395-39A9F4CA96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09EC-DC1A-47D9-9248-3FC99FFF15F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4E97-D955-4201-B395-39A9F4CA96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09EC-DC1A-47D9-9248-3FC99FFF15F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4E97-D955-4201-B395-39A9F4CA96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09EC-DC1A-47D9-9248-3FC99FFF15F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4E97-D955-4201-B395-39A9F4CA96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09EC-DC1A-47D9-9248-3FC99FFF15F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4E97-D955-4201-B395-39A9F4CA96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09EC-DC1A-47D9-9248-3FC99FFF15F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4E97-D955-4201-B395-39A9F4CA96C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09EC-DC1A-47D9-9248-3FC99FFF15F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4E97-D955-4201-B395-39A9F4CA96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09EC-DC1A-47D9-9248-3FC99FFF15F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4E97-D955-4201-B395-39A9F4CA96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09EC-DC1A-47D9-9248-3FC99FFF15F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4E97-D955-4201-B395-39A9F4CA96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09EC-DC1A-47D9-9248-3FC99FFF15F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74E97-D955-4201-B395-39A9F4CA96C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4E09EC-DC1A-47D9-9248-3FC99FFF15FC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E74E97-D955-4201-B395-39A9F4CA96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image" Target="../media/image20.jpe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птицы\slide_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8816" y="1088184"/>
            <a:ext cx="6588224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87824" y="404664"/>
            <a:ext cx="347723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Презентация на тему: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3968" y="6237312"/>
            <a:ext cx="2486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Составила: Ларченко Н.А.</a:t>
            </a:r>
          </a:p>
        </p:txBody>
      </p:sp>
    </p:spTree>
    <p:extLst>
      <p:ext uri="{BB962C8B-B14F-4D97-AF65-F5344CB8AC3E}">
        <p14:creationId xmlns:p14="http://schemas.microsoft.com/office/powerpoint/2010/main" val="33424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1379" y="2922606"/>
            <a:ext cx="4107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Чем питаются птицы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648990"/>
            <a:ext cx="1223942" cy="9179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33" y="4399880"/>
            <a:ext cx="1277217" cy="8484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2289" y="4907491"/>
            <a:ext cx="1277216" cy="7920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2121" y="4907491"/>
            <a:ext cx="1344413" cy="6022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002" y="5549327"/>
            <a:ext cx="1296144" cy="7339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8615" y="5846311"/>
            <a:ext cx="1122061" cy="7510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884" y="5809393"/>
            <a:ext cx="894536" cy="8945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894" y="5095644"/>
            <a:ext cx="1237168" cy="8282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522" y="4894421"/>
            <a:ext cx="1252106" cy="83265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86" y="4105639"/>
            <a:ext cx="1230154" cy="92261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635" y="1614830"/>
            <a:ext cx="1280981" cy="84402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4978" y="562628"/>
            <a:ext cx="1257347" cy="9081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705" y="300670"/>
            <a:ext cx="995731" cy="11506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606" y="300332"/>
            <a:ext cx="880444" cy="12139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9410" y="232331"/>
            <a:ext cx="1349692" cy="8828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1387617" y="588747"/>
            <a:ext cx="1300885" cy="97566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89" y="5670623"/>
            <a:ext cx="1240212" cy="70278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863790" y="1667510"/>
            <a:ext cx="155542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/>
              <a:t>Насекомыми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42881" y="4435328"/>
            <a:ext cx="2274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Семенами растений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80991" y="4435328"/>
            <a:ext cx="108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Ягодами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4405026" y="2080320"/>
            <a:ext cx="1" cy="858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3068006" y="3597046"/>
            <a:ext cx="1071946" cy="768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4598093" y="3597046"/>
            <a:ext cx="982019" cy="696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754" y="1614830"/>
            <a:ext cx="1142503" cy="8440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88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116632"/>
            <a:ext cx="404790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Куда улетают птицы?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92696"/>
            <a:ext cx="2770399" cy="1825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484" y="683568"/>
            <a:ext cx="3238500" cy="18216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062" y="4633745"/>
            <a:ext cx="3238500" cy="20231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613194"/>
            <a:ext cx="3017912" cy="20106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7704" y="2276872"/>
            <a:ext cx="58221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Лес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51133" y="2333415"/>
            <a:ext cx="79541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Степь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33927" y="6439212"/>
            <a:ext cx="120898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Поле, луг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5285" y="6287523"/>
            <a:ext cx="113845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Водоемы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1640" y="2738510"/>
            <a:ext cx="7236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Обычно птицы выбирают ту местность, где среда обитания</a:t>
            </a:r>
          </a:p>
          <a:p>
            <a:r>
              <a:rPr lang="ru-RU" sz="1600" dirty="0"/>
              <a:t>будет наиболее похожа на ту, в которой они живут на Родине.</a:t>
            </a:r>
          </a:p>
          <a:p>
            <a:r>
              <a:rPr lang="ru-RU" sz="1600" dirty="0"/>
              <a:t>Если постоянным местом жительства является лес, то и искать </a:t>
            </a:r>
          </a:p>
          <a:p>
            <a:r>
              <a:rPr lang="ru-RU" sz="1600" dirty="0"/>
              <a:t>птица будет лесные зоны с более теплым климатом. Степные птицы</a:t>
            </a:r>
          </a:p>
          <a:p>
            <a:r>
              <a:rPr lang="ru-RU" sz="1600" dirty="0"/>
              <a:t>будут искать степи, поля или луга, где они смогут поселиться в привычных</a:t>
            </a:r>
          </a:p>
          <a:p>
            <a:r>
              <a:rPr lang="ru-RU" sz="1600" dirty="0"/>
              <a:t>для себя условиях, и найти ту пищу, которая составляет их обычный рацион.</a:t>
            </a:r>
          </a:p>
        </p:txBody>
      </p:sp>
    </p:spTree>
    <p:extLst>
      <p:ext uri="{BB962C8B-B14F-4D97-AF65-F5344CB8AC3E}">
        <p14:creationId xmlns:p14="http://schemas.microsoft.com/office/powerpoint/2010/main" val="354843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384" y="980728"/>
            <a:ext cx="5889215" cy="38797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5736" y="33265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Утка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5013176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Утка заселяет заболоченные места, включая небольшие водоемы (пруды) и реки. Питается  растительной пищей, насекомыми и червями. Гнезда делает на речном берегу, но не всегда около воды.</a:t>
            </a:r>
          </a:p>
        </p:txBody>
      </p:sp>
    </p:spTree>
    <p:extLst>
      <p:ext uri="{BB962C8B-B14F-4D97-AF65-F5344CB8AC3E}">
        <p14:creationId xmlns:p14="http://schemas.microsoft.com/office/powerpoint/2010/main" val="120296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332656"/>
            <a:ext cx="1896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Кукушка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55" y="917431"/>
            <a:ext cx="2606739" cy="29136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437112"/>
            <a:ext cx="3333750" cy="2257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6558" y="1220099"/>
            <a:ext cx="56793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Перед миграцией кукушка интенсивно набирает вес</a:t>
            </a:r>
          </a:p>
          <a:p>
            <a:r>
              <a:rPr lang="ru-RU" dirty="0"/>
              <a:t>(прирост 100%), потому что ей придется пролететь</a:t>
            </a:r>
          </a:p>
          <a:p>
            <a:r>
              <a:rPr lang="ru-RU" dirty="0"/>
              <a:t>около 5000 км. Мигрируют кукушки преимущественно </a:t>
            </a:r>
          </a:p>
          <a:p>
            <a:r>
              <a:rPr lang="ru-RU" dirty="0"/>
              <a:t>ночью, небольшими  стаями.</a:t>
            </a:r>
          </a:p>
          <a:p>
            <a:r>
              <a:rPr lang="ru-RU" dirty="0"/>
              <a:t>В родные места прибывают в апреле – мае. Первыми</a:t>
            </a:r>
          </a:p>
          <a:p>
            <a:r>
              <a:rPr lang="ru-RU" dirty="0"/>
              <a:t>Прилетают самцы, а через несколько дней самки.</a:t>
            </a:r>
          </a:p>
          <a:p>
            <a:r>
              <a:rPr lang="ru-RU" dirty="0"/>
              <a:t>Возвращаются на те же участки, где обитали в </a:t>
            </a:r>
          </a:p>
          <a:p>
            <a:r>
              <a:rPr lang="ru-RU" dirty="0"/>
              <a:t>прошлом году.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9055" y="4077072"/>
            <a:ext cx="54009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Кукушка наносит ущерб окружающей среде, разоряя</a:t>
            </a:r>
          </a:p>
          <a:p>
            <a:r>
              <a:rPr lang="ru-RU" dirty="0"/>
              <a:t>гнезда.  Она единственная птица, которая не</a:t>
            </a:r>
          </a:p>
          <a:p>
            <a:r>
              <a:rPr lang="ru-RU" dirty="0"/>
              <a:t> высиживает своих птенцов, а подкидывает их в</a:t>
            </a:r>
          </a:p>
          <a:p>
            <a:r>
              <a:rPr lang="ru-RU" dirty="0"/>
              <a:t> другие гнезда. Однако польза тоже есть. </a:t>
            </a:r>
          </a:p>
          <a:p>
            <a:r>
              <a:rPr lang="ru-RU" dirty="0"/>
              <a:t>Они уничтожают самых разных насекомых, </a:t>
            </a:r>
          </a:p>
          <a:p>
            <a:r>
              <a:rPr lang="ru-RU" dirty="0"/>
              <a:t>которые вредны лесу. Питается гусеницами, </a:t>
            </a:r>
          </a:p>
          <a:p>
            <a:r>
              <a:rPr lang="ru-RU" dirty="0"/>
              <a:t>стрекозами, жуками, мухами, улитками.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1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18" y="963600"/>
            <a:ext cx="3737495" cy="2808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036028"/>
            <a:ext cx="3707903" cy="2706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7944" y="1412776"/>
            <a:ext cx="48094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Ласточки являются птицами, ведущими</a:t>
            </a:r>
          </a:p>
          <a:p>
            <a:r>
              <a:rPr lang="ru-RU" dirty="0"/>
              <a:t>дневной образ жизни. Прилетают около </a:t>
            </a:r>
          </a:p>
          <a:p>
            <a:r>
              <a:rPr lang="ru-RU" dirty="0"/>
              <a:t>середины мая. Во второй половине месяца</a:t>
            </a:r>
          </a:p>
          <a:p>
            <a:r>
              <a:rPr lang="ru-RU" dirty="0"/>
              <a:t> происходит постройка гнезда и откладывание </a:t>
            </a:r>
          </a:p>
          <a:p>
            <a:r>
              <a:rPr lang="ru-RU" dirty="0"/>
              <a:t>яиц.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921" y="4036028"/>
            <a:ext cx="51491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конце июня наблюдается вылет птенцов.</a:t>
            </a:r>
          </a:p>
          <a:p>
            <a:r>
              <a:rPr lang="ru-RU" dirty="0"/>
              <a:t>Массовый отлет проходит в сентябре.</a:t>
            </a:r>
          </a:p>
          <a:p>
            <a:r>
              <a:rPr lang="ru-RU" dirty="0"/>
              <a:t>Питаются ласточки насекомыми: мухами, </a:t>
            </a:r>
          </a:p>
          <a:p>
            <a:r>
              <a:rPr lang="ru-RU" dirty="0"/>
              <a:t>кузнечиками, сверчками, стрекозами, </a:t>
            </a:r>
          </a:p>
          <a:p>
            <a:r>
              <a:rPr lang="ru-RU" dirty="0"/>
              <a:t>жуками и другими летающими насекомыми.</a:t>
            </a:r>
          </a:p>
          <a:p>
            <a:r>
              <a:rPr lang="ru-RU" dirty="0"/>
              <a:t>Они составляют 99% их рациона. Большинство</a:t>
            </a:r>
          </a:p>
          <a:p>
            <a:r>
              <a:rPr lang="ru-RU" dirty="0"/>
              <a:t>жертв они ловят в полете, и на лету</a:t>
            </a:r>
          </a:p>
          <a:p>
            <a:r>
              <a:rPr lang="ru-RU" dirty="0"/>
              <a:t>способны кормить своих птенцов.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17165" y="260648"/>
            <a:ext cx="2045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+mj-lt"/>
              </a:rPr>
              <a:t>Ласточка</a:t>
            </a:r>
          </a:p>
        </p:txBody>
      </p:sp>
    </p:spTree>
    <p:extLst>
      <p:ext uri="{BB962C8B-B14F-4D97-AF65-F5344CB8AC3E}">
        <p14:creationId xmlns:p14="http://schemas.microsoft.com/office/powerpoint/2010/main" val="145217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3103" y="332656"/>
            <a:ext cx="1067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Грач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4293096"/>
            <a:ext cx="3422154" cy="22814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1124744"/>
            <a:ext cx="3562098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9952" y="1124744"/>
            <a:ext cx="45128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Эти смышлёные птицы умеют хорошо</a:t>
            </a:r>
          </a:p>
          <a:p>
            <a:r>
              <a:rPr lang="ru-RU" dirty="0"/>
              <a:t>анализировать обстановку и правильно </a:t>
            </a:r>
          </a:p>
          <a:p>
            <a:r>
              <a:rPr lang="ru-RU" dirty="0"/>
              <a:t>рассчитать свои действия. Более того, грачи</a:t>
            </a:r>
          </a:p>
          <a:p>
            <a:r>
              <a:rPr lang="ru-RU" dirty="0"/>
              <a:t>могут накапливать практический опыт,</a:t>
            </a:r>
          </a:p>
          <a:p>
            <a:r>
              <a:rPr lang="ru-RU" dirty="0"/>
              <a:t>запоминая и отличая конкретного опасного</a:t>
            </a:r>
          </a:p>
          <a:p>
            <a:r>
              <a:rPr lang="ru-RU" dirty="0"/>
              <a:t>человека, н-р с ружьем, от неопасного.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50" y="3641592"/>
            <a:ext cx="52479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Для устройства гнезд грачам нужны деревья,</a:t>
            </a:r>
          </a:p>
          <a:p>
            <a:r>
              <a:rPr lang="ru-RU" dirty="0"/>
              <a:t>а для поиска пищи – поля, луга, открытое</a:t>
            </a:r>
          </a:p>
          <a:p>
            <a:r>
              <a:rPr lang="ru-RU" dirty="0"/>
              <a:t>пространство. Питание грачей очень разнообразно:</a:t>
            </a:r>
          </a:p>
          <a:p>
            <a:r>
              <a:rPr lang="ru-RU" dirty="0"/>
              <a:t>насекомые, моллюски, черви, мелкие</a:t>
            </a:r>
          </a:p>
          <a:p>
            <a:r>
              <a:rPr lang="ru-RU" dirty="0"/>
              <a:t> </a:t>
            </a:r>
            <a:r>
              <a:rPr lang="ru-RU" dirty="0" err="1"/>
              <a:t>млекопитающие,плоды</a:t>
            </a:r>
            <a:r>
              <a:rPr lang="ru-RU" dirty="0"/>
              <a:t>, падаль.</a:t>
            </a:r>
          </a:p>
          <a:p>
            <a:r>
              <a:rPr lang="ru-RU" dirty="0"/>
              <a:t>Весной грач прилетает весьма рано, еще лежит</a:t>
            </a:r>
          </a:p>
          <a:p>
            <a:r>
              <a:rPr lang="ru-RU" dirty="0"/>
              <a:t>снег на полях. Есть такая народная примета:</a:t>
            </a:r>
          </a:p>
          <a:p>
            <a:r>
              <a:rPr lang="ru-RU" dirty="0"/>
              <a:t>«Увидел грача – весну встречай!»</a:t>
            </a:r>
          </a:p>
        </p:txBody>
      </p:sp>
    </p:spTree>
    <p:extLst>
      <p:ext uri="{BB962C8B-B14F-4D97-AF65-F5344CB8AC3E}">
        <p14:creationId xmlns:p14="http://schemas.microsoft.com/office/powerpoint/2010/main" val="343008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24" y="260647"/>
            <a:ext cx="1789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Скворец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4237064"/>
            <a:ext cx="3233936" cy="24254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042415"/>
            <a:ext cx="3262312" cy="2829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84189" y="1164313"/>
            <a:ext cx="527894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Свои гнезда предпочитают строить рядом</a:t>
            </a:r>
          </a:p>
          <a:p>
            <a:r>
              <a:rPr lang="ru-RU" dirty="0"/>
              <a:t> с водоемами: болотами, реками.</a:t>
            </a:r>
          </a:p>
          <a:p>
            <a:r>
              <a:rPr lang="ru-RU" dirty="0"/>
              <a:t>Птицы эти – всеядны. Они любят поедать</a:t>
            </a:r>
          </a:p>
          <a:p>
            <a:r>
              <a:rPr lang="ru-RU" dirty="0"/>
              <a:t>земляных червей, личинок  насекомых.</a:t>
            </a:r>
          </a:p>
          <a:p>
            <a:r>
              <a:rPr lang="ru-RU" dirty="0"/>
              <a:t>Ловят бабочек, гусениц, пауков, кузнечиков,</a:t>
            </a:r>
          </a:p>
          <a:p>
            <a:r>
              <a:rPr lang="ru-RU" dirty="0"/>
              <a:t>и др. насекомых. Кроме животной пищи</a:t>
            </a:r>
          </a:p>
          <a:p>
            <a:r>
              <a:rPr lang="ru-RU" dirty="0"/>
              <a:t>употребляют плоды и семена фруктовых и ягодных</a:t>
            </a:r>
          </a:p>
          <a:p>
            <a:r>
              <a:rPr lang="ru-RU" dirty="0"/>
              <a:t>деревьев, иногда налетают на поля с зерновыми</a:t>
            </a:r>
          </a:p>
          <a:p>
            <a:r>
              <a:rPr lang="ru-RU" dirty="0"/>
              <a:t>культурами.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54" y="4437112"/>
            <a:ext cx="53907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Скворцам угрожают хищные птицы: беркуты, орлы, </a:t>
            </a:r>
          </a:p>
          <a:p>
            <a:r>
              <a:rPr lang="ru-RU" dirty="0"/>
              <a:t>сапсаны. Но и сороки с воронами могут причинять</a:t>
            </a:r>
          </a:p>
          <a:p>
            <a:r>
              <a:rPr lang="ru-RU" dirty="0"/>
              <a:t>им вред, разоряя гнезда. Хищные животные, </a:t>
            </a:r>
          </a:p>
          <a:p>
            <a:r>
              <a:rPr lang="ru-RU" dirty="0"/>
              <a:t>особенно кошачьи, могут добираться до гнезд,</a:t>
            </a:r>
          </a:p>
          <a:p>
            <a:r>
              <a:rPr lang="ru-RU" dirty="0"/>
              <a:t>охотясь за яйцами или маленькими птенцами.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16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302052"/>
            <a:ext cx="1524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Зяблик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348693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3857400" cy="242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7984" y="1052736"/>
            <a:ext cx="46679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Стройная певчая птица размером с воробья.</a:t>
            </a:r>
          </a:p>
          <a:p>
            <a:r>
              <a:rPr lang="ru-RU" dirty="0"/>
              <a:t>Водится в лесах, </a:t>
            </a:r>
            <a:r>
              <a:rPr lang="ru-RU" dirty="0" err="1"/>
              <a:t>лесостепях</a:t>
            </a:r>
            <a:r>
              <a:rPr lang="ru-RU" dirty="0"/>
              <a:t>, в городских</a:t>
            </a:r>
          </a:p>
          <a:p>
            <a:r>
              <a:rPr lang="ru-RU" dirty="0"/>
              <a:t>скверах, парках и во дворах.  Гнездятся</a:t>
            </a:r>
          </a:p>
          <a:p>
            <a:r>
              <a:rPr lang="ru-RU" dirty="0"/>
              <a:t>парами. Гнезда строят на деревьях, на высоте</a:t>
            </a:r>
          </a:p>
          <a:p>
            <a:r>
              <a:rPr lang="ru-RU" dirty="0"/>
              <a:t>от 2до 4 метров. Собираясь в стаи из</a:t>
            </a:r>
          </a:p>
          <a:p>
            <a:r>
              <a:rPr lang="ru-RU" dirty="0"/>
              <a:t> 40 – 50 птиц,  улетают в теплые края</a:t>
            </a:r>
          </a:p>
          <a:p>
            <a:r>
              <a:rPr lang="ru-RU" dirty="0"/>
              <a:t> с сентября до конца октября. Возвращаются</a:t>
            </a:r>
          </a:p>
          <a:p>
            <a:r>
              <a:rPr lang="ru-RU" dirty="0"/>
              <a:t> в конце марта, в апреле.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3789040"/>
            <a:ext cx="46491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Питаются не только насекомыми, но и с </a:t>
            </a:r>
          </a:p>
          <a:p>
            <a:r>
              <a:rPr lang="ru-RU" dirty="0"/>
              <a:t>удовольствием находят недавно посеянные</a:t>
            </a:r>
          </a:p>
          <a:p>
            <a:r>
              <a:rPr lang="ru-RU" dirty="0"/>
              <a:t>семена. Едят также семена сорняков, мелких</a:t>
            </a:r>
          </a:p>
          <a:p>
            <a:r>
              <a:rPr lang="ru-RU" dirty="0"/>
              <a:t>жучков, особенно долгоносиков, гусениц. </a:t>
            </a:r>
          </a:p>
          <a:p>
            <a:r>
              <a:rPr lang="ru-RU" dirty="0"/>
              <a:t>Реже муравьев и клопов.</a:t>
            </a:r>
          </a:p>
        </p:txBody>
      </p:sp>
    </p:spTree>
    <p:extLst>
      <p:ext uri="{BB962C8B-B14F-4D97-AF65-F5344CB8AC3E}">
        <p14:creationId xmlns:p14="http://schemas.microsoft.com/office/powerpoint/2010/main" val="3740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125530"/>
            <a:ext cx="2321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Жаворонок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75256" y="548680"/>
            <a:ext cx="361424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На солнце темный лес зардел,</a:t>
            </a:r>
            <a:br>
              <a:rPr lang="ru-RU" sz="1400" dirty="0"/>
            </a:br>
            <a:r>
              <a:rPr lang="ru-RU" sz="1400" dirty="0"/>
              <a:t>В долине пар белеет тонкий, </a:t>
            </a:r>
            <a:br>
              <a:rPr lang="ru-RU" sz="1400" dirty="0"/>
            </a:br>
            <a:r>
              <a:rPr lang="ru-RU" sz="1400" dirty="0"/>
              <a:t>И песню раннюю запел </a:t>
            </a:r>
            <a:br>
              <a:rPr lang="ru-RU" sz="1400" dirty="0"/>
            </a:br>
            <a:r>
              <a:rPr lang="ru-RU" sz="1400" dirty="0"/>
              <a:t>В лазури жаворонок звонкий. </a:t>
            </a:r>
            <a:br>
              <a:rPr lang="ru-RU" sz="1400" dirty="0"/>
            </a:br>
            <a:r>
              <a:rPr lang="ru-RU" sz="1400" dirty="0"/>
              <a:t>Он голосисто с вышины </a:t>
            </a:r>
            <a:br>
              <a:rPr lang="ru-RU" sz="1400" dirty="0"/>
            </a:br>
            <a:r>
              <a:rPr lang="ru-RU" sz="1400" dirty="0"/>
              <a:t>Поет, на солнышке сверкая: </a:t>
            </a:r>
            <a:br>
              <a:rPr lang="ru-RU" sz="1400" dirty="0"/>
            </a:br>
            <a:r>
              <a:rPr lang="ru-RU" sz="1400" dirty="0"/>
              <a:t>«Весна идет к нам молодая! </a:t>
            </a:r>
            <a:br>
              <a:rPr lang="ru-RU" sz="1400" dirty="0"/>
            </a:br>
            <a:r>
              <a:rPr lang="ru-RU" sz="1400" dirty="0"/>
              <a:t>Я здесь пою приход весны. </a:t>
            </a:r>
            <a:br>
              <a:rPr lang="ru-RU" sz="1400" dirty="0"/>
            </a:br>
            <a:r>
              <a:rPr lang="ru-RU" sz="1400" dirty="0"/>
              <a:t>Здесь так легко мне, так радушно </a:t>
            </a:r>
            <a:br>
              <a:rPr lang="ru-RU" sz="1400" dirty="0"/>
            </a:br>
            <a:r>
              <a:rPr lang="ru-RU" sz="1400" dirty="0"/>
              <a:t>Так беспредельно, так воздушно </a:t>
            </a:r>
            <a:br>
              <a:rPr lang="ru-RU" sz="1400" dirty="0"/>
            </a:br>
            <a:r>
              <a:rPr lang="ru-RU" sz="1400" dirty="0"/>
              <a:t>Весь Божий мир здесь вижу я </a:t>
            </a:r>
            <a:br>
              <a:rPr lang="ru-RU" sz="1400" dirty="0"/>
            </a:br>
            <a:r>
              <a:rPr lang="ru-RU" sz="1400" dirty="0"/>
              <a:t>И славит Бога песнь моя!»</a:t>
            </a:r>
            <a:br>
              <a:rPr lang="ru-RU" sz="1400" dirty="0"/>
            </a:br>
            <a:br>
              <a:rPr lang="ru-RU" sz="1200" dirty="0"/>
            </a:br>
            <a:r>
              <a:rPr lang="ru-RU" sz="1400" dirty="0"/>
              <a:t>В. Жуковский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46" y="686968"/>
            <a:ext cx="3775280" cy="212359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7219" y="4540014"/>
            <a:ext cx="2696573" cy="216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1330" y="2887682"/>
            <a:ext cx="598503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Питается растительной пищей в виде семян</a:t>
            </a:r>
          </a:p>
          <a:p>
            <a:r>
              <a:rPr lang="ru-RU" dirty="0"/>
              <a:t>Различных трав и злаковых растений. Для того,</a:t>
            </a:r>
          </a:p>
          <a:p>
            <a:r>
              <a:rPr lang="ru-RU" dirty="0"/>
              <a:t>Чтобы твердые зерна злаковых лучше переваривались</a:t>
            </a:r>
          </a:p>
          <a:p>
            <a:r>
              <a:rPr lang="ru-RU" dirty="0"/>
              <a:t>В желудке, они вместе с семенами, клюют небольшие</a:t>
            </a:r>
          </a:p>
          <a:p>
            <a:r>
              <a:rPr lang="ru-RU" dirty="0"/>
              <a:t>Камешки. Летом рацион пополняется мел. Жучками,</a:t>
            </a:r>
          </a:p>
          <a:p>
            <a:r>
              <a:rPr lang="ru-RU" dirty="0"/>
              <a:t>Пауками, личинками различных насекомых, куколками</a:t>
            </a:r>
          </a:p>
          <a:p>
            <a:r>
              <a:rPr lang="ru-RU" dirty="0"/>
              <a:t>Бабочек. Охотятся всегда на земле. Купаются в пыли</a:t>
            </a:r>
          </a:p>
          <a:p>
            <a:r>
              <a:rPr lang="ru-RU" dirty="0"/>
              <a:t> или песке, чтобы очистить оперение. Гнезда устраивают</a:t>
            </a:r>
          </a:p>
          <a:p>
            <a:r>
              <a:rPr lang="ru-RU" dirty="0"/>
              <a:t>В лугах, на травяных опушках. Гнездо простое, </a:t>
            </a:r>
          </a:p>
          <a:p>
            <a:r>
              <a:rPr lang="ru-RU" dirty="0"/>
              <a:t>Строится оно в ямке на земле среди травы. Отлетают </a:t>
            </a:r>
          </a:p>
          <a:p>
            <a:r>
              <a:rPr lang="ru-RU" dirty="0"/>
              <a:t>На зимовку с сентября. Враги: хорьки и ласка,</a:t>
            </a:r>
          </a:p>
          <a:p>
            <a:r>
              <a:rPr lang="ru-RU" dirty="0"/>
              <a:t>Горностай и лисы, а луни и вороны любят разорять гнезда,</a:t>
            </a:r>
          </a:p>
          <a:p>
            <a:r>
              <a:rPr lang="ru-RU" dirty="0"/>
              <a:t>Пить яйца или поедают маленьких птенцов.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39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6944" y="2060848"/>
            <a:ext cx="3673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Кто такие орнитологи?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36" y="115923"/>
            <a:ext cx="2448272" cy="18840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15923"/>
            <a:ext cx="2714625" cy="1809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824536"/>
            <a:ext cx="2664296" cy="17692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824536"/>
            <a:ext cx="2642617" cy="18300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4846705"/>
            <a:ext cx="2918098" cy="17249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957" y="2633488"/>
            <a:ext cx="7927848" cy="17772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356" y="175392"/>
            <a:ext cx="2353444" cy="176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764704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b="1" dirty="0"/>
              <a:t>Цель:</a:t>
            </a:r>
          </a:p>
          <a:p>
            <a:r>
              <a:rPr lang="ru-RU" dirty="0"/>
              <a:t>  Дать детям общее представление о многообразии перелётных птиц и их образе жизни.</a:t>
            </a:r>
          </a:p>
          <a:p>
            <a:endParaRPr lang="ru-RU" b="1" dirty="0"/>
          </a:p>
          <a:p>
            <a:r>
              <a:rPr lang="ru-RU" b="1" dirty="0"/>
              <a:t>Задачи: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Закрепить представления о пользе птиц;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Расширять представления детей о </a:t>
            </a:r>
            <a:r>
              <a:rPr lang="ru-RU" b="1" dirty="0"/>
              <a:t>перелетных птицах</a:t>
            </a:r>
            <a:r>
              <a:rPr lang="ru-RU" dirty="0"/>
              <a:t>, их образе жизни и внешнем виде;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Формировать умение выделить существенные различия птиц;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Развивать мышление, связную речь, слуховое и зрительное внимание, память;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Активизировать словарь детей (перелётные, насекомоядные, зерноядные, хищные, водоплавающие, певчие, клином, шеренгой, дугой);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Воспитывать доброе, бережное отношение к пернатым друзьям, закладывать основы экологического воспитания.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78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620688"/>
            <a:ext cx="5826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Значение птиц в нашей жизни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05463"/>
            <a:ext cx="792327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Трудно переоценить </a:t>
            </a:r>
            <a:r>
              <a:rPr lang="ru-RU" sz="2000" b="1" dirty="0"/>
              <a:t>значение птиц в природе</a:t>
            </a:r>
            <a:r>
              <a:rPr lang="ru-RU" sz="2000" dirty="0"/>
              <a:t>, их роль в жизни человека, ту пользу, которую они оказывают лесам, садам и огородам. Без птиц существование последних было бы почти невозможным.</a:t>
            </a:r>
          </a:p>
          <a:p>
            <a:r>
              <a:rPr lang="ru-RU" sz="2000" dirty="0"/>
              <a:t>Птицы защищают человека и животных от докучливых, а порой невыносимых насекомых, резко снижают численность быстро размножающихся вредителей. Многие птицы, обитающие рядом с жильем человека, исполняют роль санитаров. Они истребляют мух, разносящих возбудителей различных заболеваний, и в первую очередь дизентерии. К числу этих птиц относятся, прежде всего, мухоловки и ласточки. Птичий помёт можно использовать как полезное удобрение, способное насытить почву питательными веществами. Это далеко не все достоинства птиц. Мы наслаждаемся пением и красотой птиц, углубляя свое общение с природой, воспитывая свои эстетические чувства. Поэтому охрана птиц — долг каждого культурного человека.</a:t>
            </a:r>
            <a:br>
              <a:rPr lang="ru-RU" sz="2000" dirty="0"/>
            </a:br>
            <a:endParaRPr lang="ru-RU" sz="2000" dirty="0"/>
          </a:p>
          <a:p>
            <a:endParaRPr lang="ru-RU" sz="1200" dirty="0"/>
          </a:p>
          <a:p>
            <a:endParaRPr lang="ru-RU" dirty="0"/>
          </a:p>
          <a:p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96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35" y="188640"/>
            <a:ext cx="8689280" cy="65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2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2726227"/>
            <a:ext cx="4896544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В средней полосе России насчитывается</a:t>
            </a:r>
          </a:p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58 видов перелетных птиц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838" y="1844824"/>
            <a:ext cx="1429328" cy="13512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365181"/>
            <a:ext cx="1872208" cy="12481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6160" y="188640"/>
            <a:ext cx="1822170" cy="12755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53733"/>
            <a:ext cx="1793776" cy="13453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193" y="5382293"/>
            <a:ext cx="2048227" cy="11521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16" y="3418725"/>
            <a:ext cx="1398915" cy="15636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984" y="160671"/>
            <a:ext cx="1697795" cy="13491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885" y="3500434"/>
            <a:ext cx="1530281" cy="14002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069" y="188640"/>
            <a:ext cx="1905097" cy="1428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716" y="5168672"/>
            <a:ext cx="1896994" cy="154058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84" y="1925325"/>
            <a:ext cx="1746920" cy="12400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6724" y="1316280"/>
            <a:ext cx="608892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дрозд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55776" y="1340464"/>
            <a:ext cx="760144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/>
              <a:t>скворец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6056" y="1371276"/>
            <a:ext cx="792088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 утка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603" y="2980660"/>
            <a:ext cx="773045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лебедь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99716" y="1464159"/>
            <a:ext cx="954107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/>
              <a:t>трясогузка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76769" y="3074717"/>
            <a:ext cx="821059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/>
              <a:t>ласточка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1045" y="4762141"/>
            <a:ext cx="774571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/>
              <a:t>кукушка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1900" y="6474576"/>
            <a:ext cx="613715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 грач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76769" y="4762141"/>
            <a:ext cx="660733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галка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65289" y="6432506"/>
            <a:ext cx="626328" cy="2767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 аист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59240" y="6492004"/>
            <a:ext cx="958917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/>
              <a:t>жаворонок</a:t>
            </a:r>
          </a:p>
        </p:txBody>
      </p:sp>
      <p:pic>
        <p:nvPicPr>
          <p:cNvPr id="30" name="Picture 2" descr="C:\Documents and Settings\Администратор\Рабочий стол\птицы\slide_3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5354909"/>
            <a:ext cx="1764792" cy="120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868144" y="6395921"/>
            <a:ext cx="768159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/>
              <a:t>соловей</a:t>
            </a:r>
          </a:p>
        </p:txBody>
      </p:sp>
    </p:spTree>
    <p:extLst>
      <p:ext uri="{BB962C8B-B14F-4D97-AF65-F5344CB8AC3E}">
        <p14:creationId xmlns:p14="http://schemas.microsoft.com/office/powerpoint/2010/main" val="350389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323975"/>
            <a:ext cx="7620000" cy="5534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404664"/>
            <a:ext cx="7689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 наступлением холодов, перелетные птицы России обычно летят в Африку,</a:t>
            </a:r>
          </a:p>
          <a:p>
            <a:r>
              <a:rPr lang="ru-RU" dirty="0"/>
              <a:t>Средиземноморье, Азию или Южную Европу. По пути птицы делают </a:t>
            </a:r>
          </a:p>
          <a:p>
            <a:r>
              <a:rPr lang="ru-RU" dirty="0"/>
              <a:t>несколько остановок для отдыха и кормления.</a:t>
            </a:r>
          </a:p>
        </p:txBody>
      </p:sp>
    </p:spTree>
    <p:extLst>
      <p:ext uri="{BB962C8B-B14F-4D97-AF65-F5344CB8AC3E}">
        <p14:creationId xmlns:p14="http://schemas.microsoft.com/office/powerpoint/2010/main" val="277816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40768"/>
            <a:ext cx="8216974" cy="52111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26064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 время перелета птицы собираются в стаи и вытягиваются клином – так легче преодолеть сопротивление воздуха, а также заметить хищника, например, ястреба или сокола, и подать сигнал тревоги.</a:t>
            </a:r>
          </a:p>
        </p:txBody>
      </p:sp>
    </p:spTree>
    <p:extLst>
      <p:ext uri="{BB962C8B-B14F-4D97-AF65-F5344CB8AC3E}">
        <p14:creationId xmlns:p14="http://schemas.microsoft.com/office/powerpoint/2010/main" val="381712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Рабочий стол\птицы\f319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260648"/>
            <a:ext cx="8341568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24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83584"/>
            <a:ext cx="6096000" cy="4076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186374"/>
            <a:ext cx="7632848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Где отдыхают птицы во время осенней миграции?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503" y="530120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правило, пернатые останавливаются для отдыха в местах с </a:t>
            </a:r>
          </a:p>
          <a:p>
            <a:r>
              <a:rPr lang="ru-RU" dirty="0"/>
              <a:t>густой растительностью с целью спрятаться от хищников.</a:t>
            </a:r>
          </a:p>
          <a:p>
            <a:r>
              <a:rPr lang="ru-RU" dirty="0"/>
              <a:t>Выбирают безопасные, но очень свободные территории, лучше</a:t>
            </a:r>
          </a:p>
          <a:p>
            <a:r>
              <a:rPr lang="ru-RU" dirty="0"/>
              <a:t>с высокой травой, кустарниками и деревьями.</a:t>
            </a:r>
          </a:p>
        </p:txBody>
      </p:sp>
    </p:spTree>
    <p:extLst>
      <p:ext uri="{BB962C8B-B14F-4D97-AF65-F5344CB8AC3E}">
        <p14:creationId xmlns:p14="http://schemas.microsoft.com/office/powerpoint/2010/main" val="105716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379989"/>
            <a:ext cx="454336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Почему птицы улетают?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46" y="1090260"/>
            <a:ext cx="6887497" cy="4059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5229200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Так как перелет в теплые края птиц связан с наступлением</a:t>
            </a:r>
          </a:p>
          <a:p>
            <a:r>
              <a:rPr lang="ru-RU" dirty="0"/>
              <a:t>холодов, многие ошибочно полагают, что миграцию на юг птицы</a:t>
            </a:r>
          </a:p>
          <a:p>
            <a:r>
              <a:rPr lang="ru-RU" dirty="0"/>
              <a:t>совершают по причине холода. Конечно, в этом есть доля истины,</a:t>
            </a:r>
          </a:p>
          <a:p>
            <a:r>
              <a:rPr lang="ru-RU" dirty="0"/>
              <a:t>но все, же решающим фактором для перелета пернатых является недостаток пищи.</a:t>
            </a:r>
          </a:p>
        </p:txBody>
      </p:sp>
    </p:spTree>
    <p:extLst>
      <p:ext uri="{BB962C8B-B14F-4D97-AF65-F5344CB8AC3E}">
        <p14:creationId xmlns:p14="http://schemas.microsoft.com/office/powerpoint/2010/main" val="42154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676</TotalTime>
  <Words>1263</Words>
  <Application>Microsoft Office PowerPoint</Application>
  <PresentationFormat>Экран (4:3)</PresentationFormat>
  <Paragraphs>153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Book Antiqua</vt:lpstr>
      <vt:lpstr>Georgia</vt:lpstr>
      <vt:lpstr>Lucida Sans</vt:lpstr>
      <vt:lpstr>Times New Roman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Парфенова И.К</dc:creator>
  <cp:lastModifiedBy>Алина Ларченко</cp:lastModifiedBy>
  <cp:revision>51</cp:revision>
  <dcterms:created xsi:type="dcterms:W3CDTF">2015-11-03T15:15:41Z</dcterms:created>
  <dcterms:modified xsi:type="dcterms:W3CDTF">2023-11-11T12:16:24Z</dcterms:modified>
</cp:coreProperties>
</file>