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9" r:id="rId4"/>
  </p:sldMasterIdLst>
  <p:handoutMasterIdLst>
    <p:handoutMasterId r:id="rId27"/>
  </p:handoutMasterIdLst>
  <p:sldIdLst>
    <p:sldId id="257" r:id="rId5"/>
    <p:sldId id="258" r:id="rId6"/>
    <p:sldId id="259" r:id="rId7"/>
    <p:sldId id="260" r:id="rId8"/>
    <p:sldId id="261" r:id="rId9"/>
    <p:sldId id="264" r:id="rId10"/>
    <p:sldId id="266" r:id="rId11"/>
    <p:sldId id="265" r:id="rId12"/>
    <p:sldId id="263" r:id="rId13"/>
    <p:sldId id="262" r:id="rId14"/>
    <p:sldId id="268" r:id="rId15"/>
    <p:sldId id="269" r:id="rId16"/>
    <p:sldId id="270" r:id="rId17"/>
    <p:sldId id="271" r:id="rId18"/>
    <p:sldId id="272" r:id="rId19"/>
    <p:sldId id="273" r:id="rId20"/>
    <p:sldId id="274" r:id="rId21"/>
    <p:sldId id="275" r:id="rId22"/>
    <p:sldId id="276" r:id="rId23"/>
    <p:sldId id="277" r:id="rId24"/>
    <p:sldId id="278" r:id="rId25"/>
    <p:sldId id="267"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Автор"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D0D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45" d="100"/>
          <a:sy n="45" d="100"/>
        </p:scale>
        <p:origin x="366" y="78"/>
      </p:cViewPr>
      <p:guideLst/>
    </p:cSldViewPr>
  </p:slideViewPr>
  <p:notesTextViewPr>
    <p:cViewPr>
      <p:scale>
        <a:sx n="1" d="1"/>
        <a:sy n="1" d="1"/>
      </p:scale>
      <p:origin x="0" y="0"/>
    </p:cViewPr>
  </p:notesTextViewPr>
  <p:notesViewPr>
    <p:cSldViewPr snapToGrid="0">
      <p:cViewPr varScale="1">
        <p:scale>
          <a:sx n="89" d="100"/>
          <a:sy n="89" d="100"/>
        </p:scale>
        <p:origin x="379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EDF3F9-A383-40CF-841B-6426D82ECB85}" type="datetimeFigureOut">
              <a:rPr lang="ru-RU" smtClean="0"/>
              <a:t>10.11.2023</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BDF9E2-D527-45E4-B727-833247D273AD}" type="slidenum">
              <a:rPr lang="ru-RU" smtClean="0"/>
              <a:t>‹#›</a:t>
            </a:fld>
            <a:endParaRPr lang="ru-RU"/>
          </a:p>
        </p:txBody>
      </p:sp>
    </p:spTree>
    <p:extLst>
      <p:ext uri="{BB962C8B-B14F-4D97-AF65-F5344CB8AC3E}">
        <p14:creationId xmlns:p14="http://schemas.microsoft.com/office/powerpoint/2010/main" val="19552758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Master" Target="../slideMasters/slideMaster1.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3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7.png"/><Relationship Id="rId2"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35.png"/><Relationship Id="rId5" Type="http://schemas.openxmlformats.org/officeDocument/2006/relationships/image" Target="../media/image29.png"/><Relationship Id="rId4" Type="http://schemas.openxmlformats.org/officeDocument/2006/relationships/image" Target="../media/image34.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1.png"/><Relationship Id="rId7" Type="http://schemas.openxmlformats.org/officeDocument/2006/relationships/image" Target="../media/image15.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6.png"/><Relationship Id="rId11" Type="http://schemas.openxmlformats.org/officeDocument/2006/relationships/image" Target="../media/image28.png"/><Relationship Id="rId5" Type="http://schemas.openxmlformats.org/officeDocument/2006/relationships/image" Target="../media/image14.png"/><Relationship Id="rId10" Type="http://schemas.openxmlformats.org/officeDocument/2006/relationships/image" Target="../media/image13.png"/><Relationship Id="rId4" Type="http://schemas.openxmlformats.org/officeDocument/2006/relationships/image" Target="../media/image32.png"/><Relationship Id="rId9"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69165" y="160118"/>
            <a:ext cx="9144000" cy="2387600"/>
          </a:xfrm>
          <a:prstGeom prst="rect">
            <a:avLst/>
          </a:prstGeom>
        </p:spPr>
        <p:txBody>
          <a:bodyPr anchor="b"/>
          <a:lstStyle>
            <a:lvl1pPr algn="ctr">
              <a:defRPr sz="6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3" name="Подзаголовок 2"/>
          <p:cNvSpPr>
            <a:spLocks noGrp="1"/>
          </p:cNvSpPr>
          <p:nvPr>
            <p:ph type="subTitle" idx="1"/>
          </p:nvPr>
        </p:nvSpPr>
        <p:spPr>
          <a:xfrm>
            <a:off x="3215012" y="4566542"/>
            <a:ext cx="5761973" cy="1655762"/>
          </a:xfrm>
          <a:prstGeom prst="rect">
            <a:avLst/>
          </a:prstGeom>
        </p:spPr>
        <p:txBody>
          <a:bodyPr/>
          <a:lstStyle>
            <a:lvl1pPr marL="0" indent="0" algn="ctr">
              <a:buNone/>
              <a:defRPr sz="2400">
                <a:solidFill>
                  <a:schemeClr val="accent1">
                    <a:lumMod val="75000"/>
                  </a:schemeClr>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RU" dirty="0"/>
          </a:p>
        </p:txBody>
      </p:sp>
    </p:spTree>
    <p:extLst>
      <p:ext uri="{BB962C8B-B14F-4D97-AF65-F5344CB8AC3E}">
        <p14:creationId xmlns:p14="http://schemas.microsoft.com/office/powerpoint/2010/main" val="4006653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Вопрос_8">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6341" y="5928607"/>
            <a:ext cx="1086121" cy="569276"/>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6341" y="249293"/>
            <a:ext cx="798187" cy="524001"/>
          </a:xfrm>
          <a:prstGeom prst="rect">
            <a:avLst/>
          </a:prstGeom>
        </p:spPr>
      </p:pic>
      <p:pic>
        <p:nvPicPr>
          <p:cNvPr id="3" name="Рисунок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5906" y="1390262"/>
            <a:ext cx="678815" cy="718281"/>
          </a:xfrm>
          <a:prstGeom prst="rect">
            <a:avLst/>
          </a:prstGeom>
        </p:spPr>
      </p:pic>
      <p:pic>
        <p:nvPicPr>
          <p:cNvPr id="4" name="Рисунок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07474" y="1031437"/>
            <a:ext cx="762565" cy="1223076"/>
          </a:xfrm>
          <a:prstGeom prst="rect">
            <a:avLst/>
          </a:prstGeom>
        </p:spPr>
      </p:pic>
      <p:sp>
        <p:nvSpPr>
          <p:cNvPr id="12"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13"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4"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5"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460512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Вопрос_9">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5488" y="3856564"/>
            <a:ext cx="606578" cy="667917"/>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16004" y="4423435"/>
            <a:ext cx="870858" cy="864852"/>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30518" y="1031437"/>
            <a:ext cx="789025" cy="646742"/>
          </a:xfrm>
          <a:prstGeom prst="rect">
            <a:avLst/>
          </a:prstGeom>
        </p:spPr>
      </p:pic>
      <p:pic>
        <p:nvPicPr>
          <p:cNvPr id="11" name="Рисунок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556070" y="3193142"/>
            <a:ext cx="680703" cy="663421"/>
          </a:xfrm>
          <a:prstGeom prst="rect">
            <a:avLst/>
          </a:prstGeom>
        </p:spPr>
      </p:pic>
      <p:sp>
        <p:nvSpPr>
          <p:cNvPr id="12"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13"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4"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5"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4125441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Вопрос_10">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3611" y="1153529"/>
            <a:ext cx="1390613" cy="1191116"/>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7475" y="2281641"/>
            <a:ext cx="795802" cy="1276384"/>
          </a:xfrm>
          <a:prstGeom prst="rect">
            <a:avLst/>
          </a:prstGeom>
        </p:spPr>
      </p:pic>
      <p:pic>
        <p:nvPicPr>
          <p:cNvPr id="4" name="Рисунок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80881" y="5063752"/>
            <a:ext cx="1108023" cy="564209"/>
          </a:xfrm>
          <a:prstGeom prst="rect">
            <a:avLst/>
          </a:prstGeom>
        </p:spPr>
      </p:pic>
      <p:pic>
        <p:nvPicPr>
          <p:cNvPr id="5" name="Рисунок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16762" y="63328"/>
            <a:ext cx="726094" cy="768309"/>
          </a:xfrm>
          <a:prstGeom prst="rect">
            <a:avLst/>
          </a:prstGeom>
        </p:spPr>
      </p:pic>
      <p:pic>
        <p:nvPicPr>
          <p:cNvPr id="10" name="Рисунок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73884" y="428151"/>
            <a:ext cx="758559" cy="494340"/>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828288" y="6267711"/>
            <a:ext cx="2502011" cy="425398"/>
          </a:xfrm>
          <a:prstGeom prst="rect">
            <a:avLst/>
          </a:prstGeom>
        </p:spPr>
      </p:pic>
      <p:sp>
        <p:nvSpPr>
          <p:cNvPr id="12"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13"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4"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5"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712249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Результат">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679045" y="2569706"/>
            <a:ext cx="5493984" cy="699587"/>
          </a:xfrm>
          <a:prstGeom prst="rect">
            <a:avLst/>
          </a:prstGeom>
        </p:spPr>
        <p:txBody>
          <a:bodyPr/>
          <a:lstStyle>
            <a:lvl1pPr>
              <a:defRPr sz="4000" b="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14" name="Рисунок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2253" y="3701964"/>
            <a:ext cx="1008264" cy="603487"/>
          </a:xfrm>
          <a:prstGeom prst="rect">
            <a:avLst/>
          </a:prstGeom>
        </p:spPr>
      </p:pic>
      <p:pic>
        <p:nvPicPr>
          <p:cNvPr id="15" name="Рисунок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35488" y="3856564"/>
            <a:ext cx="606578" cy="667917"/>
          </a:xfrm>
          <a:prstGeom prst="rect">
            <a:avLst/>
          </a:prstGeom>
        </p:spPr>
      </p:pic>
      <p:pic>
        <p:nvPicPr>
          <p:cNvPr id="16" name="Рисунок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30518" y="1031437"/>
            <a:ext cx="789025" cy="646742"/>
          </a:xfrm>
          <a:prstGeom prst="rect">
            <a:avLst/>
          </a:prstGeom>
        </p:spPr>
      </p:pic>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24707" y="144010"/>
            <a:ext cx="798187" cy="524001"/>
          </a:xfrm>
          <a:prstGeom prst="rect">
            <a:avLst/>
          </a:prstGeom>
        </p:spPr>
      </p:pic>
      <p:pic>
        <p:nvPicPr>
          <p:cNvPr id="18" name="Рисунок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03421" y="4305451"/>
            <a:ext cx="365839" cy="291893"/>
          </a:xfrm>
          <a:prstGeom prst="rect">
            <a:avLst/>
          </a:prstGeom>
        </p:spPr>
      </p:pic>
      <p:pic>
        <p:nvPicPr>
          <p:cNvPr id="19" name="Рисунок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1155" y="3514890"/>
            <a:ext cx="342592" cy="374148"/>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264783" y="3126050"/>
            <a:ext cx="331469" cy="777679"/>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15555" y="668011"/>
            <a:ext cx="1077995" cy="1387918"/>
          </a:xfrm>
          <a:prstGeom prst="rect">
            <a:avLst/>
          </a:prstGeom>
        </p:spPr>
      </p:pic>
      <p:pic>
        <p:nvPicPr>
          <p:cNvPr id="23" name="Рисунок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823801" y="1727119"/>
            <a:ext cx="623266" cy="657619"/>
          </a:xfrm>
          <a:prstGeom prst="rect">
            <a:avLst/>
          </a:prstGeom>
        </p:spPr>
      </p:pic>
      <p:pic>
        <p:nvPicPr>
          <p:cNvPr id="24" name="Рисунок 2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786341" y="5928607"/>
            <a:ext cx="1086121" cy="569276"/>
          </a:xfrm>
          <a:prstGeom prst="rect">
            <a:avLst/>
          </a:prstGeom>
        </p:spPr>
      </p:pic>
    </p:spTree>
    <p:extLst>
      <p:ext uri="{BB962C8B-B14F-4D97-AF65-F5344CB8AC3E}">
        <p14:creationId xmlns:p14="http://schemas.microsoft.com/office/powerpoint/2010/main" val="1144467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1" presetClass="path" presetSubtype="0" accel="50000" decel="50000" fill="hold" nodeType="withEffect">
                                  <p:stCondLst>
                                    <p:cond delay="0"/>
                                  </p:stCondLst>
                                  <p:childTnLst>
                                    <p:animMotion origin="layout" path="M 2.08333E-7 -4.81481E-6 C -0.00833 0.00278 -0.01823 0.0051 -0.0237 0.01181 C -0.02904 0.01945 -0.03255 0.02963 -0.03633 0.03982 C -0.04023 0.04977 -0.0401 0.06088 -0.03997 0.07223 C -0.03958 0.08264 -0.03867 0.09468 -0.03359 0.10695 C -0.02969 0.11852 -0.02148 0.13056 -0.01185 0.14121 C -0.00352 0.15163 0.00716 0.16088 0.01823 0.16922 C 0.02917 0.17663 0.04062 0.18311 0.05104 0.18704 C 0.06276 0.19121 0.07344 0.1926 0.08372 0.19028 C 0.09271 0.18843 0.10117 0.18496 0.10755 0.17778 C 0.11328 0.17153 0.11745 0.16065 0.11888 0.15047 C 0.12201 0.14213 0.12227 0.12987 0.11901 0.11783 C 0.11628 0.10649 0.10911 0.09514 0.09857 0.08588 C 0.0875 0.07686 0.07591 0.07431 0.06719 0.07593 C 0.05951 0.07848 0.05326 0.08565 0.05013 0.0963 C 0.04818 0.10764 0.0474 0.11852 0.05052 0.12987 C 0.05378 0.14098 0.0526 0.14213 0.0694 0.16389 C 0.08424 0.18519 0.10156 0.19075 0.11224 0.19723 C 0.12214 0.20278 0.13112 0.20371 0.14219 0.20625 C 0.1543 0.20788 0.16536 0.2051 0.17279 0.20163 C 0.18099 0.19885 0.18477 0.19144 0.19102 0.17963 C 0.19648 0.1669 0.19792 0.16065 0.19935 0.14977 C 0.20104 0.13959 0.20286 0.12917 0.20508 0.11899 " pathEditMode="relative" rAng="1020000" ptsTypes="AAAAAAAAAAAAAAAAAAAAAAA">
                                      <p:cBhvr>
                                        <p:cTn id="6" dur="2000" fill="hold"/>
                                        <p:tgtEl>
                                          <p:spTgt spid="19"/>
                                        </p:tgtEl>
                                        <p:attrNameLst>
                                          <p:attrName>ppt_x</p:attrName>
                                          <p:attrName>ppt_y</p:attrName>
                                        </p:attrNameLst>
                                      </p:cBhvr>
                                      <p:rCtr x="7656" y="12176"/>
                                    </p:animMotion>
                                  </p:childTnLst>
                                </p:cTn>
                              </p:par>
                              <p:par>
                                <p:cTn id="7" presetID="44" presetClass="path" presetSubtype="0" accel="50000" decel="50000" fill="hold" nodeType="withEffect">
                                  <p:stCondLst>
                                    <p:cond delay="0"/>
                                  </p:stCondLst>
                                  <p:childTnLst>
                                    <p:animMotion origin="layout" path="M -2.08333E-6 -3.7037E-7 L 0.13047 -0.08264 C 0.15768 -0.10069 0.19831 -0.11157 0.24115 -0.11157 C 0.28985 -0.11157 0.32891 -0.10069 0.35612 -0.08264 L 0.48698 -3.7037E-7 " pathEditMode="relative" rAng="0" ptsTypes="AAAAA">
                                      <p:cBhvr>
                                        <p:cTn id="8" dur="2000" fill="hold"/>
                                        <p:tgtEl>
                                          <p:spTgt spid="18"/>
                                        </p:tgtEl>
                                        <p:attrNameLst>
                                          <p:attrName>ppt_x</p:attrName>
                                          <p:attrName>ppt_y</p:attrName>
                                        </p:attrNameLst>
                                      </p:cBhvr>
                                      <p:rCtr x="24349" y="-5579"/>
                                    </p:animMotion>
                                  </p:childTnLst>
                                </p:cTn>
                              </p:par>
                              <p:par>
                                <p:cTn id="9" presetID="35" presetClass="path" presetSubtype="0" accel="50000" decel="50000" fill="hold" nodeType="withEffect">
                                  <p:stCondLst>
                                    <p:cond delay="0"/>
                                  </p:stCondLst>
                                  <p:childTnLst>
                                    <p:animMotion origin="layout" path="M -3.125E-6 3.7037E-7 L -0.47812 -0.01412 " pathEditMode="relative" rAng="0" ptsTypes="AA">
                                      <p:cBhvr>
                                        <p:cTn id="10" dur="2000" fill="hold"/>
                                        <p:tgtEl>
                                          <p:spTgt spid="15"/>
                                        </p:tgtEl>
                                        <p:attrNameLst>
                                          <p:attrName>ppt_x</p:attrName>
                                          <p:attrName>ppt_y</p:attrName>
                                        </p:attrNameLst>
                                      </p:cBhvr>
                                      <p:rCtr x="-23906" y="-718"/>
                                    </p:animMotion>
                                  </p:childTnLst>
                                </p:cTn>
                              </p:par>
                              <p:par>
                                <p:cTn id="11" presetID="35" presetClass="path" presetSubtype="0" accel="50000" decel="50000" fill="hold" nodeType="withEffect">
                                  <p:stCondLst>
                                    <p:cond delay="0"/>
                                  </p:stCondLst>
                                  <p:childTnLst>
                                    <p:animMotion origin="layout" path="M -2.5E-6 3.7037E-6 L -0.07838 0.00463 " pathEditMode="relative" rAng="0" ptsTypes="AA">
                                      <p:cBhvr>
                                        <p:cTn id="12" dur="4500" fill="hold"/>
                                        <p:tgtEl>
                                          <p:spTgt spid="14"/>
                                        </p:tgtEl>
                                        <p:attrNameLst>
                                          <p:attrName>ppt_x</p:attrName>
                                          <p:attrName>ppt_y</p:attrName>
                                        </p:attrNameLst>
                                      </p:cBhvr>
                                      <p:rCtr x="-3919" y="231"/>
                                    </p:animMotion>
                                  </p:childTnLst>
                                </p:cTn>
                              </p:par>
                              <p:par>
                                <p:cTn id="13" presetID="35" presetClass="path" presetSubtype="0" accel="50000" decel="50000" fill="hold" nodeType="withEffect">
                                  <p:stCondLst>
                                    <p:cond delay="0"/>
                                  </p:stCondLst>
                                  <p:childTnLst>
                                    <p:animMotion origin="layout" path="M -4.16667E-7 -3.7037E-6 L 0.03242 0.20047 " pathEditMode="relative" rAng="0" ptsTypes="AA">
                                      <p:cBhvr>
                                        <p:cTn id="14" dur="2000" fill="hold"/>
                                        <p:tgtEl>
                                          <p:spTgt spid="16"/>
                                        </p:tgtEl>
                                        <p:attrNameLst>
                                          <p:attrName>ppt_x</p:attrName>
                                          <p:attrName>ppt_y</p:attrName>
                                        </p:attrNameLst>
                                      </p:cBhvr>
                                      <p:rCtr x="1615" y="10023"/>
                                    </p:animMotion>
                                  </p:childTnLst>
                                </p:cTn>
                              </p:par>
                              <p:par>
                                <p:cTn id="15" presetID="64" presetClass="path" presetSubtype="0" accel="50000" decel="50000" fill="hold" nodeType="withEffect">
                                  <p:stCondLst>
                                    <p:cond delay="0"/>
                                  </p:stCondLst>
                                  <p:childTnLst>
                                    <p:animMotion origin="layout" path="M -3.75E-6 1.48148E-6 L -0.18568 -0.18704 " pathEditMode="relative" rAng="0" ptsTypes="AA">
                                      <p:cBhvr>
                                        <p:cTn id="16" dur="2000" fill="hold"/>
                                        <p:tgtEl>
                                          <p:spTgt spid="23"/>
                                        </p:tgtEl>
                                        <p:attrNameLst>
                                          <p:attrName>ppt_x</p:attrName>
                                          <p:attrName>ppt_y</p:attrName>
                                        </p:attrNameLst>
                                      </p:cBhvr>
                                      <p:rCtr x="-9245" y="-9352"/>
                                    </p:animMotion>
                                  </p:childTnLst>
                                </p:cTn>
                              </p:par>
                              <p:par>
                                <p:cTn id="17" presetID="35" presetClass="path" presetSubtype="0" accel="50000" decel="50000" fill="hold" nodeType="withEffect">
                                  <p:stCondLst>
                                    <p:cond delay="0"/>
                                  </p:stCondLst>
                                  <p:childTnLst>
                                    <p:animMotion origin="layout" path="M 0 0 L -0.25 0 E" pathEditMode="relative" ptsTypes="">
                                      <p:cBhvr>
                                        <p:cTn id="18" dur="2000" fill="hold"/>
                                        <p:tgtEl>
                                          <p:spTgt spid="1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10"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1"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2"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061611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Вопрос_1">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94710" y="3719630"/>
            <a:ext cx="749676" cy="775350"/>
          </a:xfrm>
          <a:prstGeom prst="rect">
            <a:avLst/>
          </a:prstGeom>
        </p:spPr>
      </p:pic>
      <p:pic>
        <p:nvPicPr>
          <p:cNvPr id="5" name="Рисунок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5836" y="4946754"/>
            <a:ext cx="1313458" cy="401711"/>
          </a:xfrm>
          <a:prstGeom prst="rect">
            <a:avLst/>
          </a:prstGeom>
        </p:spPr>
      </p:pic>
      <p:pic>
        <p:nvPicPr>
          <p:cNvPr id="6" name="Рисунок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4911" y="1608417"/>
            <a:ext cx="1180646" cy="601189"/>
          </a:xfrm>
          <a:prstGeom prst="rect">
            <a:avLst/>
          </a:prstGeom>
        </p:spPr>
      </p:pic>
      <p:pic>
        <p:nvPicPr>
          <p:cNvPr id="7" name="Рисунок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2934" y="3462687"/>
            <a:ext cx="785245" cy="778357"/>
          </a:xfrm>
          <a:prstGeom prst="rect">
            <a:avLst/>
          </a:prstGeom>
        </p:spPr>
      </p:pic>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283252" y="560779"/>
            <a:ext cx="1131863" cy="969486"/>
          </a:xfrm>
          <a:prstGeom prst="rect">
            <a:avLst/>
          </a:prstGeom>
        </p:spPr>
      </p:pic>
      <p:sp>
        <p:nvSpPr>
          <p:cNvPr id="30"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13"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6"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7"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092314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Вопрос_2">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5295" y="1731776"/>
            <a:ext cx="973361" cy="1253202"/>
          </a:xfrm>
          <a:prstGeom prst="rect">
            <a:avLst/>
          </a:prstGeom>
        </p:spPr>
      </p:pic>
      <p:pic>
        <p:nvPicPr>
          <p:cNvPr id="5" name="Рисунок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2185" y="991277"/>
            <a:ext cx="523657" cy="1416089"/>
          </a:xfrm>
          <a:prstGeom prst="rect">
            <a:avLst/>
          </a:prstGeom>
        </p:spPr>
      </p:pic>
      <p:pic>
        <p:nvPicPr>
          <p:cNvPr id="6" name="Рисунок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4015" y="3758386"/>
            <a:ext cx="916723" cy="731428"/>
          </a:xfrm>
          <a:prstGeom prst="rect">
            <a:avLst/>
          </a:prstGeom>
        </p:spPr>
      </p:pic>
      <p:pic>
        <p:nvPicPr>
          <p:cNvPr id="7" name="Рисунок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67286" y="147017"/>
            <a:ext cx="722633" cy="717650"/>
          </a:xfrm>
          <a:prstGeom prst="rect">
            <a:avLst/>
          </a:prstGeom>
        </p:spPr>
      </p:pic>
      <p:sp>
        <p:nvSpPr>
          <p:cNvPr id="23"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13"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4"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5"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018651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Вопрос_3">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1971" y="182485"/>
            <a:ext cx="623266" cy="657619"/>
          </a:xfrm>
          <a:prstGeom prst="rect">
            <a:avLst/>
          </a:prstGeom>
        </p:spPr>
      </p:pic>
      <p:sp>
        <p:nvSpPr>
          <p:cNvPr id="16"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5" name="Рисунок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27643" y="923337"/>
            <a:ext cx="798187" cy="524001"/>
          </a:xfrm>
          <a:prstGeom prst="rect">
            <a:avLst/>
          </a:prstGeom>
        </p:spPr>
      </p:pic>
      <p:pic>
        <p:nvPicPr>
          <p:cNvPr id="6" name="Рисунок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1467" y="3327816"/>
            <a:ext cx="342592" cy="374148"/>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847323" y="4615103"/>
            <a:ext cx="386095" cy="423459"/>
          </a:xfrm>
          <a:prstGeom prst="rect">
            <a:avLst/>
          </a:prstGeom>
        </p:spPr>
      </p:pic>
      <p:pic>
        <p:nvPicPr>
          <p:cNvPr id="22" name="Рисунок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20807" y="3327816"/>
            <a:ext cx="331469" cy="777679"/>
          </a:xfrm>
          <a:prstGeom prst="rect">
            <a:avLst/>
          </a:prstGeom>
        </p:spPr>
      </p:pic>
      <p:pic>
        <p:nvPicPr>
          <p:cNvPr id="23" name="Рисунок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9456" y="3932944"/>
            <a:ext cx="408487" cy="345101"/>
          </a:xfrm>
          <a:prstGeom prst="rect">
            <a:avLst/>
          </a:prstGeom>
        </p:spPr>
      </p:pic>
      <p:sp>
        <p:nvSpPr>
          <p:cNvPr id="15"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7"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8"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4263708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Вопрос_4">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3" name="Рисунок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7098" y="696303"/>
            <a:ext cx="1077995" cy="1387918"/>
          </a:xfrm>
          <a:prstGeom prst="rect">
            <a:avLst/>
          </a:prstGeom>
        </p:spPr>
      </p:pic>
      <p:pic>
        <p:nvPicPr>
          <p:cNvPr id="4" name="Рисунок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51018" y="323990"/>
            <a:ext cx="526988" cy="1425097"/>
          </a:xfrm>
          <a:prstGeom prst="rect">
            <a:avLst/>
          </a:prstGeom>
        </p:spPr>
      </p:pic>
      <p:pic>
        <p:nvPicPr>
          <p:cNvPr id="5" name="Рисунок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51018" y="2105282"/>
            <a:ext cx="829574" cy="823853"/>
          </a:xfrm>
          <a:prstGeom prst="rect">
            <a:avLst/>
          </a:prstGeom>
        </p:spPr>
      </p:pic>
      <p:pic>
        <p:nvPicPr>
          <p:cNvPr id="10" name="Рисунок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8413" y="5101326"/>
            <a:ext cx="895279" cy="455879"/>
          </a:xfrm>
          <a:prstGeom prst="rect">
            <a:avLst/>
          </a:prstGeom>
        </p:spPr>
      </p:pic>
      <p:pic>
        <p:nvPicPr>
          <p:cNvPr id="11" name="Рисунок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0175" y="1529530"/>
            <a:ext cx="1153102" cy="987678"/>
          </a:xfrm>
          <a:prstGeom prst="rect">
            <a:avLst/>
          </a:prstGeom>
        </p:spPr>
      </p:pic>
      <p:sp>
        <p:nvSpPr>
          <p:cNvPr id="15"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6"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7"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603333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Вопрос_5">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4873" y="3758386"/>
            <a:ext cx="861745" cy="781413"/>
          </a:xfrm>
          <a:prstGeom prst="rect">
            <a:avLst/>
          </a:prstGeom>
        </p:spPr>
      </p:pic>
      <p:pic>
        <p:nvPicPr>
          <p:cNvPr id="10" name="Рисунок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1467" y="3327816"/>
            <a:ext cx="342592" cy="374148"/>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47323" y="4615103"/>
            <a:ext cx="386095" cy="423459"/>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20807" y="3327816"/>
            <a:ext cx="331469" cy="777679"/>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9456" y="3932944"/>
            <a:ext cx="408487" cy="345101"/>
          </a:xfrm>
          <a:prstGeom prst="rect">
            <a:avLst/>
          </a:prstGeom>
        </p:spPr>
      </p:pic>
      <p:sp>
        <p:nvSpPr>
          <p:cNvPr id="14"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15"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6"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7"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143855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Вопрос_6">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7978" y="1491330"/>
            <a:ext cx="1404330" cy="715090"/>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7622" y="1749087"/>
            <a:ext cx="1175655" cy="1006996"/>
          </a:xfrm>
          <a:prstGeom prst="rect">
            <a:avLst/>
          </a:prstGeom>
        </p:spPr>
      </p:pic>
      <p:pic>
        <p:nvPicPr>
          <p:cNvPr id="4" name="Рисунок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67486" y="6032241"/>
            <a:ext cx="1008264" cy="603487"/>
          </a:xfrm>
          <a:prstGeom prst="rect">
            <a:avLst/>
          </a:prstGeom>
        </p:spPr>
      </p:pic>
      <p:pic>
        <p:nvPicPr>
          <p:cNvPr id="5" name="Рисунок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3669348" y="4859421"/>
            <a:ext cx="1798138" cy="570115"/>
          </a:xfrm>
          <a:prstGeom prst="rect">
            <a:avLst/>
          </a:prstGeom>
        </p:spPr>
      </p:pic>
      <p:sp>
        <p:nvSpPr>
          <p:cNvPr id="10"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11"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2"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429228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Вопрос_7">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8288" y="6267711"/>
            <a:ext cx="2502011" cy="425398"/>
          </a:xfrm>
          <a:prstGeom prst="rect">
            <a:avLst/>
          </a:prstGeom>
        </p:spPr>
      </p:pic>
      <p:pic>
        <p:nvPicPr>
          <p:cNvPr id="10" name="Рисунок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7964" y="2779905"/>
            <a:ext cx="331469" cy="777679"/>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9299" y="3843003"/>
            <a:ext cx="408487" cy="345101"/>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87987" y="1753346"/>
            <a:ext cx="342592" cy="374148"/>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46794" y="3643668"/>
            <a:ext cx="386095" cy="423459"/>
          </a:xfrm>
          <a:prstGeom prst="rect">
            <a:avLst/>
          </a:prstGeom>
        </p:spPr>
      </p:pic>
      <p:sp>
        <p:nvSpPr>
          <p:cNvPr id="14"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15"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6"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7"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354290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3612630"/>
            <a:ext cx="2806383" cy="3245370"/>
          </a:xfrm>
          <a:prstGeom prst="rect">
            <a:avLst/>
          </a:prstGeom>
        </p:spPr>
      </p:pic>
      <p:pic>
        <p:nvPicPr>
          <p:cNvPr id="3" name="Рисунок 2"/>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8280310" y="2319185"/>
            <a:ext cx="3911690" cy="4538815"/>
          </a:xfrm>
          <a:prstGeom prst="rect">
            <a:avLst/>
          </a:prstGeom>
        </p:spPr>
      </p:pic>
    </p:spTree>
    <p:extLst>
      <p:ext uri="{BB962C8B-B14F-4D97-AF65-F5344CB8AC3E}">
        <p14:creationId xmlns:p14="http://schemas.microsoft.com/office/powerpoint/2010/main" val="406530088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8" r:id="rId6"/>
    <p:sldLayoutId id="2147483689" r:id="rId7"/>
    <p:sldLayoutId id="2147483690" r:id="rId8"/>
    <p:sldLayoutId id="2147483691" r:id="rId9"/>
    <p:sldLayoutId id="2147483692" r:id="rId10"/>
    <p:sldLayoutId id="2147483693" r:id="rId11"/>
    <p:sldLayoutId id="2147483694" r:id="rId12"/>
    <p:sldLayoutId id="2147483686" r:id="rId13"/>
  </p:sldLayoutIdLst>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6.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32.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33.png"/><Relationship Id="rId7"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9.png"/><Relationship Id="rId4" Type="http://schemas.openxmlformats.org/officeDocument/2006/relationships/image" Target="../media/image30.png"/><Relationship Id="rId9" Type="http://schemas.openxmlformats.org/officeDocument/2006/relationships/image" Target="../media/image47.jpeg"/></Relationships>
</file>

<file path=ppt/slides/_rels/slide1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39.png"/><Relationship Id="rId7"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hyperlink" Target="http://nsportal.ru/detskii-sad/raznoe/ispolzovanie-programmy-ialykovoy-cvetnye-ladoshki-i-netradicionnyh-tehnik"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audio" Target="../media/audio2.wav"/></Relationships>
</file>

<file path=ppt/slides/_rels/slide5.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2.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23.png"/><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24.png"/><Relationship Id="rId7"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41.jpeg"/></Relationships>
</file>

<file path=ppt/slides/_rels/slide8.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27.png"/><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44.jpeg"/><Relationship Id="rId5" Type="http://schemas.openxmlformats.org/officeDocument/2006/relationships/image" Target="../media/image18.png"/><Relationship Id="rId10" Type="http://schemas.openxmlformats.org/officeDocument/2006/relationships/image" Target="../media/image43.jpeg"/><Relationship Id="rId4" Type="http://schemas.openxmlformats.org/officeDocument/2006/relationships/image" Target="../media/image17.png"/><Relationship Id="rId9" Type="http://schemas.openxmlformats.org/officeDocument/2006/relationships/image" Target="../media/image42.jpeg"/></Relationships>
</file>

<file path=ppt/slides/_rels/slide9.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28.png"/><Relationship Id="rId7"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06284" y="331304"/>
            <a:ext cx="9144000" cy="2376373"/>
          </a:xfrm>
          <a:prstGeom prst="rect">
            <a:avLst/>
          </a:prstGeom>
        </p:spPr>
        <p:txBody>
          <a:bodyPr/>
          <a:lstStyle/>
          <a:p>
            <a:r>
              <a:rPr lang="ru-RU" sz="3200" b="1" dirty="0">
                <a:solidFill>
                  <a:srgbClr val="FF0000"/>
                </a:solidFill>
                <a:latin typeface="Times New Roman" panose="02020603050405020304" pitchFamily="18" charset="0"/>
                <a:cs typeface="Times New Roman" panose="02020603050405020304" pitchFamily="18" charset="0"/>
              </a:rPr>
              <a:t>ОСОБЕННОСТИ  НЕТРАДИЦИОННОЙ ТЕХНИКЕ РИСОВАНИЯ ПО ПРОГРАММЕ</a:t>
            </a:r>
            <a:br>
              <a:rPr lang="ru-RU" sz="3200" b="1" dirty="0">
                <a:solidFill>
                  <a:srgbClr val="FF0000"/>
                </a:solidFill>
                <a:latin typeface="Times New Roman" panose="02020603050405020304" pitchFamily="18" charset="0"/>
                <a:cs typeface="Times New Roman" panose="02020603050405020304" pitchFamily="18" charset="0"/>
              </a:rPr>
            </a:br>
            <a:r>
              <a:rPr lang="ru-RU" sz="3200" b="1" dirty="0">
                <a:solidFill>
                  <a:srgbClr val="FF0000"/>
                </a:solidFill>
                <a:latin typeface="Times New Roman" panose="02020603050405020304" pitchFamily="18" charset="0"/>
                <a:cs typeface="Times New Roman" panose="02020603050405020304" pitchFamily="18" charset="0"/>
              </a:rPr>
              <a:t>И.А.ЛЫКОВОЙ  </a:t>
            </a:r>
            <a:br>
              <a:rPr lang="ru-RU" sz="3200" b="1" dirty="0">
                <a:solidFill>
                  <a:srgbClr val="FF0000"/>
                </a:solidFill>
                <a:latin typeface="Times New Roman" panose="02020603050405020304" pitchFamily="18" charset="0"/>
                <a:cs typeface="Times New Roman" panose="02020603050405020304" pitchFamily="18" charset="0"/>
              </a:rPr>
            </a:br>
            <a:r>
              <a:rPr lang="ru-RU" sz="3200" b="1" dirty="0">
                <a:solidFill>
                  <a:srgbClr val="FF0000"/>
                </a:solidFill>
                <a:latin typeface="Times New Roman" panose="02020603050405020304" pitchFamily="18" charset="0"/>
                <a:cs typeface="Times New Roman" panose="02020603050405020304" pitchFamily="18" charset="0"/>
              </a:rPr>
              <a:t>«ЦВЕТНЫЕ ЛАДОШКИ»</a:t>
            </a:r>
            <a:br>
              <a:rPr lang="ru-RU" sz="3200" dirty="0">
                <a:solidFill>
                  <a:srgbClr val="FF0000"/>
                </a:solidFill>
                <a:latin typeface="Times New Roman" panose="02020603050405020304" pitchFamily="18" charset="0"/>
                <a:cs typeface="Times New Roman" panose="02020603050405020304" pitchFamily="18" charset="0"/>
              </a:rPr>
            </a:br>
            <a:br>
              <a:rPr lang="ru-RU" sz="3200" i="1" dirty="0">
                <a:solidFill>
                  <a:srgbClr val="FF0000"/>
                </a:solidFill>
                <a:latin typeface="Times New Roman" panose="02020603050405020304" pitchFamily="18" charset="0"/>
                <a:cs typeface="Times New Roman" panose="02020603050405020304" pitchFamily="18" charset="0"/>
              </a:rPr>
            </a:br>
            <a:endParaRPr lang="ru-RU" sz="3200" dirty="0">
              <a:latin typeface="Segoe UI Light" panose="020B0502040204020203" pitchFamily="34" charset="0"/>
              <a:cs typeface="Segoe UI Light" panose="020B0502040204020203" pitchFamily="34"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3210" y="1540981"/>
            <a:ext cx="2099522" cy="1166696"/>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749" y="1873862"/>
            <a:ext cx="958505" cy="488074"/>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7945" y="680382"/>
            <a:ext cx="2075541" cy="1193480"/>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2971" y="3792164"/>
            <a:ext cx="827313" cy="855646"/>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873" y="2931886"/>
            <a:ext cx="932845" cy="924662"/>
          </a:xfrm>
          <a:prstGeom prst="rect">
            <a:avLst/>
          </a:prstGeom>
        </p:spPr>
      </p:pic>
      <p:pic>
        <p:nvPicPr>
          <p:cNvPr id="8" name="Рисунок 7">
            <a:extLst>
              <a:ext uri="{FF2B5EF4-FFF2-40B4-BE49-F238E27FC236}">
                <a16:creationId xmlns:a16="http://schemas.microsoft.com/office/drawing/2014/main" id="{7461518C-3FBA-47CC-9A76-9A386D7C23D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336699" y="2810869"/>
            <a:ext cx="3414650" cy="3403095"/>
          </a:xfrm>
          <a:prstGeom prst="rect">
            <a:avLst/>
          </a:prstGeom>
        </p:spPr>
      </p:pic>
      <p:sp>
        <p:nvSpPr>
          <p:cNvPr id="7" name="Прямоугольник 6">
            <a:extLst>
              <a:ext uri="{FF2B5EF4-FFF2-40B4-BE49-F238E27FC236}">
                <a16:creationId xmlns:a16="http://schemas.microsoft.com/office/drawing/2014/main" id="{1F80B494-092B-4DE1-B031-45E76F615C88}"/>
              </a:ext>
            </a:extLst>
          </p:cNvPr>
          <p:cNvSpPr/>
          <p:nvPr/>
        </p:nvSpPr>
        <p:spPr>
          <a:xfrm>
            <a:off x="6891130" y="5088913"/>
            <a:ext cx="5032356" cy="1015663"/>
          </a:xfrm>
          <a:prstGeom prst="rect">
            <a:avLst/>
          </a:prstGeom>
        </p:spPr>
        <p:txBody>
          <a:bodyPr wrap="square">
            <a:spAutoFit/>
          </a:bodyPr>
          <a:lstStyle/>
          <a:p>
            <a:pPr lvl="0" algn="r"/>
            <a:r>
              <a:rPr lang="ru-RU" sz="2000" dirty="0">
                <a:solidFill>
                  <a:prstClr val="black"/>
                </a:solidFill>
                <a:latin typeface="Trebuchet MS"/>
              </a:rPr>
              <a:t>Подготовила воспитатель</a:t>
            </a:r>
          </a:p>
          <a:p>
            <a:pPr lvl="0" algn="r"/>
            <a:r>
              <a:rPr lang="ru-RU" sz="2000" dirty="0">
                <a:solidFill>
                  <a:prstClr val="black"/>
                </a:solidFill>
                <a:latin typeface="Trebuchet MS"/>
              </a:rPr>
              <a:t>Высшей квалификационной категории </a:t>
            </a:r>
          </a:p>
          <a:p>
            <a:pPr lvl="0" algn="r"/>
            <a:r>
              <a:rPr lang="ru-RU" sz="2000" dirty="0" err="1">
                <a:solidFill>
                  <a:prstClr val="black"/>
                </a:solidFill>
                <a:latin typeface="Trebuchet MS"/>
              </a:rPr>
              <a:t>Марушкина</a:t>
            </a:r>
            <a:r>
              <a:rPr lang="ru-RU" sz="2000" dirty="0">
                <a:solidFill>
                  <a:prstClr val="black"/>
                </a:solidFill>
                <a:latin typeface="Trebuchet MS"/>
              </a:rPr>
              <a:t> Ирина Николаевна</a:t>
            </a:r>
          </a:p>
        </p:txBody>
      </p:sp>
    </p:spTree>
    <p:extLst>
      <p:ext uri="{BB962C8B-B14F-4D97-AF65-F5344CB8AC3E}">
        <p14:creationId xmlns:p14="http://schemas.microsoft.com/office/powerpoint/2010/main" val="3490802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0">
        <p15:prstTrans prst="drap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610" y="1921747"/>
            <a:ext cx="606578" cy="667917"/>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6004" y="4423435"/>
            <a:ext cx="870858" cy="864852"/>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0518" y="1031437"/>
            <a:ext cx="789025" cy="646742"/>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56070" y="3193142"/>
            <a:ext cx="680703" cy="663421"/>
          </a:xfrm>
          <a:prstGeom prst="rect">
            <a:avLst/>
          </a:prstGeom>
        </p:spPr>
      </p:pic>
      <p:sp>
        <p:nvSpPr>
          <p:cNvPr id="14" name="Заголовок 1"/>
          <p:cNvSpPr>
            <a:spLocks noGrp="1"/>
          </p:cNvSpPr>
          <p:nvPr>
            <p:ph type="title"/>
          </p:nvPr>
        </p:nvSpPr>
        <p:spPr>
          <a:xfrm>
            <a:off x="1967651" y="251791"/>
            <a:ext cx="6884801" cy="779646"/>
          </a:xfrm>
          <a:noFill/>
        </p:spPr>
        <p:txBody>
          <a:bodyPr>
            <a:normAutofit/>
          </a:bodyPr>
          <a:lstStyle/>
          <a:p>
            <a:pPr lvl="0" indent="2700338" algn="l" fontAlgn="base">
              <a:lnSpc>
                <a:spcPct val="100000"/>
              </a:lnSpc>
              <a:spcAft>
                <a:spcPct val="0"/>
              </a:spcAft>
            </a:pPr>
            <a:r>
              <a:rPr lang="ru-RU" sz="2800" b="1" cap="all" dirty="0">
                <a:solidFill>
                  <a:srgbClr val="00B050"/>
                </a:solidFill>
                <a:latin typeface="Trebuchet MS"/>
                <a:ea typeface="+mn-ea"/>
                <a:cs typeface="+mn-cs"/>
              </a:rPr>
              <a:t>МОНОТИПИЯ</a:t>
            </a:r>
          </a:p>
        </p:txBody>
      </p:sp>
      <p:sp>
        <p:nvSpPr>
          <p:cNvPr id="10" name="Прямоугольник 9">
            <a:hlinkClick r:id="" action="ppaction://hlinkshowjump?jump=nextslide">
              <a:snd r:embed="rId6" name="chimes.wav"/>
            </a:hlinkClick>
          </p:cNvPr>
          <p:cNvSpPr/>
          <p:nvPr/>
        </p:nvSpPr>
        <p:spPr>
          <a:xfrm>
            <a:off x="6862541" y="3092398"/>
            <a:ext cx="2760430" cy="69976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accent1">
                  <a:lumMod val="75000"/>
                </a:schemeClr>
              </a:solidFill>
              <a:latin typeface="Segoe UI Light" panose="020B0502040204020203" pitchFamily="34" charset="0"/>
              <a:cs typeface="Segoe UI Light" panose="020B0502040204020203" pitchFamily="34" charset="0"/>
            </a:endParaRPr>
          </a:p>
        </p:txBody>
      </p:sp>
      <p:sp>
        <p:nvSpPr>
          <p:cNvPr id="11" name="Прямоугольник 10"/>
          <p:cNvSpPr/>
          <p:nvPr/>
        </p:nvSpPr>
        <p:spPr>
          <a:xfrm>
            <a:off x="2915479" y="1095837"/>
            <a:ext cx="5844208" cy="115703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accent1">
                  <a:lumMod val="75000"/>
                </a:schemeClr>
              </a:solidFill>
              <a:latin typeface="Segoe UI Light" panose="020B0502040204020203" pitchFamily="34" charset="0"/>
              <a:cs typeface="Segoe UI Light" panose="020B0502040204020203" pitchFamily="34" charset="0"/>
            </a:endParaRPr>
          </a:p>
        </p:txBody>
      </p:sp>
      <p:sp>
        <p:nvSpPr>
          <p:cNvPr id="12" name="Прямоугольник 11"/>
          <p:cNvSpPr/>
          <p:nvPr/>
        </p:nvSpPr>
        <p:spPr>
          <a:xfrm>
            <a:off x="6862541" y="1009480"/>
            <a:ext cx="2760430" cy="69976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accent1">
                  <a:lumMod val="75000"/>
                </a:schemeClr>
              </a:solidFill>
              <a:latin typeface="Segoe UI Light" panose="020B0502040204020203" pitchFamily="34" charset="0"/>
              <a:cs typeface="Segoe UI Light" panose="020B0502040204020203" pitchFamily="34" charset="0"/>
            </a:endParaRPr>
          </a:p>
        </p:txBody>
      </p:sp>
      <p:sp>
        <p:nvSpPr>
          <p:cNvPr id="2" name="Прямоугольник 1">
            <a:extLst>
              <a:ext uri="{FF2B5EF4-FFF2-40B4-BE49-F238E27FC236}">
                <a16:creationId xmlns:a16="http://schemas.microsoft.com/office/drawing/2014/main" id="{21681F2B-FCA8-4AA1-86AC-4EA755AAAC89}"/>
              </a:ext>
            </a:extLst>
          </p:cNvPr>
          <p:cNvSpPr/>
          <p:nvPr/>
        </p:nvSpPr>
        <p:spPr>
          <a:xfrm>
            <a:off x="1967651" y="1009480"/>
            <a:ext cx="7965149" cy="1154162"/>
          </a:xfrm>
          <a:prstGeom prst="rect">
            <a:avLst/>
          </a:prstGeom>
        </p:spPr>
        <p:txBody>
          <a:bodyPr wrap="square">
            <a:spAutoFit/>
          </a:bodyPr>
          <a:lstStyle/>
          <a:p>
            <a:pPr lvl="0" eaLnBrk="0" fontAlgn="base" hangingPunct="0">
              <a:spcBef>
                <a:spcPct val="0"/>
              </a:spcBef>
              <a:spcAft>
                <a:spcPct val="0"/>
              </a:spcAft>
            </a:pPr>
            <a:r>
              <a:rPr lang="ru-RU" sz="2300" dirty="0">
                <a:solidFill>
                  <a:srgbClr val="002060"/>
                </a:solidFill>
                <a:latin typeface="Arial" pitchFamily="34" charset="0"/>
                <a:ea typeface="Times New Roman" pitchFamily="18" charset="0"/>
                <a:cs typeface="Arial" pitchFamily="34" charset="0"/>
              </a:rPr>
              <a:t>Лист бумаги условно делится пополам, краска наносится на одну  половинку листа, затем лист складывается и получается зеркальный отпечаток. </a:t>
            </a:r>
            <a:endParaRPr lang="ru-RU" sz="2300" dirty="0">
              <a:solidFill>
                <a:srgbClr val="002060"/>
              </a:solidFill>
              <a:latin typeface="Arial" pitchFamily="34" charset="0"/>
              <a:cs typeface="Arial" pitchFamily="34" charset="0"/>
            </a:endParaRPr>
          </a:p>
        </p:txBody>
      </p:sp>
      <p:pic>
        <p:nvPicPr>
          <p:cNvPr id="13" name="Рисунок 12">
            <a:extLst>
              <a:ext uri="{FF2B5EF4-FFF2-40B4-BE49-F238E27FC236}">
                <a16:creationId xmlns:a16="http://schemas.microsoft.com/office/drawing/2014/main" id="{090D9A2A-1DD2-46B0-9593-C9A3C25BBD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40765" y="2834285"/>
            <a:ext cx="4465983" cy="2927877"/>
          </a:xfrm>
          <a:prstGeom prst="rect">
            <a:avLst/>
          </a:prstGeom>
        </p:spPr>
      </p:pic>
    </p:spTree>
    <p:extLst>
      <p:ext uri="{BB962C8B-B14F-4D97-AF65-F5344CB8AC3E}">
        <p14:creationId xmlns:p14="http://schemas.microsoft.com/office/powerpoint/2010/main" val="1066154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3" presetClass="emph" presetSubtype="1" grpId="0" nodeType="clickEffect" nodePh="1">
                                  <p:stCondLst>
                                    <p:cond delay="0"/>
                                  </p:stCondLst>
                                  <p:endCondLst>
                                    <p:cond evt="begin" delay="0">
                                      <p:tn val="5"/>
                                    </p:cond>
                                  </p:endCondLst>
                                  <p:childTnLst>
                                    <p:set>
                                      <p:cBhvr override="childStyle">
                                        <p:cTn id="6" dur="indefinite"/>
                                        <p:tgtEl>
                                          <p:spTgt spid="10"/>
                                        </p:tgtEl>
                                        <p:attrNameLst>
                                          <p:attrName>style.color</p:attrName>
                                        </p:attrNameLst>
                                      </p:cBhvr>
                                      <p:to>
                                        <p:clrVal>
                                          <a:schemeClr val="bg1"/>
                                        </p:clrVal>
                                      </p:to>
                                    </p:set>
                                  </p:childTnLst>
                                </p:cTn>
                              </p:par>
                              <p:par>
                                <p:cTn id="7" presetID="1" presetClass="emph" presetSubtype="1" nodeType="withEffect">
                                  <p:stCondLst>
                                    <p:cond delay="0"/>
                                  </p:stCondLst>
                                  <p:childTnLst>
                                    <p:set>
                                      <p:cBhvr>
                                        <p:cTn id="8" dur="indefinite"/>
                                        <p:tgtEl>
                                          <p:spTgt spid="10"/>
                                        </p:tgtEl>
                                        <p:attrNameLst>
                                          <p:attrName>fillcolor</p:attrName>
                                        </p:attrNameLst>
                                      </p:cBhvr>
                                      <p:to>
                                        <p:clrVal>
                                          <a:srgbClr val="B9D07E"/>
                                        </p:clrVal>
                                      </p:to>
                                    </p:set>
                                    <p:set>
                                      <p:cBhvr>
                                        <p:cTn id="9" dur="indefinite"/>
                                        <p:tgtEl>
                                          <p:spTgt spid="10"/>
                                        </p:tgtEl>
                                        <p:attrNameLst>
                                          <p:attrName>fill.type</p:attrName>
                                        </p:attrNameLst>
                                      </p:cBhvr>
                                      <p:to>
                                        <p:strVal val="solid"/>
                                      </p:to>
                                    </p:set>
                                    <p:set>
                                      <p:cBhvr>
                                        <p:cTn id="10" dur="indefinite"/>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3" presetClass="emph" presetSubtype="1" grpId="0" nodeType="clickEffect" nodePh="1">
                                  <p:stCondLst>
                                    <p:cond delay="0"/>
                                  </p:stCondLst>
                                  <p:endCondLst>
                                    <p:cond evt="begin" delay="0">
                                      <p:tn val="14"/>
                                    </p:cond>
                                  </p:endCondLst>
                                  <p:childTnLst>
                                    <p:set>
                                      <p:cBhvr override="childStyle">
                                        <p:cTn id="15" dur="indefinite"/>
                                        <p:tgtEl>
                                          <p:spTgt spid="11"/>
                                        </p:tgtEl>
                                        <p:attrNameLst>
                                          <p:attrName>style.color</p:attrName>
                                        </p:attrNameLst>
                                      </p:cBhvr>
                                      <p:to>
                                        <p:clrVal>
                                          <a:schemeClr val="bg1"/>
                                        </p:clrVal>
                                      </p:to>
                                    </p:set>
                                  </p:childTnLst>
                                  <p:subTnLst>
                                    <p:audio>
                                      <p:cMediaNode>
                                        <p:cTn display="0" masterRel="sameClick">
                                          <p:stCondLst>
                                            <p:cond evt="begin" delay="0">
                                              <p:tn val="14"/>
                                            </p:cond>
                                          </p:stCondLst>
                                          <p:endCondLst>
                                            <p:cond evt="onStopAudio" delay="0">
                                              <p:tgtEl>
                                                <p:sldTgt/>
                                              </p:tgtEl>
                                            </p:cond>
                                          </p:endCondLst>
                                        </p:cTn>
                                        <p:tgtEl>
                                          <p:sndTgt r:embed="rId2" name="voltage.wav"/>
                                        </p:tgtEl>
                                      </p:cMediaNode>
                                    </p:audio>
                                  </p:subTnLst>
                                </p:cTn>
                              </p:par>
                              <p:par>
                                <p:cTn id="16" presetID="1" presetClass="emph" presetSubtype="1" nodeType="withEffect">
                                  <p:stCondLst>
                                    <p:cond delay="0"/>
                                  </p:stCondLst>
                                  <p:childTnLst>
                                    <p:set>
                                      <p:cBhvr>
                                        <p:cTn id="17" dur="indefinite"/>
                                        <p:tgtEl>
                                          <p:spTgt spid="11"/>
                                        </p:tgtEl>
                                        <p:attrNameLst>
                                          <p:attrName>fillcolor</p:attrName>
                                        </p:attrNameLst>
                                      </p:cBhvr>
                                      <p:to>
                                        <p:clrVal>
                                          <a:srgbClr val="FF0909"/>
                                        </p:clrVal>
                                      </p:to>
                                    </p:set>
                                    <p:set>
                                      <p:cBhvr>
                                        <p:cTn id="18" dur="indefinite"/>
                                        <p:tgtEl>
                                          <p:spTgt spid="11"/>
                                        </p:tgtEl>
                                        <p:attrNameLst>
                                          <p:attrName>fill.type</p:attrName>
                                        </p:attrNameLst>
                                      </p:cBhvr>
                                      <p:to>
                                        <p:strVal val="solid"/>
                                      </p:to>
                                    </p:set>
                                    <p:set>
                                      <p:cBhvr>
                                        <p:cTn id="19" dur="indefinite"/>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3" presetClass="emph" presetSubtype="1" grpId="0" nodeType="clickEffect" nodePh="1">
                                  <p:stCondLst>
                                    <p:cond delay="0"/>
                                  </p:stCondLst>
                                  <p:endCondLst>
                                    <p:cond evt="begin" delay="0">
                                      <p:tn val="23"/>
                                    </p:cond>
                                  </p:endCondLst>
                                  <p:childTnLst>
                                    <p:set>
                                      <p:cBhvr override="childStyle">
                                        <p:cTn id="24" dur="indefinite"/>
                                        <p:tgtEl>
                                          <p:spTgt spid="12"/>
                                        </p:tgtEl>
                                        <p:attrNameLst>
                                          <p:attrName>style.color</p:attrName>
                                        </p:attrNameLst>
                                      </p:cBhvr>
                                      <p:to>
                                        <p:clrVal>
                                          <a:schemeClr val="bg1"/>
                                        </p:clrVal>
                                      </p:to>
                                    </p:set>
                                  </p:childTnLst>
                                  <p:subTnLst>
                                    <p:audio>
                                      <p:cMediaNode>
                                        <p:cTn display="0" masterRel="sameClick">
                                          <p:stCondLst>
                                            <p:cond evt="begin" delay="0">
                                              <p:tn val="23"/>
                                            </p:cond>
                                          </p:stCondLst>
                                          <p:endCondLst>
                                            <p:cond evt="onStopAudio" delay="0">
                                              <p:tgtEl>
                                                <p:sldTgt/>
                                              </p:tgtEl>
                                            </p:cond>
                                          </p:endCondLst>
                                        </p:cTn>
                                        <p:tgtEl>
                                          <p:sndTgt r:embed="rId2" name="voltage.wav"/>
                                        </p:tgtEl>
                                      </p:cMediaNode>
                                    </p:audio>
                                  </p:subTnLst>
                                </p:cTn>
                              </p:par>
                              <p:par>
                                <p:cTn id="25" presetID="1" presetClass="emph" presetSubtype="1" nodeType="withEffect">
                                  <p:stCondLst>
                                    <p:cond delay="0"/>
                                  </p:stCondLst>
                                  <p:childTnLst>
                                    <p:set>
                                      <p:cBhvr>
                                        <p:cTn id="26" dur="indefinite"/>
                                        <p:tgtEl>
                                          <p:spTgt spid="12"/>
                                        </p:tgtEl>
                                        <p:attrNameLst>
                                          <p:attrName>fillcolor</p:attrName>
                                        </p:attrNameLst>
                                      </p:cBhvr>
                                      <p:to>
                                        <p:clrVal>
                                          <a:srgbClr val="FF0909"/>
                                        </p:clrVal>
                                      </p:to>
                                    </p:set>
                                    <p:set>
                                      <p:cBhvr>
                                        <p:cTn id="27" dur="indefinite"/>
                                        <p:tgtEl>
                                          <p:spTgt spid="12"/>
                                        </p:tgtEl>
                                        <p:attrNameLst>
                                          <p:attrName>fill.type</p:attrName>
                                        </p:attrNameLst>
                                      </p:cBhvr>
                                      <p:to>
                                        <p:strVal val="solid"/>
                                      </p:to>
                                    </p:set>
                                    <p:set>
                                      <p:cBhvr>
                                        <p:cTn id="28" dur="indefinite"/>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3611" y="1153529"/>
            <a:ext cx="1390613" cy="1191116"/>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475" y="2281641"/>
            <a:ext cx="795802" cy="1276384"/>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35139" y="80125"/>
            <a:ext cx="726094" cy="768309"/>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73884" y="428151"/>
            <a:ext cx="758559" cy="494340"/>
          </a:xfrm>
          <a:prstGeom prst="rect">
            <a:avLst/>
          </a:prstGeom>
        </p:spPr>
      </p:pic>
      <p:pic>
        <p:nvPicPr>
          <p:cNvPr id="10" name="Рисунок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28288" y="6267711"/>
            <a:ext cx="2502011" cy="425398"/>
          </a:xfrm>
          <a:prstGeom prst="rect">
            <a:avLst/>
          </a:prstGeom>
        </p:spPr>
      </p:pic>
      <p:sp>
        <p:nvSpPr>
          <p:cNvPr id="15" name="Заголовок 1"/>
          <p:cNvSpPr>
            <a:spLocks noGrp="1"/>
          </p:cNvSpPr>
          <p:nvPr>
            <p:ph type="title"/>
          </p:nvPr>
        </p:nvSpPr>
        <p:spPr>
          <a:xfrm>
            <a:off x="1967651" y="543339"/>
            <a:ext cx="8660592" cy="3485322"/>
          </a:xfrm>
          <a:noFill/>
        </p:spPr>
        <p:txBody>
          <a:bodyPr>
            <a:normAutofit fontScale="90000"/>
          </a:bodyPr>
          <a:lstStyle/>
          <a:p>
            <a:pPr lvl="0" indent="269875" fontAlgn="base">
              <a:lnSpc>
                <a:spcPct val="100000"/>
              </a:lnSpc>
              <a:spcAft>
                <a:spcPct val="0"/>
              </a:spcAft>
              <a:tabLst>
                <a:tab pos="6389688" algn="l"/>
              </a:tabLst>
            </a:pPr>
            <a:r>
              <a:rPr lang="ru-RU" sz="2000" b="1" dirty="0">
                <a:solidFill>
                  <a:srgbClr val="002060"/>
                </a:solidFill>
                <a:latin typeface="Arial" pitchFamily="34" charset="0"/>
                <a:ea typeface="Times New Roman" pitchFamily="18" charset="0"/>
                <a:cs typeface="Arial" pitchFamily="34" charset="0"/>
              </a:rPr>
              <a:t>ТАМПОНИРОВАНИЕ</a:t>
            </a:r>
            <a:br>
              <a:rPr lang="ru-RU" sz="2000" b="1" dirty="0">
                <a:solidFill>
                  <a:srgbClr val="002060"/>
                </a:solidFill>
                <a:latin typeface="Arial" pitchFamily="34" charset="0"/>
                <a:ea typeface="Times New Roman" pitchFamily="18" charset="0"/>
                <a:cs typeface="Arial" pitchFamily="34" charset="0"/>
              </a:rPr>
            </a:br>
            <a:r>
              <a:rPr lang="ru-RU" sz="2000" dirty="0">
                <a:solidFill>
                  <a:srgbClr val="002060"/>
                </a:solidFill>
                <a:latin typeface="Arial" pitchFamily="34" charset="0"/>
                <a:ea typeface="Times New Roman" pitchFamily="18" charset="0"/>
                <a:cs typeface="Arial" pitchFamily="34" charset="0"/>
              </a:rPr>
              <a:t>Приём рисования марлевым тампоном или кусочком поролона: штемпельная подушка послужит палитрой. Увлекательное занятие! Наберём краски и лёгкими прикосновениями к бумаге будем рисовать что-нибудь пушистое, лёгкое, воздушное, прозрачное. Можно сочетать эту технику с техникой «Трафарет»</a:t>
            </a:r>
            <a:br>
              <a:rPr lang="ru-RU" sz="2000" dirty="0">
                <a:solidFill>
                  <a:srgbClr val="002060"/>
                </a:solidFill>
                <a:latin typeface="Arial" pitchFamily="34" charset="0"/>
                <a:ea typeface="Times New Roman" pitchFamily="18" charset="0"/>
                <a:cs typeface="Arial" pitchFamily="34" charset="0"/>
              </a:rPr>
            </a:br>
            <a:br>
              <a:rPr lang="ru-RU" sz="2000" dirty="0">
                <a:solidFill>
                  <a:srgbClr val="002060"/>
                </a:solidFill>
                <a:latin typeface="Arial" pitchFamily="34" charset="0"/>
                <a:ea typeface="+mn-ea"/>
                <a:cs typeface="Arial" pitchFamily="34" charset="0"/>
              </a:rPr>
            </a:br>
            <a:r>
              <a:rPr lang="ru-RU" sz="2000" dirty="0">
                <a:solidFill>
                  <a:srgbClr val="002060"/>
                </a:solidFill>
                <a:latin typeface="Arial" pitchFamily="34" charset="0"/>
                <a:ea typeface="Times New Roman" pitchFamily="18" charset="0"/>
                <a:cs typeface="Arial" pitchFamily="34" charset="0"/>
              </a:rPr>
              <a:t> </a:t>
            </a:r>
            <a:r>
              <a:rPr lang="ru-RU" sz="2000" b="1" dirty="0">
                <a:solidFill>
                  <a:srgbClr val="002060"/>
                </a:solidFill>
                <a:latin typeface="Arial" pitchFamily="34" charset="0"/>
                <a:ea typeface="Times New Roman" pitchFamily="18" charset="0"/>
                <a:cs typeface="Arial" pitchFamily="34" charset="0"/>
              </a:rPr>
              <a:t>ТРАФАРЕТ</a:t>
            </a:r>
            <a:br>
              <a:rPr lang="ru-RU" sz="2000" b="1" dirty="0">
                <a:solidFill>
                  <a:srgbClr val="002060"/>
                </a:solidFill>
                <a:latin typeface="Arial" pitchFamily="34" charset="0"/>
                <a:ea typeface="+mn-ea"/>
                <a:cs typeface="Arial" pitchFamily="34" charset="0"/>
              </a:rPr>
            </a:br>
            <a:r>
              <a:rPr lang="ru-RU" sz="2000" dirty="0">
                <a:solidFill>
                  <a:srgbClr val="002060"/>
                </a:solidFill>
                <a:latin typeface="Arial" pitchFamily="34" charset="0"/>
                <a:ea typeface="Times New Roman" pitchFamily="18" charset="0"/>
                <a:cs typeface="Arial" pitchFamily="34" charset="0"/>
              </a:rPr>
              <a:t>Рисование с помощью трафаретов, шаблонов, геометрических форм. Сначала вырежем трафарет. Кто какой хочет! Затем, прижав пальцем к листу бумаги, обведём по контуру частыми и лёгкими прикосновениями тампона. Осторожно приподнимаем трафарет… чудо! Чёткий и ясный, он остался на бумаге!  </a:t>
            </a:r>
            <a:endParaRPr lang="ru-RU" sz="2000" dirty="0">
              <a:solidFill>
                <a:srgbClr val="002060"/>
              </a:solidFill>
              <a:latin typeface="Arial" pitchFamily="34" charset="0"/>
              <a:ea typeface="+mn-ea"/>
              <a:cs typeface="Arial" pitchFamily="34" charset="0"/>
            </a:endParaRPr>
          </a:p>
        </p:txBody>
      </p:sp>
      <p:sp>
        <p:nvSpPr>
          <p:cNvPr id="11" name="Прямоугольник 10">
            <a:hlinkClick r:id="" action="ppaction://hlinkshowjump?jump=nextslide">
              <a:snd r:embed="rId8" name="chimes.wav"/>
            </a:hlinkClick>
          </p:cNvPr>
          <p:cNvSpPr/>
          <p:nvPr/>
        </p:nvSpPr>
        <p:spPr>
          <a:xfrm>
            <a:off x="6862541" y="1009480"/>
            <a:ext cx="2760430" cy="69976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accent1">
                  <a:lumMod val="75000"/>
                </a:schemeClr>
              </a:solidFill>
              <a:latin typeface="Segoe UI Light" panose="020B0502040204020203" pitchFamily="34" charset="0"/>
              <a:cs typeface="Segoe UI Light" panose="020B0502040204020203" pitchFamily="34" charset="0"/>
            </a:endParaRPr>
          </a:p>
        </p:txBody>
      </p:sp>
      <p:sp>
        <p:nvSpPr>
          <p:cNvPr id="12" name="Прямоугольник 11"/>
          <p:cNvSpPr/>
          <p:nvPr/>
        </p:nvSpPr>
        <p:spPr>
          <a:xfrm>
            <a:off x="6862541" y="2050939"/>
            <a:ext cx="2760430" cy="69976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accent1">
                  <a:lumMod val="75000"/>
                </a:schemeClr>
              </a:solidFill>
              <a:latin typeface="Segoe UI Light" panose="020B0502040204020203" pitchFamily="34" charset="0"/>
              <a:cs typeface="Segoe UI Light" panose="020B0502040204020203" pitchFamily="34" charset="0"/>
            </a:endParaRPr>
          </a:p>
        </p:txBody>
      </p:sp>
      <p:sp>
        <p:nvSpPr>
          <p:cNvPr id="13" name="Прямоугольник 12"/>
          <p:cNvSpPr/>
          <p:nvPr/>
        </p:nvSpPr>
        <p:spPr>
          <a:xfrm>
            <a:off x="6862541" y="3044334"/>
            <a:ext cx="2760430" cy="69976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accent1">
                  <a:lumMod val="75000"/>
                </a:schemeClr>
              </a:solidFill>
              <a:latin typeface="Segoe UI Light" panose="020B0502040204020203" pitchFamily="34" charset="0"/>
              <a:cs typeface="Segoe UI Light" panose="020B0502040204020203" pitchFamily="34" charset="0"/>
            </a:endParaRPr>
          </a:p>
        </p:txBody>
      </p:sp>
      <p:pic>
        <p:nvPicPr>
          <p:cNvPr id="14" name="Рисунок 13">
            <a:extLst>
              <a:ext uri="{FF2B5EF4-FFF2-40B4-BE49-F238E27FC236}">
                <a16:creationId xmlns:a16="http://schemas.microsoft.com/office/drawing/2014/main" id="{12419AD7-5F61-4016-8B88-D50782F0E16E}"/>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392555" y="4074912"/>
            <a:ext cx="2862064" cy="2146548"/>
          </a:xfrm>
          <a:prstGeom prst="rect">
            <a:avLst/>
          </a:prstGeom>
        </p:spPr>
      </p:pic>
    </p:spTree>
    <p:extLst>
      <p:ext uri="{BB962C8B-B14F-4D97-AF65-F5344CB8AC3E}">
        <p14:creationId xmlns:p14="http://schemas.microsoft.com/office/powerpoint/2010/main" val="13239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3" presetClass="emph" presetSubtype="1" grpId="0" nodeType="clickEffect" nodePh="1">
                                  <p:stCondLst>
                                    <p:cond delay="0"/>
                                  </p:stCondLst>
                                  <p:endCondLst>
                                    <p:cond evt="begin" delay="0">
                                      <p:tn val="5"/>
                                    </p:cond>
                                  </p:endCondLst>
                                  <p:childTnLst>
                                    <p:set>
                                      <p:cBhvr override="childStyle">
                                        <p:cTn id="6" dur="indefinite"/>
                                        <p:tgtEl>
                                          <p:spTgt spid="11"/>
                                        </p:tgtEl>
                                        <p:attrNameLst>
                                          <p:attrName>style.color</p:attrName>
                                        </p:attrNameLst>
                                      </p:cBhvr>
                                      <p:to>
                                        <p:clrVal>
                                          <a:schemeClr val="bg1"/>
                                        </p:clrVal>
                                      </p:to>
                                    </p:set>
                                  </p:childTnLst>
                                </p:cTn>
                              </p:par>
                              <p:par>
                                <p:cTn id="7" presetID="1" presetClass="emph" presetSubtype="1" nodeType="withEffect">
                                  <p:stCondLst>
                                    <p:cond delay="0"/>
                                  </p:stCondLst>
                                  <p:childTnLst>
                                    <p:set>
                                      <p:cBhvr>
                                        <p:cTn id="8" dur="indefinite"/>
                                        <p:tgtEl>
                                          <p:spTgt spid="11"/>
                                        </p:tgtEl>
                                        <p:attrNameLst>
                                          <p:attrName>fillcolor</p:attrName>
                                        </p:attrNameLst>
                                      </p:cBhvr>
                                      <p:to>
                                        <p:clrVal>
                                          <a:srgbClr val="B9D07E"/>
                                        </p:clrVal>
                                      </p:to>
                                    </p:set>
                                    <p:set>
                                      <p:cBhvr>
                                        <p:cTn id="9" dur="indefinite"/>
                                        <p:tgtEl>
                                          <p:spTgt spid="11"/>
                                        </p:tgtEl>
                                        <p:attrNameLst>
                                          <p:attrName>fill.type</p:attrName>
                                        </p:attrNameLst>
                                      </p:cBhvr>
                                      <p:to>
                                        <p:strVal val="solid"/>
                                      </p:to>
                                    </p:set>
                                    <p:set>
                                      <p:cBhvr>
                                        <p:cTn id="10" dur="indefinite"/>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11" restart="whenNotActive" fill="hold" evtFilter="cancelBubble" nodeType="interactiveSeq">
                <p:stCondLst>
                  <p:cond evt="onClick" delay="0">
                    <p:tgtEl>
                      <p:spTgt spid="12"/>
                    </p:tgtEl>
                  </p:cond>
                </p:stCondLst>
                <p:endSync evt="end" delay="0">
                  <p:rtn val="all"/>
                </p:endSync>
                <p:childTnLst>
                  <p:par>
                    <p:cTn id="12" fill="hold">
                      <p:stCondLst>
                        <p:cond delay="0"/>
                      </p:stCondLst>
                      <p:childTnLst>
                        <p:par>
                          <p:cTn id="13" fill="hold">
                            <p:stCondLst>
                              <p:cond delay="0"/>
                            </p:stCondLst>
                            <p:childTnLst>
                              <p:par>
                                <p:cTn id="14" presetID="3" presetClass="emph" presetSubtype="1" grpId="0" nodeType="clickEffect" nodePh="1">
                                  <p:stCondLst>
                                    <p:cond delay="0"/>
                                  </p:stCondLst>
                                  <p:endCondLst>
                                    <p:cond evt="begin" delay="0">
                                      <p:tn val="14"/>
                                    </p:cond>
                                  </p:endCondLst>
                                  <p:childTnLst>
                                    <p:set>
                                      <p:cBhvr override="childStyle">
                                        <p:cTn id="15" dur="indefinite"/>
                                        <p:tgtEl>
                                          <p:spTgt spid="12"/>
                                        </p:tgtEl>
                                        <p:attrNameLst>
                                          <p:attrName>style.color</p:attrName>
                                        </p:attrNameLst>
                                      </p:cBhvr>
                                      <p:to>
                                        <p:clrVal>
                                          <a:schemeClr val="bg1"/>
                                        </p:clrVal>
                                      </p:to>
                                    </p:set>
                                  </p:childTnLst>
                                  <p:subTnLst>
                                    <p:audio>
                                      <p:cMediaNode>
                                        <p:cTn display="0" masterRel="sameClick">
                                          <p:stCondLst>
                                            <p:cond evt="begin" delay="0">
                                              <p:tn val="14"/>
                                            </p:cond>
                                          </p:stCondLst>
                                          <p:endCondLst>
                                            <p:cond evt="onStopAudio" delay="0">
                                              <p:tgtEl>
                                                <p:sldTgt/>
                                              </p:tgtEl>
                                            </p:cond>
                                          </p:endCondLst>
                                        </p:cTn>
                                        <p:tgtEl>
                                          <p:sndTgt r:embed="rId2" name="voltage.wav"/>
                                        </p:tgtEl>
                                      </p:cMediaNode>
                                    </p:audio>
                                  </p:subTnLst>
                                </p:cTn>
                              </p:par>
                              <p:par>
                                <p:cTn id="16" presetID="1" presetClass="emph" presetSubtype="1" nodeType="withEffect">
                                  <p:stCondLst>
                                    <p:cond delay="0"/>
                                  </p:stCondLst>
                                  <p:childTnLst>
                                    <p:set>
                                      <p:cBhvr>
                                        <p:cTn id="17" dur="indefinite"/>
                                        <p:tgtEl>
                                          <p:spTgt spid="12"/>
                                        </p:tgtEl>
                                        <p:attrNameLst>
                                          <p:attrName>fillcolor</p:attrName>
                                        </p:attrNameLst>
                                      </p:cBhvr>
                                      <p:to>
                                        <p:clrVal>
                                          <a:srgbClr val="FF0909"/>
                                        </p:clrVal>
                                      </p:to>
                                    </p:set>
                                    <p:set>
                                      <p:cBhvr>
                                        <p:cTn id="18" dur="indefinite"/>
                                        <p:tgtEl>
                                          <p:spTgt spid="12"/>
                                        </p:tgtEl>
                                        <p:attrNameLst>
                                          <p:attrName>fill.type</p:attrName>
                                        </p:attrNameLst>
                                      </p:cBhvr>
                                      <p:to>
                                        <p:strVal val="solid"/>
                                      </p:to>
                                    </p:set>
                                    <p:set>
                                      <p:cBhvr>
                                        <p:cTn id="19" dur="indefinite"/>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3" presetClass="emph" presetSubtype="1" grpId="0" nodeType="clickEffect" nodePh="1">
                                  <p:stCondLst>
                                    <p:cond delay="0"/>
                                  </p:stCondLst>
                                  <p:endCondLst>
                                    <p:cond evt="begin" delay="0">
                                      <p:tn val="23"/>
                                    </p:cond>
                                  </p:endCondLst>
                                  <p:childTnLst>
                                    <p:set>
                                      <p:cBhvr override="childStyle">
                                        <p:cTn id="24" dur="indefinite"/>
                                        <p:tgtEl>
                                          <p:spTgt spid="13"/>
                                        </p:tgtEl>
                                        <p:attrNameLst>
                                          <p:attrName>style.color</p:attrName>
                                        </p:attrNameLst>
                                      </p:cBhvr>
                                      <p:to>
                                        <p:clrVal>
                                          <a:schemeClr val="bg1"/>
                                        </p:clrVal>
                                      </p:to>
                                    </p:set>
                                  </p:childTnLst>
                                  <p:subTnLst>
                                    <p:audio>
                                      <p:cMediaNode>
                                        <p:cTn display="0" masterRel="sameClick">
                                          <p:stCondLst>
                                            <p:cond evt="begin" delay="0">
                                              <p:tn val="23"/>
                                            </p:cond>
                                          </p:stCondLst>
                                          <p:endCondLst>
                                            <p:cond evt="onStopAudio" delay="0">
                                              <p:tgtEl>
                                                <p:sldTgt/>
                                              </p:tgtEl>
                                            </p:cond>
                                          </p:endCondLst>
                                        </p:cTn>
                                        <p:tgtEl>
                                          <p:sndTgt r:embed="rId2" name="voltage.wav"/>
                                        </p:tgtEl>
                                      </p:cMediaNode>
                                    </p:audio>
                                  </p:subTnLst>
                                </p:cTn>
                              </p:par>
                              <p:par>
                                <p:cTn id="25" presetID="1" presetClass="emph" presetSubtype="1" nodeType="withEffect">
                                  <p:stCondLst>
                                    <p:cond delay="0"/>
                                  </p:stCondLst>
                                  <p:childTnLst>
                                    <p:set>
                                      <p:cBhvr>
                                        <p:cTn id="26" dur="indefinite"/>
                                        <p:tgtEl>
                                          <p:spTgt spid="13"/>
                                        </p:tgtEl>
                                        <p:attrNameLst>
                                          <p:attrName>fillcolor</p:attrName>
                                        </p:attrNameLst>
                                      </p:cBhvr>
                                      <p:to>
                                        <p:clrVal>
                                          <a:srgbClr val="FF0909"/>
                                        </p:clrVal>
                                      </p:to>
                                    </p:set>
                                    <p:set>
                                      <p:cBhvr>
                                        <p:cTn id="27" dur="indefinite"/>
                                        <p:tgtEl>
                                          <p:spTgt spid="13"/>
                                        </p:tgtEl>
                                        <p:attrNameLst>
                                          <p:attrName>fill.type</p:attrName>
                                        </p:attrNameLst>
                                      </p:cBhvr>
                                      <p:to>
                                        <p:strVal val="solid"/>
                                      </p:to>
                                    </p:set>
                                    <p:set>
                                      <p:cBhvr>
                                        <p:cTn id="28" dur="indefinite"/>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childTnLst>
        </p:cTn>
      </p:par>
    </p:tnLst>
    <p:bldLst>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191E56-CB94-4021-985C-8E2ACFE7F60A}"/>
              </a:ext>
            </a:extLst>
          </p:cNvPr>
          <p:cNvSpPr>
            <a:spLocks noGrp="1"/>
          </p:cNvSpPr>
          <p:nvPr>
            <p:ph type="title"/>
          </p:nvPr>
        </p:nvSpPr>
        <p:spPr>
          <a:xfrm>
            <a:off x="1457739" y="781878"/>
            <a:ext cx="8984974" cy="2888974"/>
          </a:xfrm>
        </p:spPr>
        <p:txBody>
          <a:bodyPr/>
          <a:lstStyle/>
          <a:p>
            <a:pPr lvl="0" fontAlgn="base">
              <a:lnSpc>
                <a:spcPct val="100000"/>
              </a:lnSpc>
              <a:spcAft>
                <a:spcPct val="0"/>
              </a:spcAft>
            </a:pPr>
            <a:r>
              <a:rPr lang="ru-RU" sz="2000" b="1" dirty="0">
                <a:solidFill>
                  <a:srgbClr val="002060"/>
                </a:solidFill>
                <a:latin typeface="Arial" pitchFamily="34" charset="0"/>
                <a:ea typeface="Times New Roman" pitchFamily="18" charset="0"/>
                <a:cs typeface="Arial" pitchFamily="34" charset="0"/>
              </a:rPr>
              <a:t>                           РИСОВАНИЕ ПО МЯТОЙ БУМАГЕ</a:t>
            </a:r>
            <a:br>
              <a:rPr lang="ru-RU" sz="2000" b="1" dirty="0">
                <a:solidFill>
                  <a:srgbClr val="002060"/>
                </a:solidFill>
                <a:latin typeface="Arial" pitchFamily="34" charset="0"/>
                <a:ea typeface="Times New Roman" pitchFamily="18" charset="0"/>
                <a:cs typeface="Arial" pitchFamily="34" charset="0"/>
              </a:rPr>
            </a:br>
            <a:br>
              <a:rPr lang="ru-RU" sz="2000" dirty="0">
                <a:solidFill>
                  <a:srgbClr val="002060"/>
                </a:solidFill>
                <a:latin typeface="Arial" pitchFamily="34" charset="0"/>
                <a:ea typeface="+mn-ea"/>
                <a:cs typeface="Arial" pitchFamily="34" charset="0"/>
              </a:rPr>
            </a:br>
            <a:r>
              <a:rPr lang="ru-RU" sz="2000" dirty="0">
                <a:solidFill>
                  <a:srgbClr val="002060"/>
                </a:solidFill>
                <a:latin typeface="Arial" pitchFamily="34" charset="0"/>
                <a:ea typeface="Times New Roman" pitchFamily="18" charset="0"/>
                <a:cs typeface="Arial" pitchFamily="34" charset="0"/>
              </a:rPr>
              <a:t>Эта техника интересна тем, что в сметах сгибов бумаги (там, где нарушается её структура) краска при закрашивании делается более интенсивной тёмной - это называют эффектом мозаики.</a:t>
            </a:r>
            <a:br>
              <a:rPr lang="ru-RU" sz="2000" dirty="0">
                <a:solidFill>
                  <a:srgbClr val="002060"/>
                </a:solidFill>
                <a:latin typeface="Arial" pitchFamily="34" charset="0"/>
                <a:ea typeface="+mn-ea"/>
                <a:cs typeface="Arial" pitchFamily="34" charset="0"/>
              </a:rPr>
            </a:br>
            <a:r>
              <a:rPr lang="ru-RU" sz="2000" dirty="0">
                <a:solidFill>
                  <a:srgbClr val="002060"/>
                </a:solidFill>
                <a:latin typeface="Arial" pitchFamily="34" charset="0"/>
                <a:ea typeface="Times New Roman" pitchFamily="18" charset="0"/>
                <a:cs typeface="Arial" pitchFamily="34" charset="0"/>
              </a:rPr>
              <a:t>Рисовать по мятой бумаге очень просто, и начинать это можно в любом возрасте. В старших группах дети сами могут подготовить «холст», аккуратно смяв лист бумаги. А после окончания работ, поместите рисунок в паспарту. Совсем другое дело!</a:t>
            </a:r>
            <a:br>
              <a:rPr lang="ru-RU" sz="2000" dirty="0">
                <a:solidFill>
                  <a:srgbClr val="002060"/>
                </a:solidFill>
                <a:latin typeface="Arial" pitchFamily="34" charset="0"/>
                <a:ea typeface="+mn-ea"/>
                <a:cs typeface="Arial" pitchFamily="34" charset="0"/>
              </a:rPr>
            </a:br>
            <a:endParaRPr lang="ru-RU" sz="2000" dirty="0"/>
          </a:p>
        </p:txBody>
      </p:sp>
      <p:pic>
        <p:nvPicPr>
          <p:cNvPr id="3" name="Рисунок 2">
            <a:extLst>
              <a:ext uri="{FF2B5EF4-FFF2-40B4-BE49-F238E27FC236}">
                <a16:creationId xmlns:a16="http://schemas.microsoft.com/office/drawing/2014/main" id="{94CB71E1-3010-43C5-96E3-0BE64278DE8C}"/>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746240" y="3856602"/>
            <a:ext cx="2959360" cy="2219520"/>
          </a:xfrm>
          <a:prstGeom prst="rect">
            <a:avLst/>
          </a:prstGeom>
        </p:spPr>
      </p:pic>
    </p:spTree>
    <p:extLst>
      <p:ext uri="{BB962C8B-B14F-4D97-AF65-F5344CB8AC3E}">
        <p14:creationId xmlns:p14="http://schemas.microsoft.com/office/powerpoint/2010/main" val="860727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EF0212-249E-4D90-AACF-B9826B097C97}"/>
              </a:ext>
            </a:extLst>
          </p:cNvPr>
          <p:cNvSpPr>
            <a:spLocks noGrp="1"/>
          </p:cNvSpPr>
          <p:nvPr>
            <p:ph type="title"/>
          </p:nvPr>
        </p:nvSpPr>
        <p:spPr>
          <a:xfrm>
            <a:off x="1524000" y="662610"/>
            <a:ext cx="9064487" cy="2606684"/>
          </a:xfrm>
        </p:spPr>
        <p:txBody>
          <a:bodyPr/>
          <a:lstStyle/>
          <a:p>
            <a:pPr lvl="0" fontAlgn="base">
              <a:lnSpc>
                <a:spcPct val="100000"/>
              </a:lnSpc>
              <a:spcAft>
                <a:spcPct val="0"/>
              </a:spcAft>
            </a:pPr>
            <a:r>
              <a:rPr lang="ru-RU" sz="2300" b="1" dirty="0">
                <a:solidFill>
                  <a:srgbClr val="002060"/>
                </a:solidFill>
                <a:latin typeface="Arial" pitchFamily="34" charset="0"/>
                <a:ea typeface="Times New Roman" pitchFamily="18" charset="0"/>
                <a:cs typeface="Arial" pitchFamily="34" charset="0"/>
              </a:rPr>
              <a:t>                РИСОВАНИЕ ВОСКОВЫМИ МЕЛКАМИ</a:t>
            </a:r>
            <a:br>
              <a:rPr lang="ru-RU" sz="2300" b="1" dirty="0">
                <a:solidFill>
                  <a:srgbClr val="002060"/>
                </a:solidFill>
                <a:latin typeface="Arial" pitchFamily="34" charset="0"/>
                <a:ea typeface="Times New Roman" pitchFamily="18" charset="0"/>
                <a:cs typeface="Arial" pitchFamily="34" charset="0"/>
              </a:rPr>
            </a:br>
            <a:br>
              <a:rPr lang="ru-RU" sz="2300" dirty="0">
                <a:solidFill>
                  <a:srgbClr val="002060"/>
                </a:solidFill>
                <a:latin typeface="Arial" pitchFamily="34" charset="0"/>
                <a:ea typeface="+mn-ea"/>
                <a:cs typeface="Arial" pitchFamily="34" charset="0"/>
              </a:rPr>
            </a:br>
            <a:r>
              <a:rPr lang="ru-RU" sz="2300" dirty="0">
                <a:solidFill>
                  <a:srgbClr val="002060"/>
                </a:solidFill>
                <a:latin typeface="Arial" pitchFamily="34" charset="0"/>
                <a:ea typeface="Times New Roman" pitchFamily="18" charset="0"/>
                <a:cs typeface="Arial" pitchFamily="34" charset="0"/>
              </a:rPr>
              <a:t>Такой    способ    издавна    использовался народными   мастерицами   при   расписывании пасхальных яиц. Суть его в том, краска скатывается с поверхности, по которой провели восковым мелком или свечой. Берём флейцевую кисть или большой тампон с краской - на цветном фоне появляется рисунок.</a:t>
            </a:r>
            <a:br>
              <a:rPr lang="ru-RU" sz="2300" dirty="0">
                <a:solidFill>
                  <a:srgbClr val="002060"/>
                </a:solidFill>
                <a:latin typeface="Arial" pitchFamily="34" charset="0"/>
                <a:ea typeface="+mn-ea"/>
                <a:cs typeface="Arial" pitchFamily="34" charset="0"/>
              </a:rPr>
            </a:br>
            <a:endParaRPr lang="ru-RU" sz="2000" dirty="0"/>
          </a:p>
        </p:txBody>
      </p:sp>
      <p:pic>
        <p:nvPicPr>
          <p:cNvPr id="3" name="Рисунок 2">
            <a:extLst>
              <a:ext uri="{FF2B5EF4-FFF2-40B4-BE49-F238E27FC236}">
                <a16:creationId xmlns:a16="http://schemas.microsoft.com/office/drawing/2014/main" id="{7E5EBD92-72D7-4D1A-BA40-566C0EA40F7D}"/>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724999" y="3429000"/>
            <a:ext cx="3205887" cy="2552417"/>
          </a:xfrm>
          <a:prstGeom prst="rect">
            <a:avLst/>
          </a:prstGeom>
        </p:spPr>
      </p:pic>
    </p:spTree>
    <p:extLst>
      <p:ext uri="{BB962C8B-B14F-4D97-AF65-F5344CB8AC3E}">
        <p14:creationId xmlns:p14="http://schemas.microsoft.com/office/powerpoint/2010/main" val="1230034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8DC1E1-7062-4F26-B3B1-B6D830218913}"/>
              </a:ext>
            </a:extLst>
          </p:cNvPr>
          <p:cNvSpPr>
            <a:spLocks noGrp="1"/>
          </p:cNvSpPr>
          <p:nvPr>
            <p:ph type="title"/>
          </p:nvPr>
        </p:nvSpPr>
        <p:spPr>
          <a:xfrm>
            <a:off x="1855304" y="437322"/>
            <a:ext cx="8534400" cy="2831971"/>
          </a:xfrm>
        </p:spPr>
        <p:txBody>
          <a:bodyPr/>
          <a:lstStyle/>
          <a:p>
            <a:pPr lvl="0" indent="265113" fontAlgn="base">
              <a:lnSpc>
                <a:spcPct val="100000"/>
              </a:lnSpc>
              <a:spcAft>
                <a:spcPct val="0"/>
              </a:spcAft>
              <a:tabLst>
                <a:tab pos="463550" algn="l"/>
              </a:tabLst>
            </a:pPr>
            <a:r>
              <a:rPr lang="ru-RU" sz="2500" b="1" dirty="0">
                <a:solidFill>
                  <a:srgbClr val="002060"/>
                </a:solidFill>
                <a:latin typeface="Arial" pitchFamily="34" charset="0"/>
                <a:ea typeface="Times New Roman" pitchFamily="18" charset="0"/>
                <a:cs typeface="Arial" pitchFamily="34" charset="0"/>
              </a:rPr>
              <a:t>Размытый рисунок</a:t>
            </a:r>
            <a:r>
              <a:rPr lang="ru-RU" sz="2500" dirty="0">
                <a:solidFill>
                  <a:srgbClr val="002060"/>
                </a:solidFill>
                <a:latin typeface="Arial" pitchFamily="34" charset="0"/>
                <a:ea typeface="Times New Roman" pitchFamily="18" charset="0"/>
                <a:cs typeface="Arial" pitchFamily="34" charset="0"/>
              </a:rPr>
              <a:t>.</a:t>
            </a:r>
            <a:br>
              <a:rPr lang="ru-RU" sz="2500" dirty="0">
                <a:solidFill>
                  <a:srgbClr val="002060"/>
                </a:solidFill>
                <a:latin typeface="Arial" pitchFamily="34" charset="0"/>
                <a:ea typeface="Times New Roman" pitchFamily="18" charset="0"/>
                <a:cs typeface="Arial" pitchFamily="34" charset="0"/>
              </a:rPr>
            </a:br>
            <a:r>
              <a:rPr lang="ru-RU" sz="2500" dirty="0">
                <a:solidFill>
                  <a:srgbClr val="002060"/>
                </a:solidFill>
                <a:latin typeface="Arial" pitchFamily="34" charset="0"/>
                <a:ea typeface="Times New Roman" pitchFamily="18" charset="0"/>
                <a:cs typeface="Arial" pitchFamily="34" charset="0"/>
              </a:rPr>
              <a:t> </a:t>
            </a:r>
            <a:br>
              <a:rPr lang="ru-RU" sz="2500" dirty="0">
                <a:solidFill>
                  <a:srgbClr val="002060"/>
                </a:solidFill>
                <a:latin typeface="Arial" pitchFamily="34" charset="0"/>
                <a:ea typeface="Times New Roman" pitchFamily="18" charset="0"/>
                <a:cs typeface="Arial" pitchFamily="34" charset="0"/>
              </a:rPr>
            </a:br>
            <a:r>
              <a:rPr lang="ru-RU" sz="2500" dirty="0">
                <a:solidFill>
                  <a:srgbClr val="002060"/>
                </a:solidFill>
                <a:latin typeface="Arial" pitchFamily="34" charset="0"/>
                <a:ea typeface="Times New Roman" pitchFamily="18" charset="0"/>
                <a:cs typeface="Arial" pitchFamily="34" charset="0"/>
              </a:rPr>
              <a:t>Рисунок наносится на бумагу густой краской, после высыхания лист опускается на секунду-две в поднос с водой. Рисунок получается расплывчатый (в тумане. Дождливый день).</a:t>
            </a:r>
            <a:br>
              <a:rPr lang="ru-RU" sz="2500" dirty="0">
                <a:solidFill>
                  <a:srgbClr val="002060"/>
                </a:solidFill>
                <a:latin typeface="Arial" pitchFamily="34" charset="0"/>
                <a:ea typeface="Times New Roman" pitchFamily="18" charset="0"/>
                <a:cs typeface="Arial" pitchFamily="34" charset="0"/>
              </a:rPr>
            </a:br>
            <a:br>
              <a:rPr lang="ru-RU" sz="2500" dirty="0">
                <a:solidFill>
                  <a:srgbClr val="002060"/>
                </a:solidFill>
                <a:latin typeface="Arial" pitchFamily="34" charset="0"/>
                <a:ea typeface="+mn-ea"/>
                <a:cs typeface="Arial" pitchFamily="34" charset="0"/>
              </a:rPr>
            </a:br>
            <a:r>
              <a:rPr lang="ru-RU" sz="2500" b="1" dirty="0">
                <a:solidFill>
                  <a:srgbClr val="002060"/>
                </a:solidFill>
                <a:latin typeface="Arial" pitchFamily="34" charset="0"/>
                <a:ea typeface="Times New Roman" pitchFamily="18" charset="0"/>
                <a:cs typeface="Arial" pitchFamily="34" charset="0"/>
              </a:rPr>
              <a:t>Рисунок клеем</a:t>
            </a:r>
            <a:br>
              <a:rPr lang="ru-RU" sz="2500" b="1" dirty="0">
                <a:solidFill>
                  <a:srgbClr val="002060"/>
                </a:solidFill>
                <a:latin typeface="Arial" pitchFamily="34" charset="0"/>
                <a:ea typeface="Times New Roman" pitchFamily="18" charset="0"/>
                <a:cs typeface="Arial" pitchFamily="34" charset="0"/>
              </a:rPr>
            </a:br>
            <a:br>
              <a:rPr lang="ru-RU" sz="2500" b="1" dirty="0">
                <a:solidFill>
                  <a:srgbClr val="002060"/>
                </a:solidFill>
                <a:latin typeface="Arial" pitchFamily="34" charset="0"/>
                <a:ea typeface="Times New Roman" pitchFamily="18" charset="0"/>
                <a:cs typeface="Arial" pitchFamily="34" charset="0"/>
              </a:rPr>
            </a:br>
            <a:r>
              <a:rPr lang="ru-RU" sz="2500" i="1" dirty="0">
                <a:solidFill>
                  <a:srgbClr val="002060"/>
                </a:solidFill>
                <a:latin typeface="Arial" pitchFamily="34" charset="0"/>
                <a:ea typeface="Times New Roman" pitchFamily="18" charset="0"/>
                <a:cs typeface="Arial" pitchFamily="34" charset="0"/>
              </a:rPr>
              <a:t> </a:t>
            </a:r>
            <a:r>
              <a:rPr lang="ru-RU" sz="2500" dirty="0">
                <a:solidFill>
                  <a:srgbClr val="002060"/>
                </a:solidFill>
                <a:latin typeface="Arial" pitchFamily="34" charset="0"/>
                <a:ea typeface="Times New Roman" pitchFamily="18" charset="0"/>
                <a:cs typeface="Arial" pitchFamily="34" charset="0"/>
              </a:rPr>
              <a:t>На чистый лист бумаги наносится контурный рисунок канцелярским клеем из тюбика. После высыхания клея наносится жидкая краска в пределах контура.</a:t>
            </a:r>
            <a:br>
              <a:rPr lang="ru-RU" sz="2500" dirty="0">
                <a:solidFill>
                  <a:srgbClr val="002060"/>
                </a:solidFill>
                <a:latin typeface="Arial" pitchFamily="34" charset="0"/>
                <a:ea typeface="+mn-ea"/>
                <a:cs typeface="Arial" pitchFamily="34" charset="0"/>
              </a:rPr>
            </a:br>
            <a:endParaRPr lang="ru-RU" sz="2000" dirty="0"/>
          </a:p>
        </p:txBody>
      </p:sp>
    </p:spTree>
    <p:extLst>
      <p:ext uri="{BB962C8B-B14F-4D97-AF65-F5344CB8AC3E}">
        <p14:creationId xmlns:p14="http://schemas.microsoft.com/office/powerpoint/2010/main" val="2162856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879FBC-60DD-43BF-9DD1-67346F1AC823}"/>
              </a:ext>
            </a:extLst>
          </p:cNvPr>
          <p:cNvSpPr>
            <a:spLocks noGrp="1"/>
          </p:cNvSpPr>
          <p:nvPr>
            <p:ph type="title"/>
          </p:nvPr>
        </p:nvSpPr>
        <p:spPr>
          <a:xfrm>
            <a:off x="1192696" y="569844"/>
            <a:ext cx="10416207" cy="2699450"/>
          </a:xfrm>
        </p:spPr>
        <p:txBody>
          <a:bodyPr/>
          <a:lstStyle/>
          <a:p>
            <a:pPr lvl="0">
              <a:lnSpc>
                <a:spcPct val="100000"/>
              </a:lnSpc>
              <a:spcBef>
                <a:spcPts val="0"/>
              </a:spcBef>
            </a:pPr>
            <a:r>
              <a:rPr lang="ru-RU" sz="2400" b="1" dirty="0">
                <a:solidFill>
                  <a:srgbClr val="002060"/>
                </a:solidFill>
                <a:latin typeface="Arial" pitchFamily="34" charset="0"/>
                <a:ea typeface="+mn-ea"/>
                <a:cs typeface="Arial" pitchFamily="34" charset="0"/>
              </a:rPr>
              <a:t>Рисование (оттиск) мятой бумагой или полиэтиленовым кульком </a:t>
            </a:r>
            <a:r>
              <a:rPr lang="ru-RU" sz="1800" b="1" dirty="0">
                <a:solidFill>
                  <a:srgbClr val="002060"/>
                </a:solidFill>
                <a:latin typeface="Arial" pitchFamily="34" charset="0"/>
                <a:ea typeface="+mn-ea"/>
                <a:cs typeface="Arial" pitchFamily="34" charset="0"/>
              </a:rPr>
              <a:t>	 </a:t>
            </a:r>
            <a:r>
              <a:rPr lang="ru-RU" sz="1800" dirty="0">
                <a:solidFill>
                  <a:srgbClr val="002060"/>
                </a:solidFill>
                <a:latin typeface="Arial" pitchFamily="34" charset="0"/>
                <a:ea typeface="+mn-ea"/>
                <a:cs typeface="Arial" pitchFamily="34" charset="0"/>
              </a:rPr>
              <a:t>	 </a:t>
            </a:r>
            <a:br>
              <a:rPr lang="ru-RU" sz="1800" dirty="0">
                <a:solidFill>
                  <a:srgbClr val="002060"/>
                </a:solidFill>
                <a:latin typeface="Arial" pitchFamily="34" charset="0"/>
                <a:ea typeface="+mn-ea"/>
                <a:cs typeface="Arial" pitchFamily="34" charset="0"/>
              </a:rPr>
            </a:br>
            <a:r>
              <a:rPr lang="ru-RU" sz="1800" dirty="0">
                <a:solidFill>
                  <a:srgbClr val="002060"/>
                </a:solidFill>
                <a:latin typeface="Arial" pitchFamily="34" charset="0"/>
                <a:ea typeface="+mn-ea"/>
                <a:cs typeface="Arial" pitchFamily="34" charset="0"/>
              </a:rPr>
              <a:t>    </a:t>
            </a:r>
            <a:r>
              <a:rPr lang="ru-RU" sz="2000" dirty="0">
                <a:solidFill>
                  <a:srgbClr val="002060"/>
                </a:solidFill>
                <a:latin typeface="Arial" pitchFamily="34" charset="0"/>
                <a:ea typeface="+mn-ea"/>
                <a:cs typeface="Arial" pitchFamily="34" charset="0"/>
              </a:rPr>
              <a:t>Технология рисования: развести акварельную краску в блюдце. Помять бумагу или полиэтиленовый кулек, окунуть в краску и сделать отпечаток на бумаге. Потом кисточкой будем дорисовывать детали рисунка.</a:t>
            </a:r>
            <a:br>
              <a:rPr lang="ru-RU" sz="2000" dirty="0">
                <a:solidFill>
                  <a:srgbClr val="002060"/>
                </a:solidFill>
                <a:latin typeface="Arial" pitchFamily="34" charset="0"/>
                <a:ea typeface="+mn-ea"/>
                <a:cs typeface="Arial" pitchFamily="34" charset="0"/>
              </a:rPr>
            </a:br>
            <a:r>
              <a:rPr lang="ru-RU" sz="2000" dirty="0">
                <a:solidFill>
                  <a:srgbClr val="002060"/>
                </a:solidFill>
                <a:latin typeface="Arial" pitchFamily="34" charset="0"/>
                <a:ea typeface="+mn-ea"/>
                <a:cs typeface="Arial" pitchFamily="34" charset="0"/>
              </a:rPr>
              <a:t>   Материал: мятая бумага или полиэтиленовый кулек, акварельные краски, кисти, блюдце, салфетки, лист бумаги.</a:t>
            </a:r>
            <a:br>
              <a:rPr lang="ru-RU" sz="2000" dirty="0">
                <a:solidFill>
                  <a:srgbClr val="002060"/>
                </a:solidFill>
                <a:latin typeface="Arial" pitchFamily="34" charset="0"/>
                <a:ea typeface="+mn-ea"/>
                <a:cs typeface="Arial" pitchFamily="34" charset="0"/>
              </a:rPr>
            </a:br>
            <a:endParaRPr lang="ru-RU" sz="2000" dirty="0"/>
          </a:p>
        </p:txBody>
      </p:sp>
      <p:pic>
        <p:nvPicPr>
          <p:cNvPr id="4" name="Рисунок 3">
            <a:extLst>
              <a:ext uri="{FF2B5EF4-FFF2-40B4-BE49-F238E27FC236}">
                <a16:creationId xmlns:a16="http://schemas.microsoft.com/office/drawing/2014/main" id="{8B32FC1B-8B9B-4B7A-AF0A-E5912475F9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5444" y="2850321"/>
            <a:ext cx="4260574" cy="2840383"/>
          </a:xfrm>
          <a:prstGeom prst="rect">
            <a:avLst/>
          </a:prstGeom>
        </p:spPr>
      </p:pic>
    </p:spTree>
    <p:extLst>
      <p:ext uri="{BB962C8B-B14F-4D97-AF65-F5344CB8AC3E}">
        <p14:creationId xmlns:p14="http://schemas.microsoft.com/office/powerpoint/2010/main" val="840422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CFF27E-E28F-4F68-9EF3-7204B3188A8A}"/>
              </a:ext>
            </a:extLst>
          </p:cNvPr>
          <p:cNvSpPr>
            <a:spLocks noGrp="1"/>
          </p:cNvSpPr>
          <p:nvPr>
            <p:ph type="title"/>
          </p:nvPr>
        </p:nvSpPr>
        <p:spPr>
          <a:xfrm>
            <a:off x="1590260" y="159026"/>
            <a:ext cx="9104243" cy="3110267"/>
          </a:xfrm>
        </p:spPr>
        <p:txBody>
          <a:bodyPr/>
          <a:lstStyle/>
          <a:p>
            <a:pPr lvl="0" indent="269875" eaLnBrk="0" fontAlgn="base" hangingPunct="0">
              <a:lnSpc>
                <a:spcPct val="100000"/>
              </a:lnSpc>
              <a:spcAft>
                <a:spcPct val="0"/>
              </a:spcAft>
            </a:pPr>
            <a:r>
              <a:rPr lang="ru-RU" sz="2500" b="1" dirty="0">
                <a:solidFill>
                  <a:srgbClr val="002060"/>
                </a:solidFill>
                <a:latin typeface="Arial" pitchFamily="34" charset="0"/>
                <a:ea typeface="Times New Roman" pitchFamily="18" charset="0"/>
                <a:cs typeface="Arial" pitchFamily="34" charset="0"/>
              </a:rPr>
              <a:t>СУХАЯ КИСТЬ</a:t>
            </a:r>
            <a:br>
              <a:rPr lang="ru-RU" sz="2500" b="1" dirty="0">
                <a:solidFill>
                  <a:srgbClr val="002060"/>
                </a:solidFill>
                <a:latin typeface="Arial" pitchFamily="34" charset="0"/>
                <a:ea typeface="Times New Roman" pitchFamily="18" charset="0"/>
                <a:cs typeface="Arial" pitchFamily="34" charset="0"/>
              </a:rPr>
            </a:br>
            <a:br>
              <a:rPr lang="ru-RU" sz="2500" dirty="0">
                <a:solidFill>
                  <a:srgbClr val="002060"/>
                </a:solidFill>
                <a:latin typeface="Arial" pitchFamily="34" charset="0"/>
                <a:ea typeface="+mn-ea"/>
                <a:cs typeface="Arial" pitchFamily="34" charset="0"/>
              </a:rPr>
            </a:br>
            <a:r>
              <a:rPr lang="ru-RU" sz="2500" dirty="0">
                <a:solidFill>
                  <a:srgbClr val="002060"/>
                </a:solidFill>
                <a:latin typeface="Arial" pitchFamily="34" charset="0"/>
                <a:ea typeface="Times New Roman" pitchFamily="18" charset="0"/>
                <a:cs typeface="Arial" pitchFamily="34" charset="0"/>
              </a:rPr>
              <a:t>Особенность выполнения этой техники состоит в том, что краска подготавливается - разводится с небольшим количеством воды до густоты сметаны. Толстой, жёсткой клеевой кистью нужно набрать краску на кончик кисти, поставить её вертикально и лёгкими тычками заполнить некий силуэт. Воду в отдельной баночке ставить не требуется, т.к. кисть от краски не промывается.</a:t>
            </a:r>
            <a:br>
              <a:rPr lang="ru-RU" sz="2500" dirty="0">
                <a:solidFill>
                  <a:srgbClr val="002060"/>
                </a:solidFill>
                <a:latin typeface="Arial" pitchFamily="34" charset="0"/>
                <a:ea typeface="+mn-ea"/>
                <a:cs typeface="Arial" pitchFamily="34" charset="0"/>
              </a:rPr>
            </a:br>
            <a:endParaRPr lang="ru-RU" sz="2000" dirty="0"/>
          </a:p>
        </p:txBody>
      </p:sp>
      <p:pic>
        <p:nvPicPr>
          <p:cNvPr id="4" name="Рисунок 3">
            <a:extLst>
              <a:ext uri="{FF2B5EF4-FFF2-40B4-BE49-F238E27FC236}">
                <a16:creationId xmlns:a16="http://schemas.microsoft.com/office/drawing/2014/main" id="{A2979CA0-E6B9-49D6-A540-8E7DBA5160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3369" y="3687583"/>
            <a:ext cx="3665262" cy="2747589"/>
          </a:xfrm>
          <a:prstGeom prst="rect">
            <a:avLst/>
          </a:prstGeom>
        </p:spPr>
      </p:pic>
    </p:spTree>
    <p:extLst>
      <p:ext uri="{BB962C8B-B14F-4D97-AF65-F5344CB8AC3E}">
        <p14:creationId xmlns:p14="http://schemas.microsoft.com/office/powerpoint/2010/main" val="3651175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78A535-90D7-4543-91EA-B7A15D18F210}"/>
              </a:ext>
            </a:extLst>
          </p:cNvPr>
          <p:cNvSpPr>
            <a:spLocks noGrp="1"/>
          </p:cNvSpPr>
          <p:nvPr>
            <p:ph type="title"/>
          </p:nvPr>
        </p:nvSpPr>
        <p:spPr>
          <a:xfrm>
            <a:off x="1126434" y="675861"/>
            <a:ext cx="10018643" cy="2584174"/>
          </a:xfrm>
        </p:spPr>
        <p:txBody>
          <a:bodyPr/>
          <a:lstStyle/>
          <a:p>
            <a:pPr lvl="0">
              <a:lnSpc>
                <a:spcPct val="100000"/>
              </a:lnSpc>
              <a:spcBef>
                <a:spcPts val="0"/>
              </a:spcBef>
            </a:pPr>
            <a:r>
              <a:rPr lang="ru-RU" sz="2000" dirty="0">
                <a:solidFill>
                  <a:prstClr val="black"/>
                </a:solidFill>
                <a:latin typeface="Arial" pitchFamily="34" charset="0"/>
                <a:ea typeface="+mn-ea"/>
                <a:cs typeface="Arial" pitchFamily="34" charset="0"/>
              </a:rPr>
              <a:t>                                           </a:t>
            </a:r>
            <a:r>
              <a:rPr lang="ru-RU" sz="2500" b="1" dirty="0">
                <a:solidFill>
                  <a:srgbClr val="002060"/>
                </a:solidFill>
                <a:latin typeface="Arial" pitchFamily="34" charset="0"/>
                <a:ea typeface="+mn-ea"/>
                <a:cs typeface="Arial" pitchFamily="34" charset="0"/>
              </a:rPr>
              <a:t>Соленые рисунки </a:t>
            </a:r>
            <a:br>
              <a:rPr lang="ru-RU" sz="2500" b="1" dirty="0">
                <a:solidFill>
                  <a:srgbClr val="002060"/>
                </a:solidFill>
                <a:latin typeface="Arial" pitchFamily="34" charset="0"/>
                <a:ea typeface="+mn-ea"/>
                <a:cs typeface="Arial" pitchFamily="34" charset="0"/>
              </a:rPr>
            </a:br>
            <a:r>
              <a:rPr lang="ru-RU" sz="2500" dirty="0">
                <a:solidFill>
                  <a:srgbClr val="002060"/>
                </a:solidFill>
                <a:latin typeface="Trebuchet MS"/>
                <a:ea typeface="+mn-ea"/>
                <a:cs typeface="+mn-cs"/>
              </a:rPr>
              <a:t> </a:t>
            </a:r>
            <a:br>
              <a:rPr lang="ru-RU" sz="2500" dirty="0">
                <a:solidFill>
                  <a:srgbClr val="002060"/>
                </a:solidFill>
                <a:latin typeface="Trebuchet MS"/>
                <a:ea typeface="+mn-ea"/>
                <a:cs typeface="+mn-cs"/>
              </a:rPr>
            </a:br>
            <a:r>
              <a:rPr lang="ru-RU" sz="2500" dirty="0">
                <a:solidFill>
                  <a:srgbClr val="002060"/>
                </a:solidFill>
                <a:latin typeface="Arial" pitchFamily="34" charset="0"/>
                <a:ea typeface="+mn-ea"/>
                <a:cs typeface="Arial" pitchFamily="34" charset="0"/>
              </a:rPr>
              <a:t>        А что, если порисовать клеем, а сверху на эти участки посыпать солью? Тогда получатся удивительные снежные картины. Они будут выглядеть более эффектно, если их выполнять на голубой, синей, розовой цветной бумаге. Попробуйте, это очень увлекательно!</a:t>
            </a:r>
            <a:br>
              <a:rPr lang="ru-RU" sz="2500" dirty="0">
                <a:solidFill>
                  <a:srgbClr val="002060"/>
                </a:solidFill>
                <a:latin typeface="Arial" pitchFamily="34" charset="0"/>
                <a:ea typeface="+mn-ea"/>
                <a:cs typeface="Arial" pitchFamily="34" charset="0"/>
              </a:rPr>
            </a:br>
            <a:endParaRPr lang="ru-RU" sz="2000" dirty="0"/>
          </a:p>
        </p:txBody>
      </p:sp>
      <p:pic>
        <p:nvPicPr>
          <p:cNvPr id="4" name="Рисунок 3">
            <a:extLst>
              <a:ext uri="{FF2B5EF4-FFF2-40B4-BE49-F238E27FC236}">
                <a16:creationId xmlns:a16="http://schemas.microsoft.com/office/drawing/2014/main" id="{3C7EBC6F-0207-4027-B36C-080E4D3664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7539" y="3597966"/>
            <a:ext cx="4575313" cy="2394414"/>
          </a:xfrm>
          <a:prstGeom prst="rect">
            <a:avLst/>
          </a:prstGeom>
        </p:spPr>
      </p:pic>
    </p:spTree>
    <p:extLst>
      <p:ext uri="{BB962C8B-B14F-4D97-AF65-F5344CB8AC3E}">
        <p14:creationId xmlns:p14="http://schemas.microsoft.com/office/powerpoint/2010/main" val="37326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9A3EE9-4582-4D45-A16E-B1165B8BA888}"/>
              </a:ext>
            </a:extLst>
          </p:cNvPr>
          <p:cNvSpPr>
            <a:spLocks noGrp="1"/>
          </p:cNvSpPr>
          <p:nvPr>
            <p:ph type="title"/>
          </p:nvPr>
        </p:nvSpPr>
        <p:spPr>
          <a:xfrm>
            <a:off x="1060174" y="543340"/>
            <a:ext cx="9819861" cy="2725954"/>
          </a:xfrm>
        </p:spPr>
        <p:txBody>
          <a:bodyPr/>
          <a:lstStyle/>
          <a:p>
            <a:pPr lvl="0">
              <a:lnSpc>
                <a:spcPct val="100000"/>
              </a:lnSpc>
              <a:spcBef>
                <a:spcPts val="0"/>
              </a:spcBef>
            </a:pPr>
            <a:r>
              <a:rPr lang="ru-RU" sz="2700" dirty="0">
                <a:solidFill>
                  <a:srgbClr val="002060"/>
                </a:solidFill>
                <a:latin typeface="Trebuchet MS"/>
                <a:ea typeface="+mn-ea"/>
                <a:cs typeface="+mn-cs"/>
              </a:rPr>
              <a:t>Рисуя или создавая что-то из пластического материала, ребенок развивает свое пространственное мышление, глазомер, зрительно-моторную координацию. Ведь ему нужно соотнести размер и расположение отдельных частей, связать их единой композицией. </a:t>
            </a:r>
            <a:br>
              <a:rPr lang="ru-RU" sz="2700" dirty="0">
                <a:solidFill>
                  <a:srgbClr val="002060"/>
                </a:solidFill>
                <a:latin typeface="Trebuchet MS"/>
                <a:ea typeface="+mn-ea"/>
                <a:cs typeface="+mn-cs"/>
              </a:rPr>
            </a:br>
            <a:r>
              <a:rPr lang="ru-RU" sz="2700" dirty="0">
                <a:solidFill>
                  <a:srgbClr val="002060"/>
                </a:solidFill>
                <a:latin typeface="Trebuchet MS"/>
                <a:ea typeface="+mn-ea"/>
                <a:cs typeface="+mn-cs"/>
              </a:rPr>
              <a:t>При выполнении больших работ он учится планировать свои действия, подбирать соответствующие замыслу материалы. Доводя свой замысел до конца, ребенок понимает, что он может создать что-то неповторимое. Если при этом вы повесите лист бумаги с его каракулями на стенку, то подтвердите его уверенность в своих достижениях.</a:t>
            </a:r>
            <a:br>
              <a:rPr lang="ru-RU" sz="2700" dirty="0">
                <a:solidFill>
                  <a:srgbClr val="002060"/>
                </a:solidFill>
                <a:latin typeface="Trebuchet MS"/>
                <a:ea typeface="+mn-ea"/>
                <a:cs typeface="+mn-cs"/>
              </a:rPr>
            </a:br>
            <a:endParaRPr lang="ru-RU" sz="2000" dirty="0">
              <a:solidFill>
                <a:srgbClr val="002060"/>
              </a:solidFill>
            </a:endParaRPr>
          </a:p>
        </p:txBody>
      </p:sp>
    </p:spTree>
    <p:extLst>
      <p:ext uri="{BB962C8B-B14F-4D97-AF65-F5344CB8AC3E}">
        <p14:creationId xmlns:p14="http://schemas.microsoft.com/office/powerpoint/2010/main" val="3809010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3D8331-E973-46B2-8762-B387825A6B55}"/>
              </a:ext>
            </a:extLst>
          </p:cNvPr>
          <p:cNvSpPr>
            <a:spLocks noGrp="1"/>
          </p:cNvSpPr>
          <p:nvPr>
            <p:ph type="title"/>
          </p:nvPr>
        </p:nvSpPr>
        <p:spPr>
          <a:xfrm>
            <a:off x="1325217" y="808382"/>
            <a:ext cx="9846366" cy="2835965"/>
          </a:xfrm>
        </p:spPr>
        <p:txBody>
          <a:bodyPr/>
          <a:lstStyle/>
          <a:p>
            <a:pPr lvl="0">
              <a:lnSpc>
                <a:spcPct val="100000"/>
              </a:lnSpc>
              <a:spcBef>
                <a:spcPts val="0"/>
              </a:spcBef>
            </a:pPr>
            <a:r>
              <a:rPr lang="ru-RU" sz="3200" dirty="0">
                <a:solidFill>
                  <a:srgbClr val="002060"/>
                </a:solidFill>
                <a:latin typeface="Trebuchet MS"/>
                <a:ea typeface="+mn-ea"/>
                <a:cs typeface="+mn-cs"/>
              </a:rPr>
              <a:t> Наконец, в рисунке или пластическом материале малыш может передать свое видение и ощущение окружающего мира, выплеснуть страхи, отрицательные эмоции или поделиться положительными. Недаром детские рисунки психологи используют для анализа эмоционального состояния ребенка.</a:t>
            </a:r>
            <a:br>
              <a:rPr lang="ru-RU" sz="3200" dirty="0">
                <a:solidFill>
                  <a:srgbClr val="002060"/>
                </a:solidFill>
                <a:latin typeface="Trebuchet MS"/>
                <a:ea typeface="+mn-ea"/>
                <a:cs typeface="+mn-cs"/>
              </a:rPr>
            </a:br>
            <a:endParaRPr lang="ru-RU" sz="2000" dirty="0"/>
          </a:p>
        </p:txBody>
      </p:sp>
    </p:spTree>
    <p:extLst>
      <p:ext uri="{BB962C8B-B14F-4D97-AF65-F5344CB8AC3E}">
        <p14:creationId xmlns:p14="http://schemas.microsoft.com/office/powerpoint/2010/main" val="1175670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67652" y="437323"/>
            <a:ext cx="7772696" cy="821634"/>
          </a:xfrm>
          <a:noFill/>
        </p:spPr>
        <p:txBody>
          <a:bodyPr>
            <a:normAutofit/>
          </a:bodyPr>
          <a:lstStyle/>
          <a:p>
            <a:r>
              <a:rPr lang="ru-RU" sz="4400" b="1" dirty="0">
                <a:solidFill>
                  <a:srgbClr val="00B050"/>
                </a:solidFill>
                <a:effectLst>
                  <a:reflection blurRad="6350" stA="55000" endA="300" endPos="45500" dir="5400000" sy="-100000" algn="bl" rotWithShape="0"/>
                </a:effectLst>
                <a:latin typeface="Trebuchet MS"/>
                <a:cs typeface="+mj-cs"/>
              </a:rPr>
              <a:t>Цель</a:t>
            </a:r>
            <a:endParaRPr lang="ru-RU" sz="4000" dirty="0">
              <a:latin typeface="Segoe UI Light" panose="020B0502040204020203" pitchFamily="34" charset="0"/>
              <a:cs typeface="Segoe UI Light" panose="020B0502040204020203" pitchFamily="34"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5323" y="4997226"/>
            <a:ext cx="1107942" cy="338856"/>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749" y="1873862"/>
            <a:ext cx="958505" cy="488074"/>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38163" y="1097202"/>
            <a:ext cx="1393373" cy="1193480"/>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22971" y="3792164"/>
            <a:ext cx="827313" cy="855646"/>
          </a:xfrm>
          <a:prstGeom prst="rect">
            <a:avLst/>
          </a:prstGeom>
        </p:spPr>
      </p:pic>
      <p:pic>
        <p:nvPicPr>
          <p:cNvPr id="10" name="Рисунок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8873" y="2931886"/>
            <a:ext cx="932845" cy="924662"/>
          </a:xfrm>
          <a:prstGeom prst="rect">
            <a:avLst/>
          </a:prstGeom>
        </p:spPr>
      </p:pic>
      <p:sp>
        <p:nvSpPr>
          <p:cNvPr id="19" name="Прямоугольник 18">
            <a:hlinkClick r:id="" action="ppaction://hlinkshowjump?jump=nextslide">
              <a:snd r:embed="rId8" name="chimes.wav"/>
            </a:hlinkClick>
          </p:cNvPr>
          <p:cNvSpPr/>
          <p:nvPr/>
        </p:nvSpPr>
        <p:spPr>
          <a:xfrm>
            <a:off x="2186609" y="1349258"/>
            <a:ext cx="7248939" cy="22367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002060"/>
                </a:solidFill>
                <a:latin typeface="Trebuchet MS"/>
              </a:rPr>
              <a:t> Целью программы «Цветные ладошки» является развитие художественных способностей посредством рисования различными красочными материалами - гуашь, акварель, пальчиковые краски , восковые мелки, пастель.</a:t>
            </a:r>
            <a:endParaRPr lang="ru-RU" sz="2400" dirty="0">
              <a:solidFill>
                <a:schemeClr val="accent1">
                  <a:lumMod val="75000"/>
                </a:schemeClr>
              </a:solidFill>
              <a:latin typeface="Segoe UI Light" panose="020B0502040204020203" pitchFamily="34" charset="0"/>
              <a:cs typeface="Segoe UI Light" panose="020B0502040204020203" pitchFamily="34" charset="0"/>
            </a:endParaRPr>
          </a:p>
        </p:txBody>
      </p:sp>
      <p:sp>
        <p:nvSpPr>
          <p:cNvPr id="11" name="Прямоугольник 10"/>
          <p:cNvSpPr/>
          <p:nvPr/>
        </p:nvSpPr>
        <p:spPr>
          <a:xfrm>
            <a:off x="2729948" y="5087526"/>
            <a:ext cx="6705600" cy="69976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accent1">
                  <a:lumMod val="75000"/>
                </a:schemeClr>
              </a:solidFill>
              <a:latin typeface="Segoe UI Light" panose="020B0502040204020203" pitchFamily="34" charset="0"/>
              <a:cs typeface="Segoe UI Light" panose="020B0502040204020203" pitchFamily="34" charset="0"/>
            </a:endParaRPr>
          </a:p>
        </p:txBody>
      </p:sp>
      <p:sp>
        <p:nvSpPr>
          <p:cNvPr id="13" name="Прямоугольник 12"/>
          <p:cNvSpPr/>
          <p:nvPr/>
        </p:nvSpPr>
        <p:spPr>
          <a:xfrm>
            <a:off x="2186610" y="3586046"/>
            <a:ext cx="7275442" cy="184033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2400" dirty="0">
                <a:solidFill>
                  <a:srgbClr val="002060"/>
                </a:solidFill>
                <a:latin typeface="Trebuchet MS"/>
              </a:rPr>
              <a:t> Изучить процесс развития творческих способностей детей средствами нетрадиционных техник рисования, помочь реализовать себя, уметь соединять в одном рисунке различные материалы для получения выразительного образа </a:t>
            </a:r>
          </a:p>
        </p:txBody>
      </p:sp>
    </p:spTree>
    <p:extLst>
      <p:ext uri="{BB962C8B-B14F-4D97-AF65-F5344CB8AC3E}">
        <p14:creationId xmlns:p14="http://schemas.microsoft.com/office/powerpoint/2010/main" val="2775893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3" presetClass="emph" presetSubtype="1" grpId="0" nodeType="clickEffect">
                                  <p:stCondLst>
                                    <p:cond delay="0"/>
                                  </p:stCondLst>
                                  <p:childTnLst>
                                    <p:set>
                                      <p:cBhvr override="childStyle">
                                        <p:cTn id="6" dur="indefinite"/>
                                        <p:tgtEl>
                                          <p:spTgt spid="19"/>
                                        </p:tgtEl>
                                        <p:attrNameLst>
                                          <p:attrName>style.color</p:attrName>
                                        </p:attrNameLst>
                                      </p:cBhvr>
                                      <p:to>
                                        <p:clrVal>
                                          <a:schemeClr val="bg1"/>
                                        </p:clrVal>
                                      </p:to>
                                    </p:set>
                                  </p:childTnLst>
                                </p:cTn>
                              </p:par>
                              <p:par>
                                <p:cTn id="7" presetID="1" presetClass="emph" presetSubtype="1" nodeType="withEffect">
                                  <p:stCondLst>
                                    <p:cond delay="0"/>
                                  </p:stCondLst>
                                  <p:childTnLst>
                                    <p:set>
                                      <p:cBhvr>
                                        <p:cTn id="8" dur="indefinite"/>
                                        <p:tgtEl>
                                          <p:spTgt spid="19"/>
                                        </p:tgtEl>
                                        <p:attrNameLst>
                                          <p:attrName>fillcolor</p:attrName>
                                        </p:attrNameLst>
                                      </p:cBhvr>
                                      <p:to>
                                        <p:clrVal>
                                          <a:srgbClr val="B9D07E"/>
                                        </p:clrVal>
                                      </p:to>
                                    </p:set>
                                    <p:set>
                                      <p:cBhvr>
                                        <p:cTn id="9" dur="indefinite"/>
                                        <p:tgtEl>
                                          <p:spTgt spid="19"/>
                                        </p:tgtEl>
                                        <p:attrNameLst>
                                          <p:attrName>fill.type</p:attrName>
                                        </p:attrNameLst>
                                      </p:cBhvr>
                                      <p:to>
                                        <p:strVal val="solid"/>
                                      </p:to>
                                    </p:set>
                                    <p:set>
                                      <p:cBhvr>
                                        <p:cTn id="10" dur="indefinite"/>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3" presetClass="emph" presetSubtype="1" grpId="0" nodeType="clickEffect" nodePh="1">
                                  <p:stCondLst>
                                    <p:cond delay="0"/>
                                  </p:stCondLst>
                                  <p:endCondLst>
                                    <p:cond evt="begin" delay="0">
                                      <p:tn val="14"/>
                                    </p:cond>
                                  </p:endCondLst>
                                  <p:childTnLst>
                                    <p:set>
                                      <p:cBhvr override="childStyle">
                                        <p:cTn id="15" dur="indefinite"/>
                                        <p:tgtEl>
                                          <p:spTgt spid="11"/>
                                        </p:tgtEl>
                                        <p:attrNameLst>
                                          <p:attrName>style.color</p:attrName>
                                        </p:attrNameLst>
                                      </p:cBhvr>
                                      <p:to>
                                        <p:clrVal>
                                          <a:schemeClr val="bg1"/>
                                        </p:clrVal>
                                      </p:to>
                                    </p:set>
                                  </p:childTnLst>
                                  <p:subTnLst>
                                    <p:audio>
                                      <p:cMediaNode>
                                        <p:cTn display="0" masterRel="sameClick">
                                          <p:stCondLst>
                                            <p:cond evt="begin" delay="0">
                                              <p:tn val="14"/>
                                            </p:cond>
                                          </p:stCondLst>
                                          <p:endCondLst>
                                            <p:cond evt="onStopAudio" delay="0">
                                              <p:tgtEl>
                                                <p:sldTgt/>
                                              </p:tgtEl>
                                            </p:cond>
                                          </p:endCondLst>
                                        </p:cTn>
                                        <p:tgtEl>
                                          <p:sndTgt r:embed="rId2" name="voltage.wav"/>
                                        </p:tgtEl>
                                      </p:cMediaNode>
                                    </p:audio>
                                  </p:subTnLst>
                                </p:cTn>
                              </p:par>
                              <p:par>
                                <p:cTn id="16" presetID="1" presetClass="emph" presetSubtype="1" nodeType="withEffect">
                                  <p:stCondLst>
                                    <p:cond delay="0"/>
                                  </p:stCondLst>
                                  <p:childTnLst>
                                    <p:set>
                                      <p:cBhvr>
                                        <p:cTn id="17" dur="indefinite"/>
                                        <p:tgtEl>
                                          <p:spTgt spid="11"/>
                                        </p:tgtEl>
                                        <p:attrNameLst>
                                          <p:attrName>fillcolor</p:attrName>
                                        </p:attrNameLst>
                                      </p:cBhvr>
                                      <p:to>
                                        <p:clrVal>
                                          <a:srgbClr val="FF0909"/>
                                        </p:clrVal>
                                      </p:to>
                                    </p:set>
                                    <p:set>
                                      <p:cBhvr>
                                        <p:cTn id="18" dur="indefinite"/>
                                        <p:tgtEl>
                                          <p:spTgt spid="11"/>
                                        </p:tgtEl>
                                        <p:attrNameLst>
                                          <p:attrName>fill.type</p:attrName>
                                        </p:attrNameLst>
                                      </p:cBhvr>
                                      <p:to>
                                        <p:strVal val="solid"/>
                                      </p:to>
                                    </p:set>
                                    <p:set>
                                      <p:cBhvr>
                                        <p:cTn id="19" dur="indefinite"/>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3" presetClass="emph" presetSubtype="1" grpId="0" nodeType="clickEffect">
                                  <p:stCondLst>
                                    <p:cond delay="0"/>
                                  </p:stCondLst>
                                  <p:childTnLst>
                                    <p:set>
                                      <p:cBhvr override="childStyle">
                                        <p:cTn id="24" dur="indefinite"/>
                                        <p:tgtEl>
                                          <p:spTgt spid="13"/>
                                        </p:tgtEl>
                                        <p:attrNameLst>
                                          <p:attrName>style.color</p:attrName>
                                        </p:attrNameLst>
                                      </p:cBhvr>
                                      <p:to>
                                        <p:clrVal>
                                          <a:schemeClr val="bg1"/>
                                        </p:clrVal>
                                      </p:to>
                                    </p:set>
                                  </p:childTnLst>
                                  <p:subTnLst>
                                    <p:audio>
                                      <p:cMediaNode>
                                        <p:cTn display="0" masterRel="sameClick">
                                          <p:stCondLst>
                                            <p:cond evt="begin" delay="0">
                                              <p:tn val="23"/>
                                            </p:cond>
                                          </p:stCondLst>
                                          <p:endCondLst>
                                            <p:cond evt="onStopAudio" delay="0">
                                              <p:tgtEl>
                                                <p:sldTgt/>
                                              </p:tgtEl>
                                            </p:cond>
                                          </p:endCondLst>
                                        </p:cTn>
                                        <p:tgtEl>
                                          <p:sndTgt r:embed="rId2" name="voltage.wav"/>
                                        </p:tgtEl>
                                      </p:cMediaNode>
                                    </p:audio>
                                  </p:subTnLst>
                                </p:cTn>
                              </p:par>
                              <p:par>
                                <p:cTn id="25" presetID="1" presetClass="emph" presetSubtype="1" nodeType="withEffect">
                                  <p:stCondLst>
                                    <p:cond delay="0"/>
                                  </p:stCondLst>
                                  <p:childTnLst>
                                    <p:set>
                                      <p:cBhvr>
                                        <p:cTn id="26" dur="indefinite"/>
                                        <p:tgtEl>
                                          <p:spTgt spid="13"/>
                                        </p:tgtEl>
                                        <p:attrNameLst>
                                          <p:attrName>fillcolor</p:attrName>
                                        </p:attrNameLst>
                                      </p:cBhvr>
                                      <p:to>
                                        <p:clrVal>
                                          <a:srgbClr val="FF0909"/>
                                        </p:clrVal>
                                      </p:to>
                                    </p:set>
                                    <p:set>
                                      <p:cBhvr>
                                        <p:cTn id="27" dur="indefinite"/>
                                        <p:tgtEl>
                                          <p:spTgt spid="13"/>
                                        </p:tgtEl>
                                        <p:attrNameLst>
                                          <p:attrName>fill.type</p:attrName>
                                        </p:attrNameLst>
                                      </p:cBhvr>
                                      <p:to>
                                        <p:strVal val="solid"/>
                                      </p:to>
                                    </p:set>
                                    <p:set>
                                      <p:cBhvr>
                                        <p:cTn id="28" dur="indefinite"/>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childTnLst>
        </p:cTn>
      </p:par>
    </p:tnLst>
    <p:bldLst>
      <p:bldP spid="19" grpId="0" animBg="1"/>
      <p:bldP spid="11"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BDC69F-FC40-4361-9D17-97254F7083C7}"/>
              </a:ext>
            </a:extLst>
          </p:cNvPr>
          <p:cNvSpPr>
            <a:spLocks noGrp="1"/>
          </p:cNvSpPr>
          <p:nvPr>
            <p:ph type="title"/>
          </p:nvPr>
        </p:nvSpPr>
        <p:spPr>
          <a:xfrm>
            <a:off x="1258957" y="609600"/>
            <a:ext cx="9607826" cy="2659693"/>
          </a:xfrm>
        </p:spPr>
        <p:txBody>
          <a:bodyPr/>
          <a:lstStyle/>
          <a:p>
            <a:pPr lvl="0">
              <a:lnSpc>
                <a:spcPct val="100000"/>
              </a:lnSpc>
              <a:spcBef>
                <a:spcPts val="0"/>
              </a:spcBef>
            </a:pPr>
            <a:r>
              <a:rPr lang="ru-RU" sz="3200" b="1" dirty="0">
                <a:solidFill>
                  <a:srgbClr val="002060"/>
                </a:solidFill>
                <a:latin typeface="Trebuchet MS"/>
                <a:ea typeface="+mn-ea"/>
                <a:cs typeface="+mn-cs"/>
              </a:rPr>
              <a:t>Помните, что если в вашем ребёнке появились зачатки творчества – вы должны дать ему шанс проявить себя в том, к чему лежит его душа. </a:t>
            </a:r>
            <a:br>
              <a:rPr lang="ru-RU" sz="3200" b="1" dirty="0">
                <a:solidFill>
                  <a:srgbClr val="002060"/>
                </a:solidFill>
                <a:latin typeface="Trebuchet MS"/>
                <a:ea typeface="+mn-ea"/>
                <a:cs typeface="+mn-cs"/>
              </a:rPr>
            </a:br>
            <a:r>
              <a:rPr lang="ru-RU" sz="3200" b="1" dirty="0">
                <a:solidFill>
                  <a:srgbClr val="002060"/>
                </a:solidFill>
                <a:latin typeface="Trebuchet MS"/>
                <a:ea typeface="+mn-ea"/>
                <a:cs typeface="+mn-cs"/>
              </a:rPr>
              <a:t>Так вы поможете ему найти себя и ступить на путь, окрашенный яркими красками творчества.</a:t>
            </a:r>
            <a:br>
              <a:rPr lang="ru-RU" sz="3200" dirty="0">
                <a:solidFill>
                  <a:srgbClr val="002060"/>
                </a:solidFill>
                <a:latin typeface="Trebuchet MS"/>
                <a:ea typeface="+mn-ea"/>
                <a:cs typeface="+mn-cs"/>
              </a:rPr>
            </a:br>
            <a:endParaRPr lang="ru-RU" sz="2000" dirty="0"/>
          </a:p>
        </p:txBody>
      </p:sp>
    </p:spTree>
    <p:extLst>
      <p:ext uri="{BB962C8B-B14F-4D97-AF65-F5344CB8AC3E}">
        <p14:creationId xmlns:p14="http://schemas.microsoft.com/office/powerpoint/2010/main" val="945297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98A693-39FD-4795-9745-A89B1E33A611}"/>
              </a:ext>
            </a:extLst>
          </p:cNvPr>
          <p:cNvSpPr>
            <a:spLocks noGrp="1"/>
          </p:cNvSpPr>
          <p:nvPr>
            <p:ph type="title"/>
          </p:nvPr>
        </p:nvSpPr>
        <p:spPr>
          <a:xfrm>
            <a:off x="2160104" y="1139687"/>
            <a:ext cx="7580244" cy="2888974"/>
          </a:xfrm>
        </p:spPr>
        <p:txBody>
          <a:bodyPr/>
          <a:lstStyle/>
          <a:p>
            <a:pPr lvl="0" algn="ctr">
              <a:lnSpc>
                <a:spcPct val="100000"/>
              </a:lnSpc>
              <a:spcBef>
                <a:spcPts val="0"/>
              </a:spcBef>
            </a:pPr>
            <a:r>
              <a:rPr lang="ru-RU" sz="3600" b="1" dirty="0">
                <a:solidFill>
                  <a:srgbClr val="002060"/>
                </a:solidFill>
                <a:latin typeface="Trebuchet MS"/>
                <a:ea typeface="+mn-ea"/>
                <a:cs typeface="+mn-cs"/>
              </a:rPr>
              <a:t>Используемые материалы</a:t>
            </a:r>
            <a:br>
              <a:rPr lang="ru-RU" sz="3600" b="1" dirty="0">
                <a:solidFill>
                  <a:srgbClr val="002060"/>
                </a:solidFill>
                <a:latin typeface="Trebuchet MS"/>
                <a:ea typeface="+mn-ea"/>
                <a:cs typeface="+mn-cs"/>
              </a:rPr>
            </a:br>
            <a:r>
              <a:rPr lang="ru-RU" sz="3200" dirty="0">
                <a:solidFill>
                  <a:srgbClr val="002060"/>
                </a:solidFill>
                <a:latin typeface="Trebuchet MS"/>
                <a:ea typeface="+mn-ea"/>
                <a:cs typeface="+mn-cs"/>
              </a:rPr>
              <a:t> </a:t>
            </a:r>
            <a:r>
              <a:rPr lang="en-US" sz="3200" dirty="0">
                <a:solidFill>
                  <a:prstClr val="black"/>
                </a:solidFill>
                <a:latin typeface="Trebuchet MS"/>
                <a:ea typeface="+mn-ea"/>
                <a:cs typeface="+mn-cs"/>
                <a:hlinkClick r:id="rId2">
                  <a:extLst>
                    <a:ext uri="{A12FA001-AC4F-418D-AE19-62706E023703}">
                      <ahyp:hlinkClr xmlns:ahyp="http://schemas.microsoft.com/office/drawing/2018/hyperlinkcolor" val="tx"/>
                    </a:ext>
                  </a:extLst>
                </a:hlinkClick>
              </a:rPr>
              <a:t>http://nsportal.ru/detskii-sad/raznoe/ispolzovanie-programmy-ialykovoy-cvetnye-ladoshki-i-netradicionnyh-tehnik</a:t>
            </a:r>
            <a:br>
              <a:rPr lang="ru-RU" sz="3200" dirty="0">
                <a:solidFill>
                  <a:prstClr val="black"/>
                </a:solidFill>
                <a:latin typeface="Trebuchet MS"/>
                <a:ea typeface="+mn-ea"/>
                <a:cs typeface="+mn-cs"/>
              </a:rPr>
            </a:br>
            <a:endParaRPr lang="ru-RU" sz="2000" dirty="0"/>
          </a:p>
        </p:txBody>
      </p:sp>
    </p:spTree>
    <p:extLst>
      <p:ext uri="{BB962C8B-B14F-4D97-AF65-F5344CB8AC3E}">
        <p14:creationId xmlns:p14="http://schemas.microsoft.com/office/powerpoint/2010/main" val="474002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014330" y="2569706"/>
            <a:ext cx="7407966" cy="699587"/>
          </a:xfrm>
        </p:spPr>
        <p:txBody>
          <a:bodyPr/>
          <a:lstStyle/>
          <a:p>
            <a:pPr algn="ctr"/>
            <a:r>
              <a:rPr lang="ru-RU" sz="5000" b="1" dirty="0"/>
              <a:t>Спасибо за внимание!</a:t>
            </a:r>
            <a:endParaRPr lang="ru-RU" b="1" dirty="0"/>
          </a:p>
        </p:txBody>
      </p:sp>
    </p:spTree>
    <p:extLst>
      <p:ext uri="{BB962C8B-B14F-4D97-AF65-F5344CB8AC3E}">
        <p14:creationId xmlns:p14="http://schemas.microsoft.com/office/powerpoint/2010/main" val="1269461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36" presetClass="emph" presetSubtype="0" repeatCount="indefinite" fill="hold" grpId="2" nodeType="withEffect">
                                  <p:stCondLst>
                                    <p:cond delay="0"/>
                                  </p:stCondLst>
                                  <p:iterate type="lt">
                                    <p:tmPct val="10000"/>
                                  </p:iterate>
                                  <p:childTnLst>
                                    <p:animScale>
                                      <p:cBhvr>
                                        <p:cTn id="9" dur="250" autoRev="1" fill="hold">
                                          <p:stCondLst>
                                            <p:cond delay="0"/>
                                          </p:stCondLst>
                                        </p:cTn>
                                        <p:tgtEl>
                                          <p:spTgt spid="4"/>
                                        </p:tgtEl>
                                      </p:cBhvr>
                                      <p:to x="80000" y="100000"/>
                                    </p:animScale>
                                    <p:anim by="(#ppt_w*0.10)" calcmode="lin" valueType="num">
                                      <p:cBhvr>
                                        <p:cTn id="10" dur="250" autoRev="1" fill="hold">
                                          <p:stCondLst>
                                            <p:cond delay="0"/>
                                          </p:stCondLst>
                                        </p:cTn>
                                        <p:tgtEl>
                                          <p:spTgt spid="4"/>
                                        </p:tgtEl>
                                        <p:attrNameLst>
                                          <p:attrName>ppt_x</p:attrName>
                                        </p:attrNameLst>
                                      </p:cBhvr>
                                    </p:anim>
                                    <p:anim by="(-#ppt_w*0.10)" calcmode="lin" valueType="num">
                                      <p:cBhvr>
                                        <p:cTn id="11" dur="250" autoRev="1" fill="hold">
                                          <p:stCondLst>
                                            <p:cond delay="0"/>
                                          </p:stCondLst>
                                        </p:cTn>
                                        <p:tgtEl>
                                          <p:spTgt spid="4"/>
                                        </p:tgtEl>
                                        <p:attrNameLst>
                                          <p:attrName>ppt_y</p:attrName>
                                        </p:attrNameLst>
                                      </p:cBhvr>
                                    </p:anim>
                                    <p:animRot by="-480000">
                                      <p:cBhvr>
                                        <p:cTn id="12" dur="250" autoRev="1" fill="hold">
                                          <p:stCondLst>
                                            <p:cond delay="0"/>
                                          </p:stCondLst>
                                        </p:cTn>
                                        <p:tgtEl>
                                          <p:spTgt spid="4"/>
                                        </p:tgtEl>
                                        <p:attrNameLst>
                                          <p:attrName>r</p:attrName>
                                        </p:attrNameLst>
                                      </p:cBhvr>
                                    </p:animRot>
                                  </p:childTnLst>
                                </p:cTn>
                              </p:par>
                              <p:par>
                                <p:cTn id="13" presetID="3" presetClass="emph" presetSubtype="6" repeatCount="indefinite" fill="hold" grpId="3" nodeType="withEffect">
                                  <p:stCondLst>
                                    <p:cond delay="0"/>
                                  </p:stCondLst>
                                  <p:iterate type="lt">
                                    <p:tmPct val="0"/>
                                  </p:iterate>
                                  <p:childTnLst>
                                    <p:animClr clrSpc="hsl" dir="cw">
                                      <p:cBhvr override="childStyle">
                                        <p:cTn id="14" dur="5000" fill="hold"/>
                                        <p:tgtEl>
                                          <p:spTgt spid="4"/>
                                        </p:tgtEl>
                                        <p:attrNameLst>
                                          <p:attrName>style.color</p:attrName>
                                        </p:attrNameLst>
                                      </p:cBhvr>
                                      <p:to>
                                        <a:srgbClr val="02CA07"/>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2"/>
      <p:bldP spid="4" grpId="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12" y="1104551"/>
            <a:ext cx="973361" cy="1253202"/>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730" y="251850"/>
            <a:ext cx="523657" cy="1416089"/>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70240" y="3979164"/>
            <a:ext cx="916723" cy="731428"/>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67286" y="147017"/>
            <a:ext cx="722633" cy="717650"/>
          </a:xfrm>
          <a:prstGeom prst="rect">
            <a:avLst/>
          </a:prstGeom>
        </p:spPr>
      </p:pic>
      <p:sp>
        <p:nvSpPr>
          <p:cNvPr id="14" name="Заголовок 1"/>
          <p:cNvSpPr>
            <a:spLocks noGrp="1"/>
          </p:cNvSpPr>
          <p:nvPr>
            <p:ph type="title"/>
          </p:nvPr>
        </p:nvSpPr>
        <p:spPr>
          <a:xfrm>
            <a:off x="1967651" y="344557"/>
            <a:ext cx="7653427" cy="808382"/>
          </a:xfrm>
          <a:noFill/>
        </p:spPr>
        <p:txBody>
          <a:bodyPr>
            <a:normAutofit/>
          </a:bodyPr>
          <a:lstStyle/>
          <a:p>
            <a:r>
              <a:rPr lang="ru-RU" sz="4400" b="1" dirty="0">
                <a:solidFill>
                  <a:srgbClr val="00B050"/>
                </a:solidFill>
                <a:effectLst>
                  <a:reflection blurRad="6350" stA="55000" endA="300" endPos="45500" dir="5400000" sy="-100000" algn="bl" rotWithShape="0"/>
                </a:effectLst>
                <a:latin typeface="Trebuchet MS"/>
                <a:cs typeface="+mj-cs"/>
              </a:rPr>
              <a:t>Задачи</a:t>
            </a:r>
            <a:endParaRPr lang="ru-RU" sz="4000" dirty="0">
              <a:latin typeface="Segoe UI Light" panose="020B0502040204020203" pitchFamily="34" charset="0"/>
              <a:cs typeface="Segoe UI Light" panose="020B0502040204020203" pitchFamily="34" charset="0"/>
            </a:endParaRPr>
          </a:p>
        </p:txBody>
      </p:sp>
      <p:sp>
        <p:nvSpPr>
          <p:cNvPr id="10" name="Прямоугольник 9">
            <a:hlinkClick r:id="" action="ppaction://hlinkshowjump?jump=nextslide">
              <a:snd r:embed="rId7" name="chimes.wav"/>
            </a:hlinkClick>
          </p:cNvPr>
          <p:cNvSpPr/>
          <p:nvPr/>
        </p:nvSpPr>
        <p:spPr>
          <a:xfrm>
            <a:off x="6862541" y="2057483"/>
            <a:ext cx="1062259" cy="69976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accent1">
                  <a:lumMod val="75000"/>
                </a:schemeClr>
              </a:solidFill>
              <a:latin typeface="Segoe UI Light" panose="020B0502040204020203" pitchFamily="34" charset="0"/>
              <a:cs typeface="Segoe UI Light" panose="020B0502040204020203" pitchFamily="34" charset="0"/>
            </a:endParaRPr>
          </a:p>
        </p:txBody>
      </p:sp>
      <p:sp>
        <p:nvSpPr>
          <p:cNvPr id="11" name="Прямоугольник 10"/>
          <p:cNvSpPr/>
          <p:nvPr/>
        </p:nvSpPr>
        <p:spPr>
          <a:xfrm>
            <a:off x="2239617" y="344558"/>
            <a:ext cx="8415131" cy="575144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80000"/>
              </a:lnSpc>
              <a:buFont typeface="Arial" pitchFamily="34" charset="0"/>
              <a:buChar char="•"/>
              <a:defRPr/>
            </a:pPr>
            <a:r>
              <a:rPr lang="ru-RU" sz="2000" dirty="0">
                <a:solidFill>
                  <a:srgbClr val="002060"/>
                </a:solidFill>
                <a:latin typeface="Trebuchet MS"/>
              </a:rPr>
              <a:t>Расширять представления о многообразии нетрадиционных техник рисования.</a:t>
            </a:r>
          </a:p>
          <a:p>
            <a:pPr lvl="0">
              <a:lnSpc>
                <a:spcPct val="80000"/>
              </a:lnSpc>
              <a:buFont typeface="Arial" pitchFamily="34" charset="0"/>
              <a:buChar char="•"/>
              <a:defRPr/>
            </a:pPr>
            <a:r>
              <a:rPr lang="ru-RU" sz="2000" dirty="0">
                <a:solidFill>
                  <a:srgbClr val="002060"/>
                </a:solidFill>
                <a:latin typeface="Trebuchet MS"/>
              </a:rPr>
              <a:t> Формировать эстетическое отношение к окружающей действительности на основе ознакомления с нетрадиционными техниками рисования.</a:t>
            </a:r>
          </a:p>
          <a:p>
            <a:pPr lvl="0">
              <a:lnSpc>
                <a:spcPct val="80000"/>
              </a:lnSpc>
              <a:buFont typeface="Arial" pitchFamily="34" charset="0"/>
              <a:buChar char="•"/>
              <a:defRPr/>
            </a:pPr>
            <a:r>
              <a:rPr lang="ru-RU" sz="2000" dirty="0">
                <a:solidFill>
                  <a:srgbClr val="002060"/>
                </a:solidFill>
                <a:latin typeface="Trebuchet MS"/>
              </a:rPr>
              <a:t> Создать условия для свободного экспериментирования с нетрадиционными художественными материалами и инструментами.</a:t>
            </a:r>
          </a:p>
          <a:p>
            <a:pPr lvl="0">
              <a:lnSpc>
                <a:spcPct val="80000"/>
              </a:lnSpc>
              <a:buFont typeface="Arial" pitchFamily="34" charset="0"/>
              <a:buChar char="•"/>
              <a:defRPr/>
            </a:pPr>
            <a:r>
              <a:rPr lang="ru-RU" sz="2000" dirty="0">
                <a:solidFill>
                  <a:srgbClr val="002060"/>
                </a:solidFill>
                <a:latin typeface="Trebuchet MS"/>
              </a:rPr>
              <a:t> Формировать эстетический вкус, творчество, фантазию. </a:t>
            </a:r>
          </a:p>
          <a:p>
            <a:pPr lvl="0">
              <a:lnSpc>
                <a:spcPct val="80000"/>
              </a:lnSpc>
              <a:buFont typeface="Arial" pitchFamily="34" charset="0"/>
              <a:buChar char="•"/>
              <a:defRPr/>
            </a:pPr>
            <a:r>
              <a:rPr lang="ru-RU" sz="2000" dirty="0">
                <a:solidFill>
                  <a:srgbClr val="002060"/>
                </a:solidFill>
                <a:latin typeface="Trebuchet MS"/>
              </a:rPr>
              <a:t> Развивать ассоциативное мышление и любознательность, наблюдательность и воображение.</a:t>
            </a:r>
          </a:p>
          <a:p>
            <a:pPr lvl="0">
              <a:lnSpc>
                <a:spcPct val="80000"/>
              </a:lnSpc>
              <a:buFont typeface="Arial" pitchFamily="34" charset="0"/>
              <a:buChar char="•"/>
              <a:defRPr/>
            </a:pPr>
            <a:r>
              <a:rPr lang="ru-RU" sz="2000" dirty="0">
                <a:solidFill>
                  <a:srgbClr val="002060"/>
                </a:solidFill>
                <a:latin typeface="Trebuchet MS"/>
              </a:rPr>
              <a:t> Совершенствовать технические умения и навыки рисования. </a:t>
            </a:r>
          </a:p>
          <a:p>
            <a:pPr lvl="0">
              <a:lnSpc>
                <a:spcPct val="80000"/>
              </a:lnSpc>
              <a:buFont typeface="Arial" pitchFamily="34" charset="0"/>
              <a:buChar char="•"/>
              <a:defRPr/>
            </a:pPr>
            <a:r>
              <a:rPr lang="ru-RU" sz="2000" dirty="0">
                <a:solidFill>
                  <a:srgbClr val="002060"/>
                </a:solidFill>
                <a:latin typeface="Trebuchet MS"/>
              </a:rPr>
              <a:t> Воспитывать художественный вкус и чувство гармонии.</a:t>
            </a:r>
          </a:p>
        </p:txBody>
      </p:sp>
      <p:sp>
        <p:nvSpPr>
          <p:cNvPr id="12" name="Прямоугольник 11"/>
          <p:cNvSpPr/>
          <p:nvPr/>
        </p:nvSpPr>
        <p:spPr>
          <a:xfrm>
            <a:off x="6096000" y="6095998"/>
            <a:ext cx="1009067" cy="159543"/>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accent1">
                  <a:lumMod val="75000"/>
                </a:schemeClr>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063304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3" presetClass="emph" presetSubtype="1" grpId="0" nodeType="clickEffect" nodePh="1">
                                  <p:stCondLst>
                                    <p:cond delay="0"/>
                                  </p:stCondLst>
                                  <p:endCondLst>
                                    <p:cond evt="begin" delay="0">
                                      <p:tn val="5"/>
                                    </p:cond>
                                  </p:endCondLst>
                                  <p:childTnLst>
                                    <p:set>
                                      <p:cBhvr override="childStyle">
                                        <p:cTn id="6" dur="indefinite"/>
                                        <p:tgtEl>
                                          <p:spTgt spid="10"/>
                                        </p:tgtEl>
                                        <p:attrNameLst>
                                          <p:attrName>style.color</p:attrName>
                                        </p:attrNameLst>
                                      </p:cBhvr>
                                      <p:to>
                                        <p:clrVal>
                                          <a:schemeClr val="bg1"/>
                                        </p:clrVal>
                                      </p:to>
                                    </p:set>
                                  </p:childTnLst>
                                </p:cTn>
                              </p:par>
                              <p:par>
                                <p:cTn id="7" presetID="1" presetClass="emph" presetSubtype="1" nodeType="withEffect">
                                  <p:stCondLst>
                                    <p:cond delay="0"/>
                                  </p:stCondLst>
                                  <p:childTnLst>
                                    <p:set>
                                      <p:cBhvr>
                                        <p:cTn id="8" dur="indefinite"/>
                                        <p:tgtEl>
                                          <p:spTgt spid="10"/>
                                        </p:tgtEl>
                                        <p:attrNameLst>
                                          <p:attrName>fillcolor</p:attrName>
                                        </p:attrNameLst>
                                      </p:cBhvr>
                                      <p:to>
                                        <p:clrVal>
                                          <a:srgbClr val="B9D07E"/>
                                        </p:clrVal>
                                      </p:to>
                                    </p:set>
                                    <p:set>
                                      <p:cBhvr>
                                        <p:cTn id="9" dur="indefinite"/>
                                        <p:tgtEl>
                                          <p:spTgt spid="10"/>
                                        </p:tgtEl>
                                        <p:attrNameLst>
                                          <p:attrName>fill.type</p:attrName>
                                        </p:attrNameLst>
                                      </p:cBhvr>
                                      <p:to>
                                        <p:strVal val="solid"/>
                                      </p:to>
                                    </p:set>
                                    <p:set>
                                      <p:cBhvr>
                                        <p:cTn id="10" dur="indefinite"/>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3" presetClass="emph" presetSubtype="1" grpId="0" nodeType="clickEffect">
                                  <p:stCondLst>
                                    <p:cond delay="0"/>
                                  </p:stCondLst>
                                  <p:childTnLst>
                                    <p:set>
                                      <p:cBhvr override="childStyle">
                                        <p:cTn id="15" dur="indefinite"/>
                                        <p:tgtEl>
                                          <p:spTgt spid="11"/>
                                        </p:tgtEl>
                                        <p:attrNameLst>
                                          <p:attrName>style.color</p:attrName>
                                        </p:attrNameLst>
                                      </p:cBhvr>
                                      <p:to>
                                        <p:clrVal>
                                          <a:schemeClr val="bg1"/>
                                        </p:clrVal>
                                      </p:to>
                                    </p:set>
                                  </p:childTnLst>
                                  <p:subTnLst>
                                    <p:audio>
                                      <p:cMediaNode>
                                        <p:cTn display="0" masterRel="sameClick">
                                          <p:stCondLst>
                                            <p:cond evt="begin" delay="0">
                                              <p:tn val="14"/>
                                            </p:cond>
                                          </p:stCondLst>
                                          <p:endCondLst>
                                            <p:cond evt="onStopAudio" delay="0">
                                              <p:tgtEl>
                                                <p:sldTgt/>
                                              </p:tgtEl>
                                            </p:cond>
                                          </p:endCondLst>
                                        </p:cTn>
                                        <p:tgtEl>
                                          <p:sndTgt r:embed="rId2" name="voltage.wav"/>
                                        </p:tgtEl>
                                      </p:cMediaNode>
                                    </p:audio>
                                  </p:subTnLst>
                                </p:cTn>
                              </p:par>
                              <p:par>
                                <p:cTn id="16" presetID="1" presetClass="emph" presetSubtype="1" nodeType="withEffect">
                                  <p:stCondLst>
                                    <p:cond delay="0"/>
                                  </p:stCondLst>
                                  <p:childTnLst>
                                    <p:set>
                                      <p:cBhvr>
                                        <p:cTn id="17" dur="indefinite"/>
                                        <p:tgtEl>
                                          <p:spTgt spid="11"/>
                                        </p:tgtEl>
                                        <p:attrNameLst>
                                          <p:attrName>fillcolor</p:attrName>
                                        </p:attrNameLst>
                                      </p:cBhvr>
                                      <p:to>
                                        <p:clrVal>
                                          <a:srgbClr val="FF0909"/>
                                        </p:clrVal>
                                      </p:to>
                                    </p:set>
                                    <p:set>
                                      <p:cBhvr>
                                        <p:cTn id="18" dur="indefinite"/>
                                        <p:tgtEl>
                                          <p:spTgt spid="11"/>
                                        </p:tgtEl>
                                        <p:attrNameLst>
                                          <p:attrName>fill.type</p:attrName>
                                        </p:attrNameLst>
                                      </p:cBhvr>
                                      <p:to>
                                        <p:strVal val="solid"/>
                                      </p:to>
                                    </p:set>
                                    <p:set>
                                      <p:cBhvr>
                                        <p:cTn id="19" dur="indefinite"/>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3" presetClass="emph" presetSubtype="1" grpId="0" nodeType="clickEffect" nodePh="1">
                                  <p:stCondLst>
                                    <p:cond delay="0"/>
                                  </p:stCondLst>
                                  <p:endCondLst>
                                    <p:cond evt="begin" delay="0">
                                      <p:tn val="23"/>
                                    </p:cond>
                                  </p:endCondLst>
                                  <p:childTnLst>
                                    <p:set>
                                      <p:cBhvr override="childStyle">
                                        <p:cTn id="24" dur="indefinite"/>
                                        <p:tgtEl>
                                          <p:spTgt spid="12"/>
                                        </p:tgtEl>
                                        <p:attrNameLst>
                                          <p:attrName>style.color</p:attrName>
                                        </p:attrNameLst>
                                      </p:cBhvr>
                                      <p:to>
                                        <p:clrVal>
                                          <a:schemeClr val="bg1"/>
                                        </p:clrVal>
                                      </p:to>
                                    </p:set>
                                  </p:childTnLst>
                                  <p:subTnLst>
                                    <p:audio>
                                      <p:cMediaNode>
                                        <p:cTn display="0" masterRel="sameClick">
                                          <p:stCondLst>
                                            <p:cond evt="begin" delay="0">
                                              <p:tn val="23"/>
                                            </p:cond>
                                          </p:stCondLst>
                                          <p:endCondLst>
                                            <p:cond evt="onStopAudio" delay="0">
                                              <p:tgtEl>
                                                <p:sldTgt/>
                                              </p:tgtEl>
                                            </p:cond>
                                          </p:endCondLst>
                                        </p:cTn>
                                        <p:tgtEl>
                                          <p:sndTgt r:embed="rId2" name="voltage.wav"/>
                                        </p:tgtEl>
                                      </p:cMediaNode>
                                    </p:audio>
                                  </p:subTnLst>
                                </p:cTn>
                              </p:par>
                              <p:par>
                                <p:cTn id="25" presetID="1" presetClass="emph" presetSubtype="1" nodeType="withEffect">
                                  <p:stCondLst>
                                    <p:cond delay="0"/>
                                  </p:stCondLst>
                                  <p:childTnLst>
                                    <p:set>
                                      <p:cBhvr>
                                        <p:cTn id="26" dur="indefinite"/>
                                        <p:tgtEl>
                                          <p:spTgt spid="12"/>
                                        </p:tgtEl>
                                        <p:attrNameLst>
                                          <p:attrName>fillcolor</p:attrName>
                                        </p:attrNameLst>
                                      </p:cBhvr>
                                      <p:to>
                                        <p:clrVal>
                                          <a:srgbClr val="FF0909"/>
                                        </p:clrVal>
                                      </p:to>
                                    </p:set>
                                    <p:set>
                                      <p:cBhvr>
                                        <p:cTn id="27" dur="indefinite"/>
                                        <p:tgtEl>
                                          <p:spTgt spid="12"/>
                                        </p:tgtEl>
                                        <p:attrNameLst>
                                          <p:attrName>fill.type</p:attrName>
                                        </p:attrNameLst>
                                      </p:cBhvr>
                                      <p:to>
                                        <p:strVal val="solid"/>
                                      </p:to>
                                    </p:set>
                                    <p:set>
                                      <p:cBhvr>
                                        <p:cTn id="28" dur="indefinite"/>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1971" y="182485"/>
            <a:ext cx="623266" cy="657619"/>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7643" y="923337"/>
            <a:ext cx="798187" cy="524001"/>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1467" y="3327816"/>
            <a:ext cx="342592" cy="374148"/>
          </a:xfrm>
          <a:prstGeom prst="rect">
            <a:avLst/>
          </a:prstGeom>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0807" y="3327816"/>
            <a:ext cx="331469" cy="777679"/>
          </a:xfrm>
          <a:prstGeom prst="rect">
            <a:avLst/>
          </a:prstGeom>
        </p:spPr>
      </p:pic>
      <p:pic>
        <p:nvPicPr>
          <p:cNvPr id="11" name="Рисунок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9456" y="3932944"/>
            <a:ext cx="408487" cy="345101"/>
          </a:xfrm>
          <a:prstGeom prst="rect">
            <a:avLst/>
          </a:prstGeom>
        </p:spPr>
      </p:pic>
      <p:sp>
        <p:nvSpPr>
          <p:cNvPr id="16" name="Заголовок 1"/>
          <p:cNvSpPr>
            <a:spLocks noGrp="1"/>
          </p:cNvSpPr>
          <p:nvPr>
            <p:ph type="title"/>
          </p:nvPr>
        </p:nvSpPr>
        <p:spPr>
          <a:xfrm>
            <a:off x="1967651" y="1447338"/>
            <a:ext cx="7377026" cy="3591224"/>
          </a:xfrm>
          <a:noFill/>
        </p:spPr>
        <p:txBody>
          <a:bodyPr>
            <a:normAutofit fontScale="90000"/>
          </a:bodyPr>
          <a:lstStyle/>
          <a:p>
            <a:pPr lvl="0">
              <a:lnSpc>
                <a:spcPct val="100000"/>
              </a:lnSpc>
              <a:spcBef>
                <a:spcPts val="0"/>
              </a:spcBef>
            </a:pPr>
            <a:r>
              <a:rPr lang="ru-RU" sz="2800" b="1" dirty="0">
                <a:solidFill>
                  <a:srgbClr val="002060"/>
                </a:solidFill>
                <a:latin typeface="Trebuchet MS"/>
                <a:ea typeface="+mn-ea"/>
                <a:cs typeface="+mn-cs"/>
              </a:rPr>
              <a:t>Зачем вообще нужно рисовать?</a:t>
            </a:r>
            <a:br>
              <a:rPr lang="ru-RU" sz="2800" b="1" dirty="0">
                <a:solidFill>
                  <a:srgbClr val="002060"/>
                </a:solidFill>
                <a:latin typeface="Trebuchet MS"/>
                <a:ea typeface="+mn-ea"/>
                <a:cs typeface="+mn-cs"/>
              </a:rPr>
            </a:br>
            <a:r>
              <a:rPr lang="ru-RU" sz="2800" dirty="0">
                <a:solidFill>
                  <a:prstClr val="black"/>
                </a:solidFill>
                <a:latin typeface="Trebuchet MS"/>
                <a:ea typeface="+mn-ea"/>
                <a:cs typeface="+mn-cs"/>
              </a:rPr>
              <a:t>      </a:t>
            </a:r>
            <a:r>
              <a:rPr lang="ru-RU" sz="2800" dirty="0">
                <a:solidFill>
                  <a:srgbClr val="002060"/>
                </a:solidFill>
                <a:latin typeface="Trebuchet MS"/>
                <a:ea typeface="+mn-ea"/>
                <a:cs typeface="+mn-cs"/>
              </a:rPr>
              <a:t>Понятно, что не каждый ребенок станет профессиональным художником, скульптором или резчиком по дереву. И все же изобразительная деятельность - необходимое условие нормального физического и психического развития. Пользоваться при еде ложкой или вилкой ваш малыш научится сравнительно быстро. А вот научиться управляться с карандашом или кисточкой не так-то просто. Чем раньше ребенок начнет рисовать, тем раньше разовьются у него сложные движения кисти, например вращательные.</a:t>
            </a:r>
            <a:br>
              <a:rPr lang="ru-RU" sz="2800" dirty="0">
                <a:solidFill>
                  <a:srgbClr val="002060"/>
                </a:solidFill>
                <a:latin typeface="Trebuchet MS"/>
                <a:ea typeface="+mn-ea"/>
                <a:cs typeface="+mn-cs"/>
              </a:rPr>
            </a:br>
            <a:endParaRPr lang="ru-RU" sz="2000" dirty="0">
              <a:latin typeface="Segoe UI Light" panose="020B0502040204020203" pitchFamily="34" charset="0"/>
              <a:cs typeface="Segoe UI Light" panose="020B0502040204020203" pitchFamily="34" charset="0"/>
            </a:endParaRPr>
          </a:p>
        </p:txBody>
      </p:sp>
      <p:pic>
        <p:nvPicPr>
          <p:cNvPr id="9" name="Рисунок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68888" y="5848520"/>
            <a:ext cx="386095" cy="423459"/>
          </a:xfrm>
          <a:prstGeom prst="rect">
            <a:avLst/>
          </a:prstGeom>
        </p:spPr>
      </p:pic>
      <p:sp>
        <p:nvSpPr>
          <p:cNvPr id="12" name="Прямоугольник 11">
            <a:hlinkClick r:id="" action="ppaction://hlinkshowjump?jump=nextslide">
              <a:snd r:embed="rId9" name="chimes.wav"/>
            </a:hlinkClick>
          </p:cNvPr>
          <p:cNvSpPr/>
          <p:nvPr/>
        </p:nvSpPr>
        <p:spPr>
          <a:xfrm>
            <a:off x="9210261" y="3092398"/>
            <a:ext cx="412710" cy="69976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accent1">
                  <a:lumMod val="75000"/>
                </a:schemeClr>
              </a:solidFill>
              <a:latin typeface="Segoe UI Light" panose="020B0502040204020203" pitchFamily="34" charset="0"/>
              <a:cs typeface="Segoe UI Light" panose="020B0502040204020203" pitchFamily="34" charset="0"/>
            </a:endParaRPr>
          </a:p>
        </p:txBody>
      </p:sp>
      <p:sp>
        <p:nvSpPr>
          <p:cNvPr id="13" name="Прямоугольник 12"/>
          <p:cNvSpPr/>
          <p:nvPr/>
        </p:nvSpPr>
        <p:spPr>
          <a:xfrm>
            <a:off x="6862541" y="2050939"/>
            <a:ext cx="2760430" cy="69976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accent1">
                  <a:lumMod val="75000"/>
                </a:schemeClr>
              </a:solidFill>
              <a:latin typeface="Segoe UI Light" panose="020B0502040204020203" pitchFamily="34" charset="0"/>
              <a:cs typeface="Segoe UI Light" panose="020B0502040204020203" pitchFamily="34" charset="0"/>
            </a:endParaRPr>
          </a:p>
        </p:txBody>
      </p:sp>
      <p:sp>
        <p:nvSpPr>
          <p:cNvPr id="14" name="Прямоугольник 13"/>
          <p:cNvSpPr/>
          <p:nvPr/>
        </p:nvSpPr>
        <p:spPr>
          <a:xfrm>
            <a:off x="6862541" y="1009480"/>
            <a:ext cx="2760430" cy="69976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accent1">
                  <a:lumMod val="75000"/>
                </a:schemeClr>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328412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3" presetClass="emph" presetSubtype="1" grpId="0" nodeType="clickEffect" nodePh="1">
                                  <p:stCondLst>
                                    <p:cond delay="0"/>
                                  </p:stCondLst>
                                  <p:endCondLst>
                                    <p:cond evt="begin" delay="0">
                                      <p:tn val="5"/>
                                    </p:cond>
                                  </p:endCondLst>
                                  <p:childTnLst>
                                    <p:set>
                                      <p:cBhvr override="childStyle">
                                        <p:cTn id="6" dur="indefinite"/>
                                        <p:tgtEl>
                                          <p:spTgt spid="12"/>
                                        </p:tgtEl>
                                        <p:attrNameLst>
                                          <p:attrName>style.color</p:attrName>
                                        </p:attrNameLst>
                                      </p:cBhvr>
                                      <p:to>
                                        <p:clrVal>
                                          <a:schemeClr val="bg1"/>
                                        </p:clrVal>
                                      </p:to>
                                    </p:set>
                                  </p:childTnLst>
                                </p:cTn>
                              </p:par>
                              <p:par>
                                <p:cTn id="7" presetID="1" presetClass="emph" presetSubtype="1" nodeType="withEffect">
                                  <p:stCondLst>
                                    <p:cond delay="0"/>
                                  </p:stCondLst>
                                  <p:childTnLst>
                                    <p:set>
                                      <p:cBhvr>
                                        <p:cTn id="8" dur="indefinite"/>
                                        <p:tgtEl>
                                          <p:spTgt spid="12"/>
                                        </p:tgtEl>
                                        <p:attrNameLst>
                                          <p:attrName>fillcolor</p:attrName>
                                        </p:attrNameLst>
                                      </p:cBhvr>
                                      <p:to>
                                        <p:clrVal>
                                          <a:srgbClr val="B9D07E"/>
                                        </p:clrVal>
                                      </p:to>
                                    </p:set>
                                    <p:set>
                                      <p:cBhvr>
                                        <p:cTn id="9" dur="indefinite"/>
                                        <p:tgtEl>
                                          <p:spTgt spid="12"/>
                                        </p:tgtEl>
                                        <p:attrNameLst>
                                          <p:attrName>fill.type</p:attrName>
                                        </p:attrNameLst>
                                      </p:cBhvr>
                                      <p:to>
                                        <p:strVal val="solid"/>
                                      </p:to>
                                    </p:set>
                                    <p:set>
                                      <p:cBhvr>
                                        <p:cTn id="10" dur="indefinite"/>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1" restart="whenNotActive" fill="hold" evtFilter="cancelBubble" nodeType="interactiveSeq">
                <p:stCondLst>
                  <p:cond evt="onClick" delay="0">
                    <p:tgtEl>
                      <p:spTgt spid="13"/>
                    </p:tgtEl>
                  </p:cond>
                </p:stCondLst>
                <p:endSync evt="end" delay="0">
                  <p:rtn val="all"/>
                </p:endSync>
                <p:childTnLst>
                  <p:par>
                    <p:cTn id="12" fill="hold">
                      <p:stCondLst>
                        <p:cond delay="0"/>
                      </p:stCondLst>
                      <p:childTnLst>
                        <p:par>
                          <p:cTn id="13" fill="hold">
                            <p:stCondLst>
                              <p:cond delay="0"/>
                            </p:stCondLst>
                            <p:childTnLst>
                              <p:par>
                                <p:cTn id="14" presetID="3" presetClass="emph" presetSubtype="1" grpId="0" nodeType="clickEffect" nodePh="1">
                                  <p:stCondLst>
                                    <p:cond delay="0"/>
                                  </p:stCondLst>
                                  <p:endCondLst>
                                    <p:cond evt="begin" delay="0">
                                      <p:tn val="14"/>
                                    </p:cond>
                                  </p:endCondLst>
                                  <p:childTnLst>
                                    <p:set>
                                      <p:cBhvr override="childStyle">
                                        <p:cTn id="15" dur="indefinite"/>
                                        <p:tgtEl>
                                          <p:spTgt spid="13"/>
                                        </p:tgtEl>
                                        <p:attrNameLst>
                                          <p:attrName>style.color</p:attrName>
                                        </p:attrNameLst>
                                      </p:cBhvr>
                                      <p:to>
                                        <p:clrVal>
                                          <a:schemeClr val="bg1"/>
                                        </p:clrVal>
                                      </p:to>
                                    </p:set>
                                  </p:childTnLst>
                                  <p:subTnLst>
                                    <p:audio>
                                      <p:cMediaNode>
                                        <p:cTn display="0" masterRel="sameClick">
                                          <p:stCondLst>
                                            <p:cond evt="begin" delay="0">
                                              <p:tn val="14"/>
                                            </p:cond>
                                          </p:stCondLst>
                                          <p:endCondLst>
                                            <p:cond evt="onStopAudio" delay="0">
                                              <p:tgtEl>
                                                <p:sldTgt/>
                                              </p:tgtEl>
                                            </p:cond>
                                          </p:endCondLst>
                                        </p:cTn>
                                        <p:tgtEl>
                                          <p:sndTgt r:embed="rId2" name="voltage.wav"/>
                                        </p:tgtEl>
                                      </p:cMediaNode>
                                    </p:audio>
                                  </p:subTnLst>
                                </p:cTn>
                              </p:par>
                              <p:par>
                                <p:cTn id="16" presetID="1" presetClass="emph" presetSubtype="1" nodeType="withEffect">
                                  <p:stCondLst>
                                    <p:cond delay="0"/>
                                  </p:stCondLst>
                                  <p:childTnLst>
                                    <p:set>
                                      <p:cBhvr>
                                        <p:cTn id="17" dur="indefinite"/>
                                        <p:tgtEl>
                                          <p:spTgt spid="13"/>
                                        </p:tgtEl>
                                        <p:attrNameLst>
                                          <p:attrName>fillcolor</p:attrName>
                                        </p:attrNameLst>
                                      </p:cBhvr>
                                      <p:to>
                                        <p:clrVal>
                                          <a:srgbClr val="FF0909"/>
                                        </p:clrVal>
                                      </p:to>
                                    </p:set>
                                    <p:set>
                                      <p:cBhvr>
                                        <p:cTn id="18" dur="indefinite"/>
                                        <p:tgtEl>
                                          <p:spTgt spid="13"/>
                                        </p:tgtEl>
                                        <p:attrNameLst>
                                          <p:attrName>fill.type</p:attrName>
                                        </p:attrNameLst>
                                      </p:cBhvr>
                                      <p:to>
                                        <p:strVal val="solid"/>
                                      </p:to>
                                    </p:set>
                                    <p:set>
                                      <p:cBhvr>
                                        <p:cTn id="19" dur="indefinite"/>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3" presetClass="emph" presetSubtype="1" grpId="0" nodeType="clickEffect" nodePh="1">
                                  <p:stCondLst>
                                    <p:cond delay="0"/>
                                  </p:stCondLst>
                                  <p:endCondLst>
                                    <p:cond evt="begin" delay="0">
                                      <p:tn val="23"/>
                                    </p:cond>
                                  </p:endCondLst>
                                  <p:childTnLst>
                                    <p:set>
                                      <p:cBhvr override="childStyle">
                                        <p:cTn id="24" dur="indefinite"/>
                                        <p:tgtEl>
                                          <p:spTgt spid="14"/>
                                        </p:tgtEl>
                                        <p:attrNameLst>
                                          <p:attrName>style.color</p:attrName>
                                        </p:attrNameLst>
                                      </p:cBhvr>
                                      <p:to>
                                        <p:clrVal>
                                          <a:schemeClr val="bg1"/>
                                        </p:clrVal>
                                      </p:to>
                                    </p:set>
                                  </p:childTnLst>
                                  <p:subTnLst>
                                    <p:audio>
                                      <p:cMediaNode>
                                        <p:cTn display="0" masterRel="sameClick">
                                          <p:stCondLst>
                                            <p:cond evt="begin" delay="0">
                                              <p:tn val="23"/>
                                            </p:cond>
                                          </p:stCondLst>
                                          <p:endCondLst>
                                            <p:cond evt="onStopAudio" delay="0">
                                              <p:tgtEl>
                                                <p:sldTgt/>
                                              </p:tgtEl>
                                            </p:cond>
                                          </p:endCondLst>
                                        </p:cTn>
                                        <p:tgtEl>
                                          <p:sndTgt r:embed="rId2" name="voltage.wav"/>
                                        </p:tgtEl>
                                      </p:cMediaNode>
                                    </p:audio>
                                  </p:subTnLst>
                                </p:cTn>
                              </p:par>
                              <p:par>
                                <p:cTn id="25" presetID="1" presetClass="emph" presetSubtype="1" nodeType="withEffect">
                                  <p:stCondLst>
                                    <p:cond delay="0"/>
                                  </p:stCondLst>
                                  <p:childTnLst>
                                    <p:set>
                                      <p:cBhvr>
                                        <p:cTn id="26" dur="indefinite"/>
                                        <p:tgtEl>
                                          <p:spTgt spid="14"/>
                                        </p:tgtEl>
                                        <p:attrNameLst>
                                          <p:attrName>fillcolor</p:attrName>
                                        </p:attrNameLst>
                                      </p:cBhvr>
                                      <p:to>
                                        <p:clrVal>
                                          <a:srgbClr val="FF0909"/>
                                        </p:clrVal>
                                      </p:to>
                                    </p:set>
                                    <p:set>
                                      <p:cBhvr>
                                        <p:cTn id="27" dur="indefinite"/>
                                        <p:tgtEl>
                                          <p:spTgt spid="14"/>
                                        </p:tgtEl>
                                        <p:attrNameLst>
                                          <p:attrName>fill.type</p:attrName>
                                        </p:attrNameLst>
                                      </p:cBhvr>
                                      <p:to>
                                        <p:strVal val="solid"/>
                                      </p:to>
                                    </p:set>
                                    <p:set>
                                      <p:cBhvr>
                                        <p:cTn id="28" dur="indefinite"/>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bldLst>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7098" y="696303"/>
            <a:ext cx="1077995" cy="1387918"/>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51018" y="323990"/>
            <a:ext cx="526988" cy="1425097"/>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51018" y="2105282"/>
            <a:ext cx="829574" cy="823853"/>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8749" y="5101326"/>
            <a:ext cx="924944" cy="455879"/>
          </a:xfrm>
          <a:prstGeom prst="rect">
            <a:avLst/>
          </a:prstGeom>
        </p:spPr>
      </p:pic>
      <p:pic>
        <p:nvPicPr>
          <p:cNvPr id="10" name="Рисунок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175" y="1529530"/>
            <a:ext cx="1153102" cy="987678"/>
          </a:xfrm>
          <a:prstGeom prst="rect">
            <a:avLst/>
          </a:prstGeom>
        </p:spPr>
      </p:pic>
      <p:sp>
        <p:nvSpPr>
          <p:cNvPr id="15" name="Заголовок 1"/>
          <p:cNvSpPr>
            <a:spLocks noGrp="1"/>
          </p:cNvSpPr>
          <p:nvPr>
            <p:ph type="title"/>
          </p:nvPr>
        </p:nvSpPr>
        <p:spPr>
          <a:xfrm>
            <a:off x="1967651" y="2105281"/>
            <a:ext cx="6805288" cy="1638819"/>
          </a:xfrm>
          <a:noFill/>
        </p:spPr>
        <p:txBody>
          <a:bodyPr>
            <a:normAutofit fontScale="90000"/>
          </a:bodyPr>
          <a:lstStyle/>
          <a:p>
            <a:pPr lvl="0">
              <a:lnSpc>
                <a:spcPct val="100000"/>
              </a:lnSpc>
              <a:spcBef>
                <a:spcPts val="0"/>
              </a:spcBef>
            </a:pPr>
            <a:r>
              <a:rPr lang="ru-RU" sz="2800" dirty="0">
                <a:solidFill>
                  <a:srgbClr val="002060"/>
                </a:solidFill>
                <a:latin typeface="Trebuchet MS"/>
                <a:ea typeface="+mn-ea"/>
                <a:cs typeface="+mn-cs"/>
              </a:rPr>
              <a:t>В ходе обучения используются нетрадиционные техники рисования. Дело в том, что не все дети могут хорошо рисовать. И чтобы они смогли лучше раскрыть художественный образ, предлагается использовать вместо кисточки различные трафареты, штампы. Одновременно с красками дети могут применять аппликацию, разбрызгивать капли краски по бумаге и просто обводить свои ладошки, получится елочка или голубь.</a:t>
            </a:r>
            <a:br>
              <a:rPr lang="ru-RU" sz="2800" dirty="0">
                <a:solidFill>
                  <a:srgbClr val="002060"/>
                </a:solidFill>
                <a:latin typeface="Trebuchet MS"/>
                <a:ea typeface="+mn-ea"/>
                <a:cs typeface="+mn-cs"/>
              </a:rPr>
            </a:br>
            <a:endParaRPr lang="ru-RU" sz="2000" dirty="0">
              <a:latin typeface="Segoe UI Light" panose="020B0502040204020203" pitchFamily="34" charset="0"/>
              <a:cs typeface="Segoe UI Light" panose="020B0502040204020203" pitchFamily="34" charset="0"/>
            </a:endParaRPr>
          </a:p>
        </p:txBody>
      </p:sp>
      <p:sp>
        <p:nvSpPr>
          <p:cNvPr id="11" name="Прямоугольник 10">
            <a:hlinkClick r:id="" action="ppaction://hlinkshowjump?jump=nextslide">
              <a:snd r:embed="rId8" name="chimes.wav"/>
            </a:hlinkClick>
          </p:cNvPr>
          <p:cNvSpPr/>
          <p:nvPr/>
        </p:nvSpPr>
        <p:spPr>
          <a:xfrm>
            <a:off x="6862541" y="1009480"/>
            <a:ext cx="2760430" cy="69976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accent1">
                  <a:lumMod val="75000"/>
                </a:schemeClr>
              </a:solidFill>
              <a:latin typeface="Segoe UI Light" panose="020B0502040204020203" pitchFamily="34" charset="0"/>
              <a:cs typeface="Segoe UI Light" panose="020B0502040204020203" pitchFamily="34" charset="0"/>
            </a:endParaRPr>
          </a:p>
        </p:txBody>
      </p:sp>
      <p:sp>
        <p:nvSpPr>
          <p:cNvPr id="12" name="Прямоугольник 11"/>
          <p:cNvSpPr/>
          <p:nvPr/>
        </p:nvSpPr>
        <p:spPr>
          <a:xfrm>
            <a:off x="6862541" y="2050939"/>
            <a:ext cx="2760430" cy="69976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accent1">
                  <a:lumMod val="75000"/>
                </a:schemeClr>
              </a:solidFill>
              <a:latin typeface="Segoe UI Light" panose="020B0502040204020203" pitchFamily="34" charset="0"/>
              <a:cs typeface="Segoe UI Light" panose="020B0502040204020203" pitchFamily="34" charset="0"/>
            </a:endParaRPr>
          </a:p>
        </p:txBody>
      </p:sp>
      <p:sp>
        <p:nvSpPr>
          <p:cNvPr id="13" name="Прямоугольник 12"/>
          <p:cNvSpPr/>
          <p:nvPr/>
        </p:nvSpPr>
        <p:spPr>
          <a:xfrm>
            <a:off x="6862541" y="3044334"/>
            <a:ext cx="2760430" cy="69976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accent1">
                  <a:lumMod val="75000"/>
                </a:schemeClr>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962224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3" presetClass="emph" presetSubtype="1" grpId="0" nodeType="clickEffect" nodePh="1">
                                  <p:stCondLst>
                                    <p:cond delay="0"/>
                                  </p:stCondLst>
                                  <p:endCondLst>
                                    <p:cond evt="begin" delay="0">
                                      <p:tn val="5"/>
                                    </p:cond>
                                  </p:endCondLst>
                                  <p:childTnLst>
                                    <p:set>
                                      <p:cBhvr override="childStyle">
                                        <p:cTn id="6" dur="indefinite"/>
                                        <p:tgtEl>
                                          <p:spTgt spid="11"/>
                                        </p:tgtEl>
                                        <p:attrNameLst>
                                          <p:attrName>style.color</p:attrName>
                                        </p:attrNameLst>
                                      </p:cBhvr>
                                      <p:to>
                                        <p:clrVal>
                                          <a:schemeClr val="bg1"/>
                                        </p:clrVal>
                                      </p:to>
                                    </p:set>
                                  </p:childTnLst>
                                </p:cTn>
                              </p:par>
                              <p:par>
                                <p:cTn id="7" presetID="1" presetClass="emph" presetSubtype="1" nodeType="withEffect">
                                  <p:stCondLst>
                                    <p:cond delay="0"/>
                                  </p:stCondLst>
                                  <p:childTnLst>
                                    <p:set>
                                      <p:cBhvr>
                                        <p:cTn id="8" dur="indefinite"/>
                                        <p:tgtEl>
                                          <p:spTgt spid="11"/>
                                        </p:tgtEl>
                                        <p:attrNameLst>
                                          <p:attrName>fillcolor</p:attrName>
                                        </p:attrNameLst>
                                      </p:cBhvr>
                                      <p:to>
                                        <p:clrVal>
                                          <a:srgbClr val="B9D07E"/>
                                        </p:clrVal>
                                      </p:to>
                                    </p:set>
                                    <p:set>
                                      <p:cBhvr>
                                        <p:cTn id="9" dur="indefinite"/>
                                        <p:tgtEl>
                                          <p:spTgt spid="11"/>
                                        </p:tgtEl>
                                        <p:attrNameLst>
                                          <p:attrName>fill.type</p:attrName>
                                        </p:attrNameLst>
                                      </p:cBhvr>
                                      <p:to>
                                        <p:strVal val="solid"/>
                                      </p:to>
                                    </p:set>
                                    <p:set>
                                      <p:cBhvr>
                                        <p:cTn id="10" dur="indefinite"/>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11" restart="whenNotActive" fill="hold" evtFilter="cancelBubble" nodeType="interactiveSeq">
                <p:stCondLst>
                  <p:cond evt="onClick" delay="0">
                    <p:tgtEl>
                      <p:spTgt spid="12"/>
                    </p:tgtEl>
                  </p:cond>
                </p:stCondLst>
                <p:endSync evt="end" delay="0">
                  <p:rtn val="all"/>
                </p:endSync>
                <p:childTnLst>
                  <p:par>
                    <p:cTn id="12" fill="hold">
                      <p:stCondLst>
                        <p:cond delay="0"/>
                      </p:stCondLst>
                      <p:childTnLst>
                        <p:par>
                          <p:cTn id="13" fill="hold">
                            <p:stCondLst>
                              <p:cond delay="0"/>
                            </p:stCondLst>
                            <p:childTnLst>
                              <p:par>
                                <p:cTn id="14" presetID="3" presetClass="emph" presetSubtype="1" grpId="0" nodeType="clickEffect" nodePh="1">
                                  <p:stCondLst>
                                    <p:cond delay="0"/>
                                  </p:stCondLst>
                                  <p:endCondLst>
                                    <p:cond evt="begin" delay="0">
                                      <p:tn val="14"/>
                                    </p:cond>
                                  </p:endCondLst>
                                  <p:childTnLst>
                                    <p:set>
                                      <p:cBhvr override="childStyle">
                                        <p:cTn id="15" dur="indefinite"/>
                                        <p:tgtEl>
                                          <p:spTgt spid="12"/>
                                        </p:tgtEl>
                                        <p:attrNameLst>
                                          <p:attrName>style.color</p:attrName>
                                        </p:attrNameLst>
                                      </p:cBhvr>
                                      <p:to>
                                        <p:clrVal>
                                          <a:schemeClr val="bg1"/>
                                        </p:clrVal>
                                      </p:to>
                                    </p:set>
                                  </p:childTnLst>
                                  <p:subTnLst>
                                    <p:audio>
                                      <p:cMediaNode>
                                        <p:cTn display="0" masterRel="sameClick">
                                          <p:stCondLst>
                                            <p:cond evt="begin" delay="0">
                                              <p:tn val="14"/>
                                            </p:cond>
                                          </p:stCondLst>
                                          <p:endCondLst>
                                            <p:cond evt="onStopAudio" delay="0">
                                              <p:tgtEl>
                                                <p:sldTgt/>
                                              </p:tgtEl>
                                            </p:cond>
                                          </p:endCondLst>
                                        </p:cTn>
                                        <p:tgtEl>
                                          <p:sndTgt r:embed="rId2" name="voltage.wav"/>
                                        </p:tgtEl>
                                      </p:cMediaNode>
                                    </p:audio>
                                  </p:subTnLst>
                                </p:cTn>
                              </p:par>
                              <p:par>
                                <p:cTn id="16" presetID="1" presetClass="emph" presetSubtype="1" nodeType="withEffect">
                                  <p:stCondLst>
                                    <p:cond delay="0"/>
                                  </p:stCondLst>
                                  <p:childTnLst>
                                    <p:set>
                                      <p:cBhvr>
                                        <p:cTn id="17" dur="indefinite"/>
                                        <p:tgtEl>
                                          <p:spTgt spid="12"/>
                                        </p:tgtEl>
                                        <p:attrNameLst>
                                          <p:attrName>fillcolor</p:attrName>
                                        </p:attrNameLst>
                                      </p:cBhvr>
                                      <p:to>
                                        <p:clrVal>
                                          <a:srgbClr val="FF0909"/>
                                        </p:clrVal>
                                      </p:to>
                                    </p:set>
                                    <p:set>
                                      <p:cBhvr>
                                        <p:cTn id="18" dur="indefinite"/>
                                        <p:tgtEl>
                                          <p:spTgt spid="12"/>
                                        </p:tgtEl>
                                        <p:attrNameLst>
                                          <p:attrName>fill.type</p:attrName>
                                        </p:attrNameLst>
                                      </p:cBhvr>
                                      <p:to>
                                        <p:strVal val="solid"/>
                                      </p:to>
                                    </p:set>
                                    <p:set>
                                      <p:cBhvr>
                                        <p:cTn id="19" dur="indefinite"/>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3" presetClass="emph" presetSubtype="1" grpId="0" nodeType="clickEffect" nodePh="1">
                                  <p:stCondLst>
                                    <p:cond delay="0"/>
                                  </p:stCondLst>
                                  <p:endCondLst>
                                    <p:cond evt="begin" delay="0">
                                      <p:tn val="23"/>
                                    </p:cond>
                                  </p:endCondLst>
                                  <p:childTnLst>
                                    <p:set>
                                      <p:cBhvr override="childStyle">
                                        <p:cTn id="24" dur="indefinite"/>
                                        <p:tgtEl>
                                          <p:spTgt spid="13"/>
                                        </p:tgtEl>
                                        <p:attrNameLst>
                                          <p:attrName>style.color</p:attrName>
                                        </p:attrNameLst>
                                      </p:cBhvr>
                                      <p:to>
                                        <p:clrVal>
                                          <a:schemeClr val="bg1"/>
                                        </p:clrVal>
                                      </p:to>
                                    </p:set>
                                  </p:childTnLst>
                                  <p:subTnLst>
                                    <p:audio>
                                      <p:cMediaNode>
                                        <p:cTn display="0" masterRel="sameClick">
                                          <p:stCondLst>
                                            <p:cond evt="begin" delay="0">
                                              <p:tn val="23"/>
                                            </p:cond>
                                          </p:stCondLst>
                                          <p:endCondLst>
                                            <p:cond evt="onStopAudio" delay="0">
                                              <p:tgtEl>
                                                <p:sldTgt/>
                                              </p:tgtEl>
                                            </p:cond>
                                          </p:endCondLst>
                                        </p:cTn>
                                        <p:tgtEl>
                                          <p:sndTgt r:embed="rId2" name="voltage.wav"/>
                                        </p:tgtEl>
                                      </p:cMediaNode>
                                    </p:audio>
                                  </p:subTnLst>
                                </p:cTn>
                              </p:par>
                              <p:par>
                                <p:cTn id="25" presetID="1" presetClass="emph" presetSubtype="1" nodeType="withEffect">
                                  <p:stCondLst>
                                    <p:cond delay="0"/>
                                  </p:stCondLst>
                                  <p:childTnLst>
                                    <p:set>
                                      <p:cBhvr>
                                        <p:cTn id="26" dur="indefinite"/>
                                        <p:tgtEl>
                                          <p:spTgt spid="13"/>
                                        </p:tgtEl>
                                        <p:attrNameLst>
                                          <p:attrName>fillcolor</p:attrName>
                                        </p:attrNameLst>
                                      </p:cBhvr>
                                      <p:to>
                                        <p:clrVal>
                                          <a:srgbClr val="FF0909"/>
                                        </p:clrVal>
                                      </p:to>
                                    </p:set>
                                    <p:set>
                                      <p:cBhvr>
                                        <p:cTn id="27" dur="indefinite"/>
                                        <p:tgtEl>
                                          <p:spTgt spid="13"/>
                                        </p:tgtEl>
                                        <p:attrNameLst>
                                          <p:attrName>fill.type</p:attrName>
                                        </p:attrNameLst>
                                      </p:cBhvr>
                                      <p:to>
                                        <p:strVal val="solid"/>
                                      </p:to>
                                    </p:set>
                                    <p:set>
                                      <p:cBhvr>
                                        <p:cTn id="28" dur="indefinite"/>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childTnLst>
        </p:cTn>
      </p:par>
    </p:tnLst>
    <p:bldLst>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4873" y="3758386"/>
            <a:ext cx="861745" cy="781413"/>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467" y="3327816"/>
            <a:ext cx="342592" cy="374148"/>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0807" y="3327816"/>
            <a:ext cx="331469" cy="777679"/>
          </a:xfrm>
          <a:prstGeom prst="rect">
            <a:avLst/>
          </a:prstGeom>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9456" y="3932944"/>
            <a:ext cx="408487" cy="345101"/>
          </a:xfrm>
          <a:prstGeom prst="rect">
            <a:avLst/>
          </a:prstGeom>
        </p:spPr>
      </p:pic>
      <p:sp>
        <p:nvSpPr>
          <p:cNvPr id="15" name="Заголовок 1"/>
          <p:cNvSpPr>
            <a:spLocks noGrp="1"/>
          </p:cNvSpPr>
          <p:nvPr>
            <p:ph type="title"/>
          </p:nvPr>
        </p:nvSpPr>
        <p:spPr>
          <a:xfrm>
            <a:off x="1967651" y="344557"/>
            <a:ext cx="6990819" cy="808382"/>
          </a:xfrm>
          <a:noFill/>
        </p:spPr>
        <p:txBody>
          <a:bodyPr>
            <a:normAutofit/>
          </a:bodyPr>
          <a:lstStyle/>
          <a:p>
            <a:r>
              <a:rPr lang="ru-RU" sz="3500" b="1" dirty="0">
                <a:solidFill>
                  <a:srgbClr val="00B050"/>
                </a:solidFill>
                <a:effectLst>
                  <a:reflection blurRad="6350" stA="55000" endA="300" endPos="45500" dir="5400000" sy="-100000" algn="bl" rotWithShape="0"/>
                </a:effectLst>
                <a:latin typeface="Trebuchet MS"/>
                <a:cs typeface="+mj-cs"/>
              </a:rPr>
              <a:t>Практическая часть</a:t>
            </a:r>
            <a:endParaRPr lang="ru-RU" sz="4000" dirty="0">
              <a:latin typeface="Segoe UI Light" panose="020B0502040204020203" pitchFamily="34" charset="0"/>
              <a:cs typeface="Segoe UI Light" panose="020B0502040204020203" pitchFamily="34" charset="0"/>
            </a:endParaRPr>
          </a:p>
        </p:txBody>
      </p:sp>
      <p:pic>
        <p:nvPicPr>
          <p:cNvPr id="8" name="Рисунок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22697" y="1429246"/>
            <a:ext cx="386095" cy="423459"/>
          </a:xfrm>
          <a:prstGeom prst="rect">
            <a:avLst/>
          </a:prstGeom>
        </p:spPr>
      </p:pic>
      <p:sp>
        <p:nvSpPr>
          <p:cNvPr id="11" name="Прямоугольник 10">
            <a:hlinkClick r:id="" action="ppaction://hlinkshowjump?jump=nextslide">
              <a:snd r:embed="rId8" name="chimes.wav"/>
            </a:hlinkClick>
          </p:cNvPr>
          <p:cNvSpPr/>
          <p:nvPr/>
        </p:nvSpPr>
        <p:spPr>
          <a:xfrm>
            <a:off x="6862541" y="2057483"/>
            <a:ext cx="2760430" cy="69976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accent1">
                  <a:lumMod val="75000"/>
                </a:schemeClr>
              </a:solidFill>
              <a:latin typeface="Segoe UI Light" panose="020B0502040204020203" pitchFamily="34" charset="0"/>
              <a:cs typeface="Segoe UI Light" panose="020B0502040204020203" pitchFamily="34" charset="0"/>
            </a:endParaRPr>
          </a:p>
        </p:txBody>
      </p:sp>
      <p:sp>
        <p:nvSpPr>
          <p:cNvPr id="12" name="Прямоугольник 11"/>
          <p:cNvSpPr/>
          <p:nvPr/>
        </p:nvSpPr>
        <p:spPr>
          <a:xfrm>
            <a:off x="1852276" y="1311965"/>
            <a:ext cx="7888072" cy="474427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80000"/>
              </a:lnSpc>
              <a:buFont typeface="Arial" pitchFamily="34" charset="0"/>
              <a:buChar char="•"/>
              <a:defRPr/>
            </a:pPr>
            <a:r>
              <a:rPr lang="ru-RU" sz="2000" b="1" dirty="0">
                <a:solidFill>
                  <a:srgbClr val="002060"/>
                </a:solidFill>
                <a:latin typeface="Trebuchet MS"/>
              </a:rPr>
              <a:t>На 1 этапе – репродуктивном</a:t>
            </a:r>
            <a:r>
              <a:rPr lang="ru-RU" sz="2000" dirty="0">
                <a:solidFill>
                  <a:srgbClr val="002060"/>
                </a:solidFill>
                <a:latin typeface="Trebuchet MS"/>
              </a:rPr>
              <a:t> ведется активная работа с детьми по обучению детей  нетрадиционным техникам рисования, по ознакомлению с различными средствами выразительности.</a:t>
            </a:r>
            <a:r>
              <a:rPr lang="ru-RU" sz="2000" b="1" dirty="0">
                <a:solidFill>
                  <a:srgbClr val="002060"/>
                </a:solidFill>
                <a:latin typeface="Trebuchet MS"/>
              </a:rPr>
              <a:t> </a:t>
            </a:r>
          </a:p>
          <a:p>
            <a:pPr lvl="0">
              <a:lnSpc>
                <a:spcPct val="80000"/>
              </a:lnSpc>
              <a:buFont typeface="Arial" pitchFamily="34" charset="0"/>
              <a:buChar char="•"/>
              <a:defRPr/>
            </a:pPr>
            <a:r>
              <a:rPr lang="ru-RU" sz="2000" b="1" dirty="0">
                <a:solidFill>
                  <a:srgbClr val="002060"/>
                </a:solidFill>
                <a:latin typeface="Trebuchet MS"/>
              </a:rPr>
              <a:t> На 2 этапе - конструктивном</a:t>
            </a:r>
            <a:r>
              <a:rPr lang="ru-RU" sz="2000" dirty="0">
                <a:solidFill>
                  <a:srgbClr val="002060"/>
                </a:solidFill>
                <a:latin typeface="Trebuchet MS"/>
              </a:rPr>
              <a:t> ведется активная работа по совместной деятельности детей друг с другом, сотворчество воспитателя и детей по использованию нетрадиционных техник в умении передавать выразительный образ.</a:t>
            </a:r>
            <a:endParaRPr lang="ru-RU" sz="2000" b="1" dirty="0">
              <a:solidFill>
                <a:srgbClr val="002060"/>
              </a:solidFill>
              <a:latin typeface="Trebuchet MS"/>
            </a:endParaRPr>
          </a:p>
          <a:p>
            <a:pPr lvl="0">
              <a:lnSpc>
                <a:spcPct val="80000"/>
              </a:lnSpc>
              <a:buFont typeface="Arial" pitchFamily="34" charset="0"/>
              <a:buChar char="•"/>
              <a:defRPr/>
            </a:pPr>
            <a:r>
              <a:rPr lang="ru-RU" sz="2000" b="1" dirty="0">
                <a:solidFill>
                  <a:srgbClr val="002060"/>
                </a:solidFill>
                <a:latin typeface="Trebuchet MS"/>
              </a:rPr>
              <a:t> На 3 этапе - творческом </a:t>
            </a:r>
            <a:r>
              <a:rPr lang="ru-RU" sz="2000" dirty="0">
                <a:solidFill>
                  <a:srgbClr val="002060"/>
                </a:solidFill>
                <a:latin typeface="Trebuchet MS"/>
              </a:rPr>
              <a:t>дети самостоятельно используют нетрадиционные техники для формирования выразительного образа в рисунках.</a:t>
            </a:r>
            <a:endParaRPr lang="ru-RU" sz="2000" b="1" dirty="0">
              <a:solidFill>
                <a:srgbClr val="002060"/>
              </a:solidFill>
              <a:latin typeface="Trebuchet MS"/>
            </a:endParaRPr>
          </a:p>
          <a:p>
            <a:pPr lvl="0">
              <a:lnSpc>
                <a:spcPct val="80000"/>
              </a:lnSpc>
              <a:defRPr/>
            </a:pPr>
            <a:endParaRPr lang="ru-RU" sz="2000" b="1" dirty="0">
              <a:solidFill>
                <a:srgbClr val="002060"/>
              </a:solidFill>
              <a:latin typeface="Trebuchet MS"/>
            </a:endParaRPr>
          </a:p>
          <a:p>
            <a:pPr lvl="0">
              <a:lnSpc>
                <a:spcPct val="80000"/>
              </a:lnSpc>
              <a:buFont typeface="Arial" pitchFamily="34" charset="0"/>
              <a:buChar char="•"/>
              <a:defRPr/>
            </a:pPr>
            <a:r>
              <a:rPr lang="ru-RU" sz="2000" b="1" dirty="0">
                <a:solidFill>
                  <a:srgbClr val="002060"/>
                </a:solidFill>
                <a:latin typeface="Trebuchet MS"/>
              </a:rPr>
              <a:t> Средства: </a:t>
            </a:r>
          </a:p>
          <a:p>
            <a:pPr lvl="0">
              <a:lnSpc>
                <a:spcPct val="80000"/>
              </a:lnSpc>
              <a:defRPr/>
            </a:pPr>
            <a:r>
              <a:rPr lang="ru-RU" sz="2000" b="1" dirty="0">
                <a:solidFill>
                  <a:srgbClr val="002060"/>
                </a:solidFill>
                <a:latin typeface="Trebuchet MS"/>
              </a:rPr>
              <a:t>    </a:t>
            </a:r>
            <a:r>
              <a:rPr lang="ru-RU" sz="2000" dirty="0">
                <a:solidFill>
                  <a:srgbClr val="002060"/>
                </a:solidFill>
                <a:latin typeface="Trebuchet MS"/>
              </a:rPr>
              <a:t>- совместная деятельность воспитателя с детьми; </a:t>
            </a:r>
          </a:p>
          <a:p>
            <a:pPr lvl="0">
              <a:lnSpc>
                <a:spcPct val="80000"/>
              </a:lnSpc>
              <a:defRPr/>
            </a:pPr>
            <a:r>
              <a:rPr lang="ru-RU" sz="2000" dirty="0">
                <a:solidFill>
                  <a:srgbClr val="002060"/>
                </a:solidFill>
                <a:latin typeface="Trebuchet MS"/>
              </a:rPr>
              <a:t>    - самостоятельная деятельность детей; </a:t>
            </a:r>
          </a:p>
          <a:p>
            <a:pPr lvl="0">
              <a:lnSpc>
                <a:spcPct val="80000"/>
              </a:lnSpc>
              <a:defRPr/>
            </a:pPr>
            <a:r>
              <a:rPr lang="ru-RU" sz="2000" dirty="0">
                <a:solidFill>
                  <a:srgbClr val="002060"/>
                </a:solidFill>
                <a:latin typeface="Trebuchet MS"/>
              </a:rPr>
              <a:t>    - предметно-развивающая среда.</a:t>
            </a:r>
            <a:endParaRPr lang="ru-RU" sz="2000" b="1" dirty="0">
              <a:solidFill>
                <a:srgbClr val="002060"/>
              </a:solidFill>
              <a:latin typeface="Trebuchet MS"/>
            </a:endParaRPr>
          </a:p>
          <a:p>
            <a:pPr lvl="0">
              <a:lnSpc>
                <a:spcPct val="80000"/>
              </a:lnSpc>
              <a:buFont typeface="Arial" pitchFamily="34" charset="0"/>
              <a:buChar char="•"/>
              <a:defRPr/>
            </a:pPr>
            <a:r>
              <a:rPr lang="ru-RU" sz="2000" b="1" dirty="0">
                <a:solidFill>
                  <a:srgbClr val="002060"/>
                </a:solidFill>
                <a:latin typeface="Trebuchet MS"/>
              </a:rPr>
              <a:t> Методы:</a:t>
            </a:r>
            <a:r>
              <a:rPr lang="ru-RU" sz="2000" dirty="0">
                <a:solidFill>
                  <a:srgbClr val="002060"/>
                </a:solidFill>
                <a:latin typeface="Trebuchet MS"/>
              </a:rPr>
              <a:t> словесные (загадки, рассказ, беседа), наглядные (образец, рассматривание иллюстраций), практические (рисование), игровые («Дорисуй недостающие детали», «Дополни фигуру», «Поможем художнику»).</a:t>
            </a:r>
            <a:endParaRPr lang="ru-RU" sz="2000" b="1" dirty="0">
              <a:solidFill>
                <a:srgbClr val="002060"/>
              </a:solidFill>
              <a:latin typeface="Trebuchet MS"/>
            </a:endParaRPr>
          </a:p>
        </p:txBody>
      </p:sp>
      <p:sp>
        <p:nvSpPr>
          <p:cNvPr id="13" name="Прямоугольник 12"/>
          <p:cNvSpPr/>
          <p:nvPr/>
        </p:nvSpPr>
        <p:spPr>
          <a:xfrm>
            <a:off x="6862541" y="3044334"/>
            <a:ext cx="2760430" cy="69976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accent1">
                  <a:lumMod val="75000"/>
                </a:schemeClr>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19385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3" presetClass="emph" presetSubtype="1" grpId="0" nodeType="clickEffect" nodePh="1">
                                  <p:stCondLst>
                                    <p:cond delay="0"/>
                                  </p:stCondLst>
                                  <p:endCondLst>
                                    <p:cond evt="begin" delay="0">
                                      <p:tn val="5"/>
                                    </p:cond>
                                  </p:endCondLst>
                                  <p:childTnLst>
                                    <p:set>
                                      <p:cBhvr override="childStyle">
                                        <p:cTn id="6" dur="indefinite"/>
                                        <p:tgtEl>
                                          <p:spTgt spid="11"/>
                                        </p:tgtEl>
                                        <p:attrNameLst>
                                          <p:attrName>style.color</p:attrName>
                                        </p:attrNameLst>
                                      </p:cBhvr>
                                      <p:to>
                                        <p:clrVal>
                                          <a:schemeClr val="bg1"/>
                                        </p:clrVal>
                                      </p:to>
                                    </p:set>
                                  </p:childTnLst>
                                </p:cTn>
                              </p:par>
                              <p:par>
                                <p:cTn id="7" presetID="1" presetClass="emph" presetSubtype="1" nodeType="withEffect">
                                  <p:stCondLst>
                                    <p:cond delay="0"/>
                                  </p:stCondLst>
                                  <p:childTnLst>
                                    <p:set>
                                      <p:cBhvr>
                                        <p:cTn id="8" dur="indefinite"/>
                                        <p:tgtEl>
                                          <p:spTgt spid="11"/>
                                        </p:tgtEl>
                                        <p:attrNameLst>
                                          <p:attrName>fillcolor</p:attrName>
                                        </p:attrNameLst>
                                      </p:cBhvr>
                                      <p:to>
                                        <p:clrVal>
                                          <a:srgbClr val="B9D07E"/>
                                        </p:clrVal>
                                      </p:to>
                                    </p:set>
                                    <p:set>
                                      <p:cBhvr>
                                        <p:cTn id="9" dur="indefinite"/>
                                        <p:tgtEl>
                                          <p:spTgt spid="11"/>
                                        </p:tgtEl>
                                        <p:attrNameLst>
                                          <p:attrName>fill.type</p:attrName>
                                        </p:attrNameLst>
                                      </p:cBhvr>
                                      <p:to>
                                        <p:strVal val="solid"/>
                                      </p:to>
                                    </p:set>
                                    <p:set>
                                      <p:cBhvr>
                                        <p:cTn id="10" dur="indefinite"/>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11" restart="whenNotActive" fill="hold" evtFilter="cancelBubble" nodeType="interactiveSeq">
                <p:stCondLst>
                  <p:cond evt="onClick" delay="0">
                    <p:tgtEl>
                      <p:spTgt spid="12"/>
                    </p:tgtEl>
                  </p:cond>
                </p:stCondLst>
                <p:endSync evt="end" delay="0">
                  <p:rtn val="all"/>
                </p:endSync>
                <p:childTnLst>
                  <p:par>
                    <p:cTn id="12" fill="hold">
                      <p:stCondLst>
                        <p:cond delay="0"/>
                      </p:stCondLst>
                      <p:childTnLst>
                        <p:par>
                          <p:cTn id="13" fill="hold">
                            <p:stCondLst>
                              <p:cond delay="0"/>
                            </p:stCondLst>
                            <p:childTnLst>
                              <p:par>
                                <p:cTn id="14" presetID="3" presetClass="emph" presetSubtype="1" grpId="0" nodeType="clickEffect">
                                  <p:stCondLst>
                                    <p:cond delay="0"/>
                                  </p:stCondLst>
                                  <p:childTnLst>
                                    <p:set>
                                      <p:cBhvr override="childStyle">
                                        <p:cTn id="15" dur="indefinite"/>
                                        <p:tgtEl>
                                          <p:spTgt spid="12"/>
                                        </p:tgtEl>
                                        <p:attrNameLst>
                                          <p:attrName>style.color</p:attrName>
                                        </p:attrNameLst>
                                      </p:cBhvr>
                                      <p:to>
                                        <p:clrVal>
                                          <a:schemeClr val="bg1"/>
                                        </p:clrVal>
                                      </p:to>
                                    </p:set>
                                  </p:childTnLst>
                                  <p:subTnLst>
                                    <p:audio>
                                      <p:cMediaNode>
                                        <p:cTn display="0" masterRel="sameClick">
                                          <p:stCondLst>
                                            <p:cond evt="begin" delay="0">
                                              <p:tn val="14"/>
                                            </p:cond>
                                          </p:stCondLst>
                                          <p:endCondLst>
                                            <p:cond evt="onStopAudio" delay="0">
                                              <p:tgtEl>
                                                <p:sldTgt/>
                                              </p:tgtEl>
                                            </p:cond>
                                          </p:endCondLst>
                                        </p:cTn>
                                        <p:tgtEl>
                                          <p:sndTgt r:embed="rId2" name="voltage.wav"/>
                                        </p:tgtEl>
                                      </p:cMediaNode>
                                    </p:audio>
                                  </p:subTnLst>
                                </p:cTn>
                              </p:par>
                              <p:par>
                                <p:cTn id="16" presetID="1" presetClass="emph" presetSubtype="1" nodeType="withEffect">
                                  <p:stCondLst>
                                    <p:cond delay="0"/>
                                  </p:stCondLst>
                                  <p:childTnLst>
                                    <p:set>
                                      <p:cBhvr>
                                        <p:cTn id="17" dur="indefinite"/>
                                        <p:tgtEl>
                                          <p:spTgt spid="12"/>
                                        </p:tgtEl>
                                        <p:attrNameLst>
                                          <p:attrName>fillcolor</p:attrName>
                                        </p:attrNameLst>
                                      </p:cBhvr>
                                      <p:to>
                                        <p:clrVal>
                                          <a:srgbClr val="FF0909"/>
                                        </p:clrVal>
                                      </p:to>
                                    </p:set>
                                    <p:set>
                                      <p:cBhvr>
                                        <p:cTn id="18" dur="indefinite"/>
                                        <p:tgtEl>
                                          <p:spTgt spid="12"/>
                                        </p:tgtEl>
                                        <p:attrNameLst>
                                          <p:attrName>fill.type</p:attrName>
                                        </p:attrNameLst>
                                      </p:cBhvr>
                                      <p:to>
                                        <p:strVal val="solid"/>
                                      </p:to>
                                    </p:set>
                                    <p:set>
                                      <p:cBhvr>
                                        <p:cTn id="19" dur="indefinite"/>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3" presetClass="emph" presetSubtype="1" grpId="0" nodeType="clickEffect" nodePh="1">
                                  <p:stCondLst>
                                    <p:cond delay="0"/>
                                  </p:stCondLst>
                                  <p:endCondLst>
                                    <p:cond evt="begin" delay="0">
                                      <p:tn val="23"/>
                                    </p:cond>
                                  </p:endCondLst>
                                  <p:childTnLst>
                                    <p:set>
                                      <p:cBhvr override="childStyle">
                                        <p:cTn id="24" dur="indefinite"/>
                                        <p:tgtEl>
                                          <p:spTgt spid="13"/>
                                        </p:tgtEl>
                                        <p:attrNameLst>
                                          <p:attrName>style.color</p:attrName>
                                        </p:attrNameLst>
                                      </p:cBhvr>
                                      <p:to>
                                        <p:clrVal>
                                          <a:schemeClr val="bg1"/>
                                        </p:clrVal>
                                      </p:to>
                                    </p:set>
                                  </p:childTnLst>
                                  <p:subTnLst>
                                    <p:audio>
                                      <p:cMediaNode>
                                        <p:cTn display="0" masterRel="sameClick">
                                          <p:stCondLst>
                                            <p:cond evt="begin" delay="0">
                                              <p:tn val="23"/>
                                            </p:cond>
                                          </p:stCondLst>
                                          <p:endCondLst>
                                            <p:cond evt="onStopAudio" delay="0">
                                              <p:tgtEl>
                                                <p:sldTgt/>
                                              </p:tgtEl>
                                            </p:cond>
                                          </p:endCondLst>
                                        </p:cTn>
                                        <p:tgtEl>
                                          <p:sndTgt r:embed="rId2" name="voltage.wav"/>
                                        </p:tgtEl>
                                      </p:cMediaNode>
                                    </p:audio>
                                  </p:subTnLst>
                                </p:cTn>
                              </p:par>
                              <p:par>
                                <p:cTn id="25" presetID="1" presetClass="emph" presetSubtype="1" nodeType="withEffect">
                                  <p:stCondLst>
                                    <p:cond delay="0"/>
                                  </p:stCondLst>
                                  <p:childTnLst>
                                    <p:set>
                                      <p:cBhvr>
                                        <p:cTn id="26" dur="indefinite"/>
                                        <p:tgtEl>
                                          <p:spTgt spid="13"/>
                                        </p:tgtEl>
                                        <p:attrNameLst>
                                          <p:attrName>fillcolor</p:attrName>
                                        </p:attrNameLst>
                                      </p:cBhvr>
                                      <p:to>
                                        <p:clrVal>
                                          <a:srgbClr val="FF0909"/>
                                        </p:clrVal>
                                      </p:to>
                                    </p:set>
                                    <p:set>
                                      <p:cBhvr>
                                        <p:cTn id="27" dur="indefinite"/>
                                        <p:tgtEl>
                                          <p:spTgt spid="13"/>
                                        </p:tgtEl>
                                        <p:attrNameLst>
                                          <p:attrName>fill.type</p:attrName>
                                        </p:attrNameLst>
                                      </p:cBhvr>
                                      <p:to>
                                        <p:strVal val="solid"/>
                                      </p:to>
                                    </p:set>
                                    <p:set>
                                      <p:cBhvr>
                                        <p:cTn id="28" dur="indefinite"/>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childTnLst>
        </p:cTn>
      </p:par>
    </p:tnLst>
    <p:bldLst>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7978" y="1491330"/>
            <a:ext cx="1404330" cy="715090"/>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622" y="1749087"/>
            <a:ext cx="1175655" cy="1006996"/>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20143" y="4681943"/>
            <a:ext cx="1008264" cy="603487"/>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1524275" y="1826413"/>
            <a:ext cx="1798138" cy="570115"/>
          </a:xfrm>
          <a:prstGeom prst="rect">
            <a:avLst/>
          </a:prstGeom>
        </p:spPr>
      </p:pic>
      <p:sp>
        <p:nvSpPr>
          <p:cNvPr id="14" name="Заголовок 1"/>
          <p:cNvSpPr>
            <a:spLocks noGrp="1"/>
          </p:cNvSpPr>
          <p:nvPr>
            <p:ph type="title"/>
          </p:nvPr>
        </p:nvSpPr>
        <p:spPr>
          <a:xfrm>
            <a:off x="469693" y="222273"/>
            <a:ext cx="5721246" cy="3879646"/>
          </a:xfrm>
          <a:noFill/>
        </p:spPr>
        <p:txBody>
          <a:bodyPr>
            <a:normAutofit fontScale="90000"/>
          </a:bodyPr>
          <a:lstStyle/>
          <a:p>
            <a:pPr lvl="0">
              <a:lnSpc>
                <a:spcPct val="100000"/>
              </a:lnSpc>
              <a:spcBef>
                <a:spcPts val="0"/>
              </a:spcBef>
            </a:pPr>
            <a:r>
              <a:rPr lang="ru-RU" sz="3200" dirty="0">
                <a:solidFill>
                  <a:srgbClr val="002060"/>
                </a:solidFill>
                <a:latin typeface="Trebuchet MS"/>
                <a:ea typeface="+mn-ea"/>
                <a:cs typeface="+mn-cs"/>
              </a:rPr>
              <a:t>На занятиях детям предлагается использовать необычные инструменты для рисования: </a:t>
            </a:r>
            <a:br>
              <a:rPr lang="ru-RU" sz="3200" dirty="0">
                <a:solidFill>
                  <a:srgbClr val="002060"/>
                </a:solidFill>
                <a:latin typeface="Trebuchet MS"/>
                <a:ea typeface="+mn-ea"/>
                <a:cs typeface="+mn-cs"/>
              </a:rPr>
            </a:br>
            <a:r>
              <a:rPr lang="ru-RU" sz="3200" dirty="0">
                <a:solidFill>
                  <a:srgbClr val="002060"/>
                </a:solidFill>
                <a:latin typeface="Trebuchet MS"/>
                <a:ea typeface="+mn-ea"/>
                <a:cs typeface="+mn-cs"/>
              </a:rPr>
              <a:t>свечу, пробку, поролон, марлевый тампон, трубочку, соломинку, нитки, трафарет, зубную щётку, восковые мелки, собственные ладони и пальцы. </a:t>
            </a:r>
          </a:p>
        </p:txBody>
      </p:sp>
      <p:sp>
        <p:nvSpPr>
          <p:cNvPr id="10" name="Прямоугольник 9">
            <a:hlinkClick r:id="" action="ppaction://hlinkshowjump?jump=nextslide">
              <a:snd r:embed="rId7" name="chimes.wav"/>
            </a:hlinkClick>
          </p:cNvPr>
          <p:cNvSpPr/>
          <p:nvPr/>
        </p:nvSpPr>
        <p:spPr>
          <a:xfrm>
            <a:off x="5592416" y="4433472"/>
            <a:ext cx="113671" cy="123845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accent1">
                  <a:lumMod val="75000"/>
                </a:schemeClr>
              </a:solidFill>
              <a:latin typeface="Segoe UI Light" panose="020B0502040204020203" pitchFamily="34" charset="0"/>
              <a:cs typeface="Segoe UI Light" panose="020B0502040204020203" pitchFamily="34" charset="0"/>
            </a:endParaRPr>
          </a:p>
        </p:txBody>
      </p:sp>
      <p:sp>
        <p:nvSpPr>
          <p:cNvPr id="11" name="Прямоугольник 10"/>
          <p:cNvSpPr/>
          <p:nvPr/>
        </p:nvSpPr>
        <p:spPr>
          <a:xfrm>
            <a:off x="6862541" y="2050939"/>
            <a:ext cx="2760430" cy="69976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accent1">
                  <a:lumMod val="75000"/>
                </a:schemeClr>
              </a:solidFill>
              <a:latin typeface="Segoe UI Light" panose="020B0502040204020203" pitchFamily="34" charset="0"/>
              <a:cs typeface="Segoe UI Light" panose="020B0502040204020203" pitchFamily="34" charset="0"/>
            </a:endParaRPr>
          </a:p>
        </p:txBody>
      </p:sp>
      <p:sp>
        <p:nvSpPr>
          <p:cNvPr id="12" name="Прямоугольник 11"/>
          <p:cNvSpPr/>
          <p:nvPr/>
        </p:nvSpPr>
        <p:spPr>
          <a:xfrm>
            <a:off x="6862541" y="1009480"/>
            <a:ext cx="2760430" cy="69976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accent1">
                  <a:lumMod val="75000"/>
                </a:schemeClr>
              </a:solidFill>
              <a:latin typeface="Segoe UI Light" panose="020B0502040204020203" pitchFamily="34" charset="0"/>
              <a:cs typeface="Segoe UI Light" panose="020B0502040204020203" pitchFamily="34" charset="0"/>
            </a:endParaRPr>
          </a:p>
        </p:txBody>
      </p:sp>
      <p:pic>
        <p:nvPicPr>
          <p:cNvPr id="13" name="Рисунок 12">
            <a:extLst>
              <a:ext uri="{FF2B5EF4-FFF2-40B4-BE49-F238E27FC236}">
                <a16:creationId xmlns:a16="http://schemas.microsoft.com/office/drawing/2014/main" id="{9556D7C2-868E-4469-B642-BD168841D71A}"/>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7002353" y="1257349"/>
            <a:ext cx="3122307" cy="1990471"/>
          </a:xfrm>
          <a:prstGeom prst="rect">
            <a:avLst/>
          </a:prstGeom>
        </p:spPr>
      </p:pic>
      <p:pic>
        <p:nvPicPr>
          <p:cNvPr id="15" name="Рисунок 14">
            <a:extLst>
              <a:ext uri="{FF2B5EF4-FFF2-40B4-BE49-F238E27FC236}">
                <a16:creationId xmlns:a16="http://schemas.microsoft.com/office/drawing/2014/main" id="{8B814F07-B199-4524-A357-57206A9309A6}"/>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3667259" y="4217179"/>
            <a:ext cx="3432032" cy="2183622"/>
          </a:xfrm>
          <a:prstGeom prst="rect">
            <a:avLst/>
          </a:prstGeom>
        </p:spPr>
      </p:pic>
    </p:spTree>
    <p:extLst>
      <p:ext uri="{BB962C8B-B14F-4D97-AF65-F5344CB8AC3E}">
        <p14:creationId xmlns:p14="http://schemas.microsoft.com/office/powerpoint/2010/main" val="5748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3" presetClass="emph" presetSubtype="1" grpId="0" nodeType="clickEffect" nodePh="1">
                                  <p:stCondLst>
                                    <p:cond delay="0"/>
                                  </p:stCondLst>
                                  <p:endCondLst>
                                    <p:cond evt="begin" delay="0">
                                      <p:tn val="5"/>
                                    </p:cond>
                                  </p:endCondLst>
                                  <p:childTnLst>
                                    <p:set>
                                      <p:cBhvr override="childStyle">
                                        <p:cTn id="6" dur="indefinite"/>
                                        <p:tgtEl>
                                          <p:spTgt spid="10"/>
                                        </p:tgtEl>
                                        <p:attrNameLst>
                                          <p:attrName>style.color</p:attrName>
                                        </p:attrNameLst>
                                      </p:cBhvr>
                                      <p:to>
                                        <p:clrVal>
                                          <a:schemeClr val="bg1"/>
                                        </p:clrVal>
                                      </p:to>
                                    </p:set>
                                  </p:childTnLst>
                                </p:cTn>
                              </p:par>
                              <p:par>
                                <p:cTn id="7" presetID="1" presetClass="emph" presetSubtype="1" nodeType="withEffect">
                                  <p:stCondLst>
                                    <p:cond delay="0"/>
                                  </p:stCondLst>
                                  <p:childTnLst>
                                    <p:set>
                                      <p:cBhvr>
                                        <p:cTn id="8" dur="indefinite"/>
                                        <p:tgtEl>
                                          <p:spTgt spid="10"/>
                                        </p:tgtEl>
                                        <p:attrNameLst>
                                          <p:attrName>fillcolor</p:attrName>
                                        </p:attrNameLst>
                                      </p:cBhvr>
                                      <p:to>
                                        <p:clrVal>
                                          <a:srgbClr val="B9D07E"/>
                                        </p:clrVal>
                                      </p:to>
                                    </p:set>
                                    <p:set>
                                      <p:cBhvr>
                                        <p:cTn id="9" dur="indefinite"/>
                                        <p:tgtEl>
                                          <p:spTgt spid="10"/>
                                        </p:tgtEl>
                                        <p:attrNameLst>
                                          <p:attrName>fill.type</p:attrName>
                                        </p:attrNameLst>
                                      </p:cBhvr>
                                      <p:to>
                                        <p:strVal val="solid"/>
                                      </p:to>
                                    </p:set>
                                    <p:set>
                                      <p:cBhvr>
                                        <p:cTn id="10" dur="indefinite"/>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3" presetClass="emph" presetSubtype="1" grpId="0" nodeType="clickEffect" nodePh="1">
                                  <p:stCondLst>
                                    <p:cond delay="0"/>
                                  </p:stCondLst>
                                  <p:endCondLst>
                                    <p:cond evt="begin" delay="0">
                                      <p:tn val="14"/>
                                    </p:cond>
                                  </p:endCondLst>
                                  <p:childTnLst>
                                    <p:set>
                                      <p:cBhvr override="childStyle">
                                        <p:cTn id="15" dur="indefinite"/>
                                        <p:tgtEl>
                                          <p:spTgt spid="11"/>
                                        </p:tgtEl>
                                        <p:attrNameLst>
                                          <p:attrName>style.color</p:attrName>
                                        </p:attrNameLst>
                                      </p:cBhvr>
                                      <p:to>
                                        <p:clrVal>
                                          <a:schemeClr val="bg1"/>
                                        </p:clrVal>
                                      </p:to>
                                    </p:set>
                                  </p:childTnLst>
                                  <p:subTnLst>
                                    <p:audio>
                                      <p:cMediaNode>
                                        <p:cTn display="0" masterRel="sameClick">
                                          <p:stCondLst>
                                            <p:cond evt="begin" delay="0">
                                              <p:tn val="14"/>
                                            </p:cond>
                                          </p:stCondLst>
                                          <p:endCondLst>
                                            <p:cond evt="onStopAudio" delay="0">
                                              <p:tgtEl>
                                                <p:sldTgt/>
                                              </p:tgtEl>
                                            </p:cond>
                                          </p:endCondLst>
                                        </p:cTn>
                                        <p:tgtEl>
                                          <p:sndTgt r:embed="rId2" name="voltage.wav"/>
                                        </p:tgtEl>
                                      </p:cMediaNode>
                                    </p:audio>
                                  </p:subTnLst>
                                </p:cTn>
                              </p:par>
                              <p:par>
                                <p:cTn id="16" presetID="1" presetClass="emph" presetSubtype="1" nodeType="withEffect">
                                  <p:stCondLst>
                                    <p:cond delay="0"/>
                                  </p:stCondLst>
                                  <p:childTnLst>
                                    <p:set>
                                      <p:cBhvr>
                                        <p:cTn id="17" dur="indefinite"/>
                                        <p:tgtEl>
                                          <p:spTgt spid="11"/>
                                        </p:tgtEl>
                                        <p:attrNameLst>
                                          <p:attrName>fillcolor</p:attrName>
                                        </p:attrNameLst>
                                      </p:cBhvr>
                                      <p:to>
                                        <p:clrVal>
                                          <a:srgbClr val="FF0909"/>
                                        </p:clrVal>
                                      </p:to>
                                    </p:set>
                                    <p:set>
                                      <p:cBhvr>
                                        <p:cTn id="18" dur="indefinite"/>
                                        <p:tgtEl>
                                          <p:spTgt spid="11"/>
                                        </p:tgtEl>
                                        <p:attrNameLst>
                                          <p:attrName>fill.type</p:attrName>
                                        </p:attrNameLst>
                                      </p:cBhvr>
                                      <p:to>
                                        <p:strVal val="solid"/>
                                      </p:to>
                                    </p:set>
                                    <p:set>
                                      <p:cBhvr>
                                        <p:cTn id="19" dur="indefinite"/>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3" presetClass="emph" presetSubtype="1" grpId="0" nodeType="clickEffect" nodePh="1">
                                  <p:stCondLst>
                                    <p:cond delay="0"/>
                                  </p:stCondLst>
                                  <p:endCondLst>
                                    <p:cond evt="begin" delay="0">
                                      <p:tn val="23"/>
                                    </p:cond>
                                  </p:endCondLst>
                                  <p:childTnLst>
                                    <p:set>
                                      <p:cBhvr override="childStyle">
                                        <p:cTn id="24" dur="indefinite"/>
                                        <p:tgtEl>
                                          <p:spTgt spid="12"/>
                                        </p:tgtEl>
                                        <p:attrNameLst>
                                          <p:attrName>style.color</p:attrName>
                                        </p:attrNameLst>
                                      </p:cBhvr>
                                      <p:to>
                                        <p:clrVal>
                                          <a:schemeClr val="bg1"/>
                                        </p:clrVal>
                                      </p:to>
                                    </p:set>
                                  </p:childTnLst>
                                  <p:subTnLst>
                                    <p:audio>
                                      <p:cMediaNode>
                                        <p:cTn display="0" masterRel="sameClick">
                                          <p:stCondLst>
                                            <p:cond evt="begin" delay="0">
                                              <p:tn val="23"/>
                                            </p:cond>
                                          </p:stCondLst>
                                          <p:endCondLst>
                                            <p:cond evt="onStopAudio" delay="0">
                                              <p:tgtEl>
                                                <p:sldTgt/>
                                              </p:tgtEl>
                                            </p:cond>
                                          </p:endCondLst>
                                        </p:cTn>
                                        <p:tgtEl>
                                          <p:sndTgt r:embed="rId2" name="voltage.wav"/>
                                        </p:tgtEl>
                                      </p:cMediaNode>
                                    </p:audio>
                                  </p:subTnLst>
                                </p:cTn>
                              </p:par>
                              <p:par>
                                <p:cTn id="25" presetID="1" presetClass="emph" presetSubtype="1" nodeType="withEffect">
                                  <p:stCondLst>
                                    <p:cond delay="0"/>
                                  </p:stCondLst>
                                  <p:childTnLst>
                                    <p:set>
                                      <p:cBhvr>
                                        <p:cTn id="26" dur="indefinite"/>
                                        <p:tgtEl>
                                          <p:spTgt spid="12"/>
                                        </p:tgtEl>
                                        <p:attrNameLst>
                                          <p:attrName>fillcolor</p:attrName>
                                        </p:attrNameLst>
                                      </p:cBhvr>
                                      <p:to>
                                        <p:clrVal>
                                          <a:srgbClr val="FF0909"/>
                                        </p:clrVal>
                                      </p:to>
                                    </p:set>
                                    <p:set>
                                      <p:cBhvr>
                                        <p:cTn id="27" dur="indefinite"/>
                                        <p:tgtEl>
                                          <p:spTgt spid="12"/>
                                        </p:tgtEl>
                                        <p:attrNameLst>
                                          <p:attrName>fill.type</p:attrName>
                                        </p:attrNameLst>
                                      </p:cBhvr>
                                      <p:to>
                                        <p:strVal val="solid"/>
                                      </p:to>
                                    </p:set>
                                    <p:set>
                                      <p:cBhvr>
                                        <p:cTn id="28" dur="indefinite"/>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8288" y="6267711"/>
            <a:ext cx="2502011" cy="425398"/>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964" y="2779905"/>
            <a:ext cx="331469" cy="777679"/>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9299" y="3843003"/>
            <a:ext cx="408487" cy="345101"/>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7987" y="1753346"/>
            <a:ext cx="342592" cy="374148"/>
          </a:xfrm>
          <a:prstGeom prst="rect">
            <a:avLst/>
          </a:prstGeom>
        </p:spPr>
      </p:pic>
      <p:pic>
        <p:nvPicPr>
          <p:cNvPr id="10" name="Рисунок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46794" y="3643668"/>
            <a:ext cx="386095" cy="423459"/>
          </a:xfrm>
          <a:prstGeom prst="rect">
            <a:avLst/>
          </a:prstGeom>
        </p:spPr>
      </p:pic>
      <p:sp>
        <p:nvSpPr>
          <p:cNvPr id="15" name="Заголовок 1"/>
          <p:cNvSpPr>
            <a:spLocks noGrp="1"/>
          </p:cNvSpPr>
          <p:nvPr>
            <p:ph type="title"/>
          </p:nvPr>
        </p:nvSpPr>
        <p:spPr>
          <a:xfrm>
            <a:off x="1967651" y="1753346"/>
            <a:ext cx="1450617" cy="1387420"/>
          </a:xfrm>
          <a:noFill/>
        </p:spPr>
        <p:txBody>
          <a:bodyPr>
            <a:normAutofit/>
          </a:bodyPr>
          <a:lstStyle/>
          <a:p>
            <a:endParaRPr lang="ru-RU" sz="4000" dirty="0">
              <a:latin typeface="Segoe UI Light" panose="020B0502040204020203" pitchFamily="34" charset="0"/>
              <a:cs typeface="Segoe UI Light" panose="020B0502040204020203" pitchFamily="34" charset="0"/>
            </a:endParaRPr>
          </a:p>
        </p:txBody>
      </p:sp>
      <p:sp>
        <p:nvSpPr>
          <p:cNvPr id="11" name="Прямоугольник 10">
            <a:hlinkClick r:id="" action="ppaction://hlinkshowjump?jump=nextslide">
              <a:snd r:embed="rId8" name="chimes.wav"/>
            </a:hlinkClick>
          </p:cNvPr>
          <p:cNvSpPr/>
          <p:nvPr/>
        </p:nvSpPr>
        <p:spPr>
          <a:xfrm>
            <a:off x="6862541" y="1009480"/>
            <a:ext cx="2760430" cy="69976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accent1">
                  <a:lumMod val="75000"/>
                </a:schemeClr>
              </a:solidFill>
              <a:latin typeface="Segoe UI Light" panose="020B0502040204020203" pitchFamily="34" charset="0"/>
              <a:cs typeface="Segoe UI Light" panose="020B0502040204020203" pitchFamily="34" charset="0"/>
            </a:endParaRPr>
          </a:p>
        </p:txBody>
      </p:sp>
      <p:sp>
        <p:nvSpPr>
          <p:cNvPr id="12" name="Прямоугольник 11"/>
          <p:cNvSpPr/>
          <p:nvPr/>
        </p:nvSpPr>
        <p:spPr>
          <a:xfrm>
            <a:off x="6862541" y="2050939"/>
            <a:ext cx="2760430" cy="69976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accent1">
                  <a:lumMod val="75000"/>
                </a:schemeClr>
              </a:solidFill>
              <a:latin typeface="Segoe UI Light" panose="020B0502040204020203" pitchFamily="34" charset="0"/>
              <a:cs typeface="Segoe UI Light" panose="020B0502040204020203" pitchFamily="34" charset="0"/>
            </a:endParaRPr>
          </a:p>
        </p:txBody>
      </p:sp>
      <p:sp>
        <p:nvSpPr>
          <p:cNvPr id="13" name="Прямоугольник 12"/>
          <p:cNvSpPr/>
          <p:nvPr/>
        </p:nvSpPr>
        <p:spPr>
          <a:xfrm>
            <a:off x="6862541" y="3044334"/>
            <a:ext cx="2760430" cy="69976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accent1">
                  <a:lumMod val="75000"/>
                </a:schemeClr>
              </a:solidFill>
              <a:latin typeface="Segoe UI Light" panose="020B0502040204020203" pitchFamily="34" charset="0"/>
              <a:cs typeface="Segoe UI Light" panose="020B0502040204020203" pitchFamily="34" charset="0"/>
            </a:endParaRPr>
          </a:p>
        </p:txBody>
      </p:sp>
      <p:pic>
        <p:nvPicPr>
          <p:cNvPr id="14" name="Рисунок 13">
            <a:extLst>
              <a:ext uri="{FF2B5EF4-FFF2-40B4-BE49-F238E27FC236}">
                <a16:creationId xmlns:a16="http://schemas.microsoft.com/office/drawing/2014/main" id="{33CA75F5-1C7D-4498-9CEA-45BA22999504}"/>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1059299" y="855502"/>
            <a:ext cx="3789127" cy="2788166"/>
          </a:xfrm>
          <a:prstGeom prst="rect">
            <a:avLst/>
          </a:prstGeom>
        </p:spPr>
      </p:pic>
      <p:pic>
        <p:nvPicPr>
          <p:cNvPr id="16" name="Рисунок 15">
            <a:extLst>
              <a:ext uri="{FF2B5EF4-FFF2-40B4-BE49-F238E27FC236}">
                <a16:creationId xmlns:a16="http://schemas.microsoft.com/office/drawing/2014/main" id="{B290AD1E-37F8-4901-913D-F0794B707655}"/>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6778642" y="725085"/>
            <a:ext cx="2736304" cy="2918583"/>
          </a:xfrm>
          <a:prstGeom prst="rect">
            <a:avLst/>
          </a:prstGeom>
        </p:spPr>
      </p:pic>
      <p:pic>
        <p:nvPicPr>
          <p:cNvPr id="17" name="Рисунок 16">
            <a:extLst>
              <a:ext uri="{FF2B5EF4-FFF2-40B4-BE49-F238E27FC236}">
                <a16:creationId xmlns:a16="http://schemas.microsoft.com/office/drawing/2014/main" id="{31337DC8-F034-48AE-96DE-F1D95EB2FAE4}"/>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3504777" y="3448560"/>
            <a:ext cx="4533616" cy="2553938"/>
          </a:xfrm>
          <a:prstGeom prst="rect">
            <a:avLst/>
          </a:prstGeom>
        </p:spPr>
      </p:pic>
    </p:spTree>
    <p:extLst>
      <p:ext uri="{BB962C8B-B14F-4D97-AF65-F5344CB8AC3E}">
        <p14:creationId xmlns:p14="http://schemas.microsoft.com/office/powerpoint/2010/main" val="2758390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3" presetClass="emph" presetSubtype="1" grpId="0" nodeType="clickEffect" nodePh="1">
                                  <p:stCondLst>
                                    <p:cond delay="0"/>
                                  </p:stCondLst>
                                  <p:endCondLst>
                                    <p:cond evt="begin" delay="0">
                                      <p:tn val="5"/>
                                    </p:cond>
                                  </p:endCondLst>
                                  <p:childTnLst>
                                    <p:set>
                                      <p:cBhvr override="childStyle">
                                        <p:cTn id="6" dur="indefinite"/>
                                        <p:tgtEl>
                                          <p:spTgt spid="11"/>
                                        </p:tgtEl>
                                        <p:attrNameLst>
                                          <p:attrName>style.color</p:attrName>
                                        </p:attrNameLst>
                                      </p:cBhvr>
                                      <p:to>
                                        <p:clrVal>
                                          <a:schemeClr val="bg1"/>
                                        </p:clrVal>
                                      </p:to>
                                    </p:set>
                                  </p:childTnLst>
                                </p:cTn>
                              </p:par>
                              <p:par>
                                <p:cTn id="7" presetID="1" presetClass="emph" presetSubtype="1" nodeType="withEffect">
                                  <p:stCondLst>
                                    <p:cond delay="0"/>
                                  </p:stCondLst>
                                  <p:childTnLst>
                                    <p:set>
                                      <p:cBhvr>
                                        <p:cTn id="8" dur="indefinite"/>
                                        <p:tgtEl>
                                          <p:spTgt spid="11"/>
                                        </p:tgtEl>
                                        <p:attrNameLst>
                                          <p:attrName>fillcolor</p:attrName>
                                        </p:attrNameLst>
                                      </p:cBhvr>
                                      <p:to>
                                        <p:clrVal>
                                          <a:srgbClr val="B9D07E"/>
                                        </p:clrVal>
                                      </p:to>
                                    </p:set>
                                    <p:set>
                                      <p:cBhvr>
                                        <p:cTn id="9" dur="indefinite"/>
                                        <p:tgtEl>
                                          <p:spTgt spid="11"/>
                                        </p:tgtEl>
                                        <p:attrNameLst>
                                          <p:attrName>fill.type</p:attrName>
                                        </p:attrNameLst>
                                      </p:cBhvr>
                                      <p:to>
                                        <p:strVal val="solid"/>
                                      </p:to>
                                    </p:set>
                                    <p:set>
                                      <p:cBhvr>
                                        <p:cTn id="10" dur="indefinite"/>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11" restart="whenNotActive" fill="hold" evtFilter="cancelBubble" nodeType="interactiveSeq">
                <p:stCondLst>
                  <p:cond evt="onClick" delay="0">
                    <p:tgtEl>
                      <p:spTgt spid="12"/>
                    </p:tgtEl>
                  </p:cond>
                </p:stCondLst>
                <p:endSync evt="end" delay="0">
                  <p:rtn val="all"/>
                </p:endSync>
                <p:childTnLst>
                  <p:par>
                    <p:cTn id="12" fill="hold">
                      <p:stCondLst>
                        <p:cond delay="0"/>
                      </p:stCondLst>
                      <p:childTnLst>
                        <p:par>
                          <p:cTn id="13" fill="hold">
                            <p:stCondLst>
                              <p:cond delay="0"/>
                            </p:stCondLst>
                            <p:childTnLst>
                              <p:par>
                                <p:cTn id="14" presetID="3" presetClass="emph" presetSubtype="1" grpId="0" nodeType="clickEffect" nodePh="1">
                                  <p:stCondLst>
                                    <p:cond delay="0"/>
                                  </p:stCondLst>
                                  <p:endCondLst>
                                    <p:cond evt="begin" delay="0">
                                      <p:tn val="14"/>
                                    </p:cond>
                                  </p:endCondLst>
                                  <p:childTnLst>
                                    <p:set>
                                      <p:cBhvr override="childStyle">
                                        <p:cTn id="15" dur="indefinite"/>
                                        <p:tgtEl>
                                          <p:spTgt spid="12"/>
                                        </p:tgtEl>
                                        <p:attrNameLst>
                                          <p:attrName>style.color</p:attrName>
                                        </p:attrNameLst>
                                      </p:cBhvr>
                                      <p:to>
                                        <p:clrVal>
                                          <a:schemeClr val="bg1"/>
                                        </p:clrVal>
                                      </p:to>
                                    </p:set>
                                  </p:childTnLst>
                                  <p:subTnLst>
                                    <p:audio>
                                      <p:cMediaNode>
                                        <p:cTn display="0" masterRel="sameClick">
                                          <p:stCondLst>
                                            <p:cond evt="begin" delay="0">
                                              <p:tn val="14"/>
                                            </p:cond>
                                          </p:stCondLst>
                                          <p:endCondLst>
                                            <p:cond evt="onStopAudio" delay="0">
                                              <p:tgtEl>
                                                <p:sldTgt/>
                                              </p:tgtEl>
                                            </p:cond>
                                          </p:endCondLst>
                                        </p:cTn>
                                        <p:tgtEl>
                                          <p:sndTgt r:embed="rId2" name="voltage.wav"/>
                                        </p:tgtEl>
                                      </p:cMediaNode>
                                    </p:audio>
                                  </p:subTnLst>
                                </p:cTn>
                              </p:par>
                              <p:par>
                                <p:cTn id="16" presetID="1" presetClass="emph" presetSubtype="1" nodeType="withEffect">
                                  <p:stCondLst>
                                    <p:cond delay="0"/>
                                  </p:stCondLst>
                                  <p:childTnLst>
                                    <p:set>
                                      <p:cBhvr>
                                        <p:cTn id="17" dur="indefinite"/>
                                        <p:tgtEl>
                                          <p:spTgt spid="12"/>
                                        </p:tgtEl>
                                        <p:attrNameLst>
                                          <p:attrName>fillcolor</p:attrName>
                                        </p:attrNameLst>
                                      </p:cBhvr>
                                      <p:to>
                                        <p:clrVal>
                                          <a:srgbClr val="FF0909"/>
                                        </p:clrVal>
                                      </p:to>
                                    </p:set>
                                    <p:set>
                                      <p:cBhvr>
                                        <p:cTn id="18" dur="indefinite"/>
                                        <p:tgtEl>
                                          <p:spTgt spid="12"/>
                                        </p:tgtEl>
                                        <p:attrNameLst>
                                          <p:attrName>fill.type</p:attrName>
                                        </p:attrNameLst>
                                      </p:cBhvr>
                                      <p:to>
                                        <p:strVal val="solid"/>
                                      </p:to>
                                    </p:set>
                                    <p:set>
                                      <p:cBhvr>
                                        <p:cTn id="19" dur="indefinite"/>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3" presetClass="emph" presetSubtype="1" grpId="0" nodeType="clickEffect" nodePh="1">
                                  <p:stCondLst>
                                    <p:cond delay="0"/>
                                  </p:stCondLst>
                                  <p:endCondLst>
                                    <p:cond evt="begin" delay="0">
                                      <p:tn val="23"/>
                                    </p:cond>
                                  </p:endCondLst>
                                  <p:childTnLst>
                                    <p:set>
                                      <p:cBhvr override="childStyle">
                                        <p:cTn id="24" dur="indefinite"/>
                                        <p:tgtEl>
                                          <p:spTgt spid="13"/>
                                        </p:tgtEl>
                                        <p:attrNameLst>
                                          <p:attrName>style.color</p:attrName>
                                        </p:attrNameLst>
                                      </p:cBhvr>
                                      <p:to>
                                        <p:clrVal>
                                          <a:schemeClr val="bg1"/>
                                        </p:clrVal>
                                      </p:to>
                                    </p:set>
                                  </p:childTnLst>
                                  <p:subTnLst>
                                    <p:audio>
                                      <p:cMediaNode>
                                        <p:cTn display="0" masterRel="sameClick">
                                          <p:stCondLst>
                                            <p:cond evt="begin" delay="0">
                                              <p:tn val="23"/>
                                            </p:cond>
                                          </p:stCondLst>
                                          <p:endCondLst>
                                            <p:cond evt="onStopAudio" delay="0">
                                              <p:tgtEl>
                                                <p:sldTgt/>
                                              </p:tgtEl>
                                            </p:cond>
                                          </p:endCondLst>
                                        </p:cTn>
                                        <p:tgtEl>
                                          <p:sndTgt r:embed="rId2" name="voltage.wav"/>
                                        </p:tgtEl>
                                      </p:cMediaNode>
                                    </p:audio>
                                  </p:subTnLst>
                                </p:cTn>
                              </p:par>
                              <p:par>
                                <p:cTn id="25" presetID="1" presetClass="emph" presetSubtype="1" nodeType="withEffect">
                                  <p:stCondLst>
                                    <p:cond delay="0"/>
                                  </p:stCondLst>
                                  <p:childTnLst>
                                    <p:set>
                                      <p:cBhvr>
                                        <p:cTn id="26" dur="indefinite"/>
                                        <p:tgtEl>
                                          <p:spTgt spid="13"/>
                                        </p:tgtEl>
                                        <p:attrNameLst>
                                          <p:attrName>fillcolor</p:attrName>
                                        </p:attrNameLst>
                                      </p:cBhvr>
                                      <p:to>
                                        <p:clrVal>
                                          <a:srgbClr val="FF0909"/>
                                        </p:clrVal>
                                      </p:to>
                                    </p:set>
                                    <p:set>
                                      <p:cBhvr>
                                        <p:cTn id="27" dur="indefinite"/>
                                        <p:tgtEl>
                                          <p:spTgt spid="13"/>
                                        </p:tgtEl>
                                        <p:attrNameLst>
                                          <p:attrName>fill.type</p:attrName>
                                        </p:attrNameLst>
                                      </p:cBhvr>
                                      <p:to>
                                        <p:strVal val="solid"/>
                                      </p:to>
                                    </p:set>
                                    <p:set>
                                      <p:cBhvr>
                                        <p:cTn id="28" dur="indefinite"/>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childTnLst>
        </p:cTn>
      </p:par>
    </p:tnLst>
    <p:bldLst>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6341" y="5928607"/>
            <a:ext cx="1086121" cy="569276"/>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6341" y="249293"/>
            <a:ext cx="798187" cy="524001"/>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906" y="1390262"/>
            <a:ext cx="678815" cy="718281"/>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07474" y="1031437"/>
            <a:ext cx="762565" cy="1223076"/>
          </a:xfrm>
          <a:prstGeom prst="rect">
            <a:avLst/>
          </a:prstGeom>
        </p:spPr>
      </p:pic>
      <p:sp>
        <p:nvSpPr>
          <p:cNvPr id="14" name="Заголовок 1"/>
          <p:cNvSpPr>
            <a:spLocks noGrp="1"/>
          </p:cNvSpPr>
          <p:nvPr>
            <p:ph type="title"/>
          </p:nvPr>
        </p:nvSpPr>
        <p:spPr>
          <a:xfrm>
            <a:off x="1967651" y="738245"/>
            <a:ext cx="8249775" cy="1381723"/>
          </a:xfrm>
          <a:noFill/>
        </p:spPr>
        <p:txBody>
          <a:bodyPr>
            <a:normAutofit fontScale="90000"/>
          </a:bodyPr>
          <a:lstStyle/>
          <a:p>
            <a:pPr lvl="0" indent="269875" fontAlgn="base">
              <a:lnSpc>
                <a:spcPct val="100000"/>
              </a:lnSpc>
              <a:spcAft>
                <a:spcPct val="0"/>
              </a:spcAft>
            </a:pPr>
            <a:r>
              <a:rPr lang="ru-RU" sz="3500" b="1" cap="all" dirty="0">
                <a:solidFill>
                  <a:srgbClr val="00B050"/>
                </a:solidFill>
                <a:latin typeface="Trebuchet MS"/>
                <a:ea typeface="+mn-ea"/>
                <a:cs typeface="+mn-cs"/>
              </a:rPr>
              <a:t>ИГРЫ С КЛЯКСОЙ</a:t>
            </a:r>
            <a:br>
              <a:rPr lang="ru-RU" sz="3500" b="1" cap="all" dirty="0">
                <a:solidFill>
                  <a:srgbClr val="00B050"/>
                </a:solidFill>
                <a:latin typeface="Trebuchet MS"/>
                <a:ea typeface="+mn-ea"/>
                <a:cs typeface="+mn-cs"/>
              </a:rPr>
            </a:br>
            <a:br>
              <a:rPr lang="ru-RU" sz="2000" dirty="0">
                <a:solidFill>
                  <a:prstClr val="black"/>
                </a:solidFill>
                <a:latin typeface="Arial" pitchFamily="34" charset="0"/>
                <a:ea typeface="+mn-ea"/>
                <a:cs typeface="Arial" pitchFamily="34" charset="0"/>
              </a:rPr>
            </a:br>
            <a:r>
              <a:rPr lang="ru-RU" sz="2000" dirty="0">
                <a:solidFill>
                  <a:srgbClr val="002060"/>
                </a:solidFill>
                <a:latin typeface="Arial" pitchFamily="34" charset="0"/>
                <a:ea typeface="+mn-ea"/>
                <a:cs typeface="Arial" pitchFamily="34" charset="0"/>
              </a:rPr>
              <a:t> </a:t>
            </a:r>
            <a:br>
              <a:rPr lang="ru-RU" sz="2000" dirty="0">
                <a:solidFill>
                  <a:srgbClr val="002060"/>
                </a:solidFill>
                <a:latin typeface="Arial" pitchFamily="34" charset="0"/>
                <a:ea typeface="+mn-ea"/>
                <a:cs typeface="Arial" pitchFamily="34" charset="0"/>
              </a:rPr>
            </a:br>
            <a:r>
              <a:rPr lang="ru-RU" sz="2300" b="1" dirty="0" err="1">
                <a:solidFill>
                  <a:srgbClr val="002060"/>
                </a:solidFill>
                <a:latin typeface="Arial" pitchFamily="34" charset="0"/>
                <a:ea typeface="Times New Roman" pitchFamily="18" charset="0"/>
                <a:cs typeface="Arial" pitchFamily="34" charset="0"/>
              </a:rPr>
              <a:t>Кляксография</a:t>
            </a:r>
            <a:r>
              <a:rPr lang="ru-RU" sz="2300" dirty="0">
                <a:solidFill>
                  <a:srgbClr val="002060"/>
                </a:solidFill>
                <a:latin typeface="Arial" pitchFamily="34" charset="0"/>
                <a:ea typeface="Times New Roman" pitchFamily="18" charset="0"/>
                <a:cs typeface="Arial" pitchFamily="34" charset="0"/>
              </a:rPr>
              <a:t> – это разновидность графической техники, основанная на преобразовании пятен-клякс в нужные реальные или фантастические образы.</a:t>
            </a:r>
            <a:endParaRPr lang="ru-RU" sz="2300" dirty="0">
              <a:solidFill>
                <a:srgbClr val="002060"/>
              </a:solidFill>
              <a:latin typeface="Arial" pitchFamily="34" charset="0"/>
              <a:ea typeface="+mn-ea"/>
              <a:cs typeface="Arial" pitchFamily="34" charset="0"/>
            </a:endParaRPr>
          </a:p>
        </p:txBody>
      </p:sp>
      <p:sp>
        <p:nvSpPr>
          <p:cNvPr id="10" name="Прямоугольник 9">
            <a:hlinkClick r:id="" action="ppaction://hlinkshowjump?jump=nextslide">
              <a:snd r:embed="rId7" name="chimes.wav"/>
            </a:hlinkClick>
          </p:cNvPr>
          <p:cNvSpPr/>
          <p:nvPr/>
        </p:nvSpPr>
        <p:spPr>
          <a:xfrm>
            <a:off x="6862541" y="2057483"/>
            <a:ext cx="2760430" cy="69976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accent1">
                  <a:lumMod val="75000"/>
                </a:schemeClr>
              </a:solidFill>
              <a:latin typeface="Segoe UI Light" panose="020B0502040204020203" pitchFamily="34" charset="0"/>
              <a:cs typeface="Segoe UI Light" panose="020B0502040204020203" pitchFamily="34" charset="0"/>
            </a:endParaRPr>
          </a:p>
        </p:txBody>
      </p:sp>
      <p:sp>
        <p:nvSpPr>
          <p:cNvPr id="11" name="Прямоугольник 10"/>
          <p:cNvSpPr/>
          <p:nvPr/>
        </p:nvSpPr>
        <p:spPr>
          <a:xfrm>
            <a:off x="3117608" y="2407053"/>
            <a:ext cx="2760430" cy="69976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accent1">
                  <a:lumMod val="75000"/>
                </a:schemeClr>
              </a:solidFill>
              <a:latin typeface="Segoe UI Light" panose="020B0502040204020203" pitchFamily="34" charset="0"/>
              <a:cs typeface="Segoe UI Light" panose="020B0502040204020203" pitchFamily="34" charset="0"/>
            </a:endParaRPr>
          </a:p>
        </p:txBody>
      </p:sp>
      <p:sp>
        <p:nvSpPr>
          <p:cNvPr id="12" name="Прямоугольник 11"/>
          <p:cNvSpPr/>
          <p:nvPr/>
        </p:nvSpPr>
        <p:spPr>
          <a:xfrm>
            <a:off x="6862541" y="3044334"/>
            <a:ext cx="2760430" cy="69976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accent1">
                  <a:lumMod val="75000"/>
                </a:schemeClr>
              </a:solidFill>
              <a:latin typeface="Segoe UI Light" panose="020B0502040204020203" pitchFamily="34" charset="0"/>
              <a:cs typeface="Segoe UI Light" panose="020B0502040204020203" pitchFamily="34" charset="0"/>
            </a:endParaRPr>
          </a:p>
        </p:txBody>
      </p:sp>
      <p:pic>
        <p:nvPicPr>
          <p:cNvPr id="13" name="Рисунок 12">
            <a:extLst>
              <a:ext uri="{FF2B5EF4-FFF2-40B4-BE49-F238E27FC236}">
                <a16:creationId xmlns:a16="http://schemas.microsoft.com/office/drawing/2014/main" id="{B120CCAA-BF7C-49CC-BC28-81B944B66D64}"/>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322413" y="2958362"/>
            <a:ext cx="3540249" cy="2970245"/>
          </a:xfrm>
          <a:prstGeom prst="rect">
            <a:avLst/>
          </a:prstGeom>
        </p:spPr>
      </p:pic>
    </p:spTree>
    <p:extLst>
      <p:ext uri="{BB962C8B-B14F-4D97-AF65-F5344CB8AC3E}">
        <p14:creationId xmlns:p14="http://schemas.microsoft.com/office/powerpoint/2010/main" val="3358205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3" presetClass="emph" presetSubtype="1" grpId="0" nodeType="clickEffect" nodePh="1">
                                  <p:stCondLst>
                                    <p:cond delay="0"/>
                                  </p:stCondLst>
                                  <p:endCondLst>
                                    <p:cond evt="begin" delay="0">
                                      <p:tn val="5"/>
                                    </p:cond>
                                  </p:endCondLst>
                                  <p:childTnLst>
                                    <p:set>
                                      <p:cBhvr override="childStyle">
                                        <p:cTn id="6" dur="indefinite"/>
                                        <p:tgtEl>
                                          <p:spTgt spid="10"/>
                                        </p:tgtEl>
                                        <p:attrNameLst>
                                          <p:attrName>style.color</p:attrName>
                                        </p:attrNameLst>
                                      </p:cBhvr>
                                      <p:to>
                                        <p:clrVal>
                                          <a:schemeClr val="bg1"/>
                                        </p:clrVal>
                                      </p:to>
                                    </p:set>
                                  </p:childTnLst>
                                </p:cTn>
                              </p:par>
                              <p:par>
                                <p:cTn id="7" presetID="1" presetClass="emph" presetSubtype="1" nodeType="withEffect">
                                  <p:stCondLst>
                                    <p:cond delay="0"/>
                                  </p:stCondLst>
                                  <p:childTnLst>
                                    <p:set>
                                      <p:cBhvr>
                                        <p:cTn id="8" dur="indefinite"/>
                                        <p:tgtEl>
                                          <p:spTgt spid="10"/>
                                        </p:tgtEl>
                                        <p:attrNameLst>
                                          <p:attrName>fillcolor</p:attrName>
                                        </p:attrNameLst>
                                      </p:cBhvr>
                                      <p:to>
                                        <p:clrVal>
                                          <a:srgbClr val="B9D07E"/>
                                        </p:clrVal>
                                      </p:to>
                                    </p:set>
                                    <p:set>
                                      <p:cBhvr>
                                        <p:cTn id="9" dur="indefinite"/>
                                        <p:tgtEl>
                                          <p:spTgt spid="10"/>
                                        </p:tgtEl>
                                        <p:attrNameLst>
                                          <p:attrName>fill.type</p:attrName>
                                        </p:attrNameLst>
                                      </p:cBhvr>
                                      <p:to>
                                        <p:strVal val="solid"/>
                                      </p:to>
                                    </p:set>
                                    <p:set>
                                      <p:cBhvr>
                                        <p:cTn id="10" dur="indefinite"/>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3" presetClass="emph" presetSubtype="1" grpId="0" nodeType="clickEffect" nodePh="1">
                                  <p:stCondLst>
                                    <p:cond delay="0"/>
                                  </p:stCondLst>
                                  <p:endCondLst>
                                    <p:cond evt="begin" delay="0">
                                      <p:tn val="14"/>
                                    </p:cond>
                                  </p:endCondLst>
                                  <p:childTnLst>
                                    <p:set>
                                      <p:cBhvr override="childStyle">
                                        <p:cTn id="15" dur="indefinite"/>
                                        <p:tgtEl>
                                          <p:spTgt spid="11"/>
                                        </p:tgtEl>
                                        <p:attrNameLst>
                                          <p:attrName>style.color</p:attrName>
                                        </p:attrNameLst>
                                      </p:cBhvr>
                                      <p:to>
                                        <p:clrVal>
                                          <a:schemeClr val="bg1"/>
                                        </p:clrVal>
                                      </p:to>
                                    </p:set>
                                  </p:childTnLst>
                                  <p:subTnLst>
                                    <p:audio>
                                      <p:cMediaNode>
                                        <p:cTn display="0" masterRel="sameClick">
                                          <p:stCondLst>
                                            <p:cond evt="begin" delay="0">
                                              <p:tn val="14"/>
                                            </p:cond>
                                          </p:stCondLst>
                                          <p:endCondLst>
                                            <p:cond evt="onStopAudio" delay="0">
                                              <p:tgtEl>
                                                <p:sldTgt/>
                                              </p:tgtEl>
                                            </p:cond>
                                          </p:endCondLst>
                                        </p:cTn>
                                        <p:tgtEl>
                                          <p:sndTgt r:embed="rId2" name="voltage.wav"/>
                                        </p:tgtEl>
                                      </p:cMediaNode>
                                    </p:audio>
                                  </p:subTnLst>
                                </p:cTn>
                              </p:par>
                              <p:par>
                                <p:cTn id="16" presetID="1" presetClass="emph" presetSubtype="1" nodeType="withEffect">
                                  <p:stCondLst>
                                    <p:cond delay="0"/>
                                  </p:stCondLst>
                                  <p:childTnLst>
                                    <p:set>
                                      <p:cBhvr>
                                        <p:cTn id="17" dur="indefinite"/>
                                        <p:tgtEl>
                                          <p:spTgt spid="11"/>
                                        </p:tgtEl>
                                        <p:attrNameLst>
                                          <p:attrName>fillcolor</p:attrName>
                                        </p:attrNameLst>
                                      </p:cBhvr>
                                      <p:to>
                                        <p:clrVal>
                                          <a:srgbClr val="FF0909"/>
                                        </p:clrVal>
                                      </p:to>
                                    </p:set>
                                    <p:set>
                                      <p:cBhvr>
                                        <p:cTn id="18" dur="indefinite"/>
                                        <p:tgtEl>
                                          <p:spTgt spid="11"/>
                                        </p:tgtEl>
                                        <p:attrNameLst>
                                          <p:attrName>fill.type</p:attrName>
                                        </p:attrNameLst>
                                      </p:cBhvr>
                                      <p:to>
                                        <p:strVal val="solid"/>
                                      </p:to>
                                    </p:set>
                                    <p:set>
                                      <p:cBhvr>
                                        <p:cTn id="19" dur="indefinite"/>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3" presetClass="emph" presetSubtype="1" grpId="0" nodeType="clickEffect" nodePh="1">
                                  <p:stCondLst>
                                    <p:cond delay="0"/>
                                  </p:stCondLst>
                                  <p:endCondLst>
                                    <p:cond evt="begin" delay="0">
                                      <p:tn val="23"/>
                                    </p:cond>
                                  </p:endCondLst>
                                  <p:childTnLst>
                                    <p:set>
                                      <p:cBhvr override="childStyle">
                                        <p:cTn id="24" dur="indefinite"/>
                                        <p:tgtEl>
                                          <p:spTgt spid="12"/>
                                        </p:tgtEl>
                                        <p:attrNameLst>
                                          <p:attrName>style.color</p:attrName>
                                        </p:attrNameLst>
                                      </p:cBhvr>
                                      <p:to>
                                        <p:clrVal>
                                          <a:schemeClr val="bg1"/>
                                        </p:clrVal>
                                      </p:to>
                                    </p:set>
                                  </p:childTnLst>
                                  <p:subTnLst>
                                    <p:audio>
                                      <p:cMediaNode>
                                        <p:cTn display="0" masterRel="sameClick">
                                          <p:stCondLst>
                                            <p:cond evt="begin" delay="0">
                                              <p:tn val="23"/>
                                            </p:cond>
                                          </p:stCondLst>
                                          <p:endCondLst>
                                            <p:cond evt="onStopAudio" delay="0">
                                              <p:tgtEl>
                                                <p:sldTgt/>
                                              </p:tgtEl>
                                            </p:cond>
                                          </p:endCondLst>
                                        </p:cTn>
                                        <p:tgtEl>
                                          <p:sndTgt r:embed="rId2" name="voltage.wav"/>
                                        </p:tgtEl>
                                      </p:cMediaNode>
                                    </p:audio>
                                  </p:subTnLst>
                                </p:cTn>
                              </p:par>
                              <p:par>
                                <p:cTn id="25" presetID="1" presetClass="emph" presetSubtype="1" nodeType="withEffect">
                                  <p:stCondLst>
                                    <p:cond delay="0"/>
                                  </p:stCondLst>
                                  <p:childTnLst>
                                    <p:set>
                                      <p:cBhvr>
                                        <p:cTn id="26" dur="indefinite"/>
                                        <p:tgtEl>
                                          <p:spTgt spid="12"/>
                                        </p:tgtEl>
                                        <p:attrNameLst>
                                          <p:attrName>fillcolor</p:attrName>
                                        </p:attrNameLst>
                                      </p:cBhvr>
                                      <p:to>
                                        <p:clrVal>
                                          <a:srgbClr val="FF0909"/>
                                        </p:clrVal>
                                      </p:to>
                                    </p:set>
                                    <p:set>
                                      <p:cBhvr>
                                        <p:cTn id="27" dur="indefinite"/>
                                        <p:tgtEl>
                                          <p:spTgt spid="12"/>
                                        </p:tgtEl>
                                        <p:attrNameLst>
                                          <p:attrName>fill.type</p:attrName>
                                        </p:attrNameLst>
                                      </p:cBhvr>
                                      <p:to>
                                        <p:strVal val="solid"/>
                                      </p:to>
                                    </p:set>
                                    <p:set>
                                      <p:cBhvr>
                                        <p:cTn id="28" dur="indefinite"/>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10" grpId="0" animBg="1"/>
      <p:bldP spid="11" grpId="0" animBg="1"/>
      <p:bldP spid="12" grpId="0" animBg="1"/>
    </p:bldLst>
  </p:timing>
</p:sld>
</file>

<file path=ppt/theme/theme1.xml><?xml version="1.0" encoding="utf-8"?>
<a:theme xmlns:a="http://schemas.openxmlformats.org/drawingml/2006/main" name="Тема1">
  <a:themeElements>
    <a:clrScheme name="Другая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1E4E79"/>
      </a:hlink>
      <a:folHlink>
        <a:srgbClr val="1E4E79"/>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Презентация1" id="{3F4240F5-2366-4AD0-A9C8-F7854C4F60D0}" vid="{CD1CFEDD-F3AE-4D17-A8B2-1D95CC7BDBF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AC5EAA778EFE4AB81F53BA0C48C9BB" ma:contentTypeVersion="" ma:contentTypeDescription="Create a new document." ma:contentTypeScope="" ma:versionID="84a7b908d236d3feec5cdc52fe85ba7c">
  <xsd:schema xmlns:xsd="http://www.w3.org/2001/XMLSchema" xmlns:xs="http://www.w3.org/2001/XMLSchema" xmlns:p="http://schemas.microsoft.com/office/2006/metadata/properties" xmlns:ns1="http://schemas.microsoft.com/sharepoint/v3" xmlns:ns2="6ee78bd2-4339-4042-adc0-bcc646419980" xmlns:ns3="2547570a-e5f4-4946-a4c3-82580e42479e" targetNamespace="http://schemas.microsoft.com/office/2006/metadata/properties" ma:root="true" ma:fieldsID="af74c33d54415a86935cc44ad597ec52" ns1:_="" ns2:_="" ns3:_="">
    <xsd:import namespace="http://schemas.microsoft.com/sharepoint/v3"/>
    <xsd:import namespace="6ee78bd2-4339-4042-adc0-bcc646419980"/>
    <xsd:import namespace="2547570a-e5f4-4946-a4c3-82580e42479e"/>
    <xsd:element name="properties">
      <xsd:complexType>
        <xsd:sequence>
          <xsd:element name="documentManagement">
            <xsd:complexType>
              <xsd:all>
                <xsd:element ref="ns2:SharedWithUsers" minOccurs="0"/>
                <xsd:element ref="ns2:SharingHintHash"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e78bd2-4339-4042-adc0-bcc64641998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47570a-e5f4-4946-a4c3-82580e42479e" elementFormDefault="qualified">
    <xsd:import namespace="http://schemas.microsoft.com/office/2006/documentManagement/types"/>
    <xsd:import namespace="http://schemas.microsoft.com/office/infopath/2007/PartnerControls"/>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6E651B-F8A4-462D-AD53-A41449326690}">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B3741CD3-8569-4BAB-AF6D-FCD53F5F38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ee78bd2-4339-4042-adc0-bcc646419980"/>
    <ds:schemaRef ds:uri="2547570a-e5f4-4946-a4c3-82580e4247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0BA057-99D9-4B2E-9EEA-9426853949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Шаблон теста на тему Природа и мир вокруг нас с насекомыми</Template>
  <TotalTime>0</TotalTime>
  <Words>1198</Words>
  <Application>Microsoft Office PowerPoint</Application>
  <PresentationFormat>Широкоэкранный</PresentationFormat>
  <Paragraphs>43</Paragraphs>
  <Slides>22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22</vt:i4>
      </vt:variant>
    </vt:vector>
  </HeadingPairs>
  <TitlesOfParts>
    <vt:vector size="29" baseType="lpstr">
      <vt:lpstr>Arial</vt:lpstr>
      <vt:lpstr>Calibri</vt:lpstr>
      <vt:lpstr>Segoe UI</vt:lpstr>
      <vt:lpstr>Segoe UI Light</vt:lpstr>
      <vt:lpstr>Times New Roman</vt:lpstr>
      <vt:lpstr>Trebuchet MS</vt:lpstr>
      <vt:lpstr>Тема1</vt:lpstr>
      <vt:lpstr>ОСОБЕННОСТИ  НЕТРАДИЦИОННОЙ ТЕХНИКЕ РИСОВАНИЯ ПО ПРОГРАММЕ И.А.ЛЫКОВОЙ   «ЦВЕТНЫЕ ЛАДОШКИ»  </vt:lpstr>
      <vt:lpstr>Цель</vt:lpstr>
      <vt:lpstr>Задачи</vt:lpstr>
      <vt:lpstr>Зачем вообще нужно рисовать?       Понятно, что не каждый ребенок станет профессиональным художником, скульптором или резчиком по дереву. И все же изобразительная деятельность - необходимое условие нормального физического и психического развития. Пользоваться при еде ложкой или вилкой ваш малыш научится сравнительно быстро. А вот научиться управляться с карандашом или кисточкой не так-то просто. Чем раньше ребенок начнет рисовать, тем раньше разовьются у него сложные движения кисти, например вращательные. </vt:lpstr>
      <vt:lpstr>В ходе обучения используются нетрадиционные техники рисования. Дело в том, что не все дети могут хорошо рисовать. И чтобы они смогли лучше раскрыть художественный образ, предлагается использовать вместо кисточки различные трафареты, штампы. Одновременно с красками дети могут применять аппликацию, разбрызгивать капли краски по бумаге и просто обводить свои ладошки, получится елочка или голубь. </vt:lpstr>
      <vt:lpstr>Практическая часть</vt:lpstr>
      <vt:lpstr>На занятиях детям предлагается использовать необычные инструменты для рисования:  свечу, пробку, поролон, марлевый тампон, трубочку, соломинку, нитки, трафарет, зубную щётку, восковые мелки, собственные ладони и пальцы. </vt:lpstr>
      <vt:lpstr>Презентация PowerPoint</vt:lpstr>
      <vt:lpstr>ИГРЫ С КЛЯКСОЙ    Кляксография – это разновидность графической техники, основанная на преобразовании пятен-клякс в нужные реальные или фантастические образы.</vt:lpstr>
      <vt:lpstr>МОНОТИПИЯ</vt:lpstr>
      <vt:lpstr>ТАМПОНИРОВАНИЕ Приём рисования марлевым тампоном или кусочком поролона: штемпельная подушка послужит палитрой. Увлекательное занятие! Наберём краски и лёгкими прикосновениями к бумаге будем рисовать что-нибудь пушистое, лёгкое, воздушное, прозрачное. Можно сочетать эту технику с техникой «Трафарет»   ТРАФАРЕТ Рисование с помощью трафаретов, шаблонов, геометрических форм. Сначала вырежем трафарет. Кто какой хочет! Затем, прижав пальцем к листу бумаги, обведём по контуру частыми и лёгкими прикосновениями тампона. Осторожно приподнимаем трафарет… чудо! Чёткий и ясный, он остался на бумаге!  </vt:lpstr>
      <vt:lpstr>                           РИСОВАНИЕ ПО МЯТОЙ БУМАГЕ  Эта техника интересна тем, что в сметах сгибов бумаги (там, где нарушается её структура) краска при закрашивании делается более интенсивной тёмной - это называют эффектом мозаики. Рисовать по мятой бумаге очень просто, и начинать это можно в любом возрасте. В старших группах дети сами могут подготовить «холст», аккуратно смяв лист бумаги. А после окончания работ, поместите рисунок в паспарту. Совсем другое дело! </vt:lpstr>
      <vt:lpstr>                РИСОВАНИЕ ВОСКОВЫМИ МЕЛКАМИ  Такой    способ    издавна    использовался народными   мастерицами   при   расписывании пасхальных яиц. Суть его в том, краска скатывается с поверхности, по которой провели восковым мелком или свечой. Берём флейцевую кисть или большой тампон с краской - на цветном фоне появляется рисунок. </vt:lpstr>
      <vt:lpstr>Размытый рисунок.   Рисунок наносится на бумагу густой краской, после высыхания лист опускается на секунду-две в поднос с водой. Рисунок получается расплывчатый (в тумане. Дождливый день).  Рисунок клеем   На чистый лист бумаги наносится контурный рисунок канцелярским клеем из тюбика. После высыхания клея наносится жидкая краска в пределах контура. </vt:lpstr>
      <vt:lpstr>Рисование (оттиск) мятой бумагой или полиэтиленовым кульком          Технология рисования: развести акварельную краску в блюдце. Помять бумагу или полиэтиленовый кулек, окунуть в краску и сделать отпечаток на бумаге. Потом кисточкой будем дорисовывать детали рисунка.    Материал: мятая бумага или полиэтиленовый кулек, акварельные краски, кисти, блюдце, салфетки, лист бумаги. </vt:lpstr>
      <vt:lpstr>СУХАЯ КИСТЬ  Особенность выполнения этой техники состоит в том, что краска подготавливается - разводится с небольшим количеством воды до густоты сметаны. Толстой, жёсткой клеевой кистью нужно набрать краску на кончик кисти, поставить её вертикально и лёгкими тычками заполнить некий силуэт. Воду в отдельной баночке ставить не требуется, т.к. кисть от краски не промывается. </vt:lpstr>
      <vt:lpstr>                                           Соленые рисунки            А что, если порисовать клеем, а сверху на эти участки посыпать солью? Тогда получатся удивительные снежные картины. Они будут выглядеть более эффектно, если их выполнять на голубой, синей, розовой цветной бумаге. Попробуйте, это очень увлекательно! </vt:lpstr>
      <vt:lpstr>Рисуя или создавая что-то из пластического материала, ребенок развивает свое пространственное мышление, глазомер, зрительно-моторную координацию. Ведь ему нужно соотнести размер и расположение отдельных частей, связать их единой композицией.  При выполнении больших работ он учится планировать свои действия, подбирать соответствующие замыслу материалы. Доводя свой замысел до конца, ребенок понимает, что он может создать что-то неповторимое. Если при этом вы повесите лист бумаги с его каракулями на стенку, то подтвердите его уверенность в своих достижениях. </vt:lpstr>
      <vt:lpstr> Наконец, в рисунке или пластическом материале малыш может передать свое видение и ощущение окружающего мира, выплеснуть страхи, отрицательные эмоции или поделиться положительными. Недаром детские рисунки психологи используют для анализа эмоционального состояния ребенка. </vt:lpstr>
      <vt:lpstr>Помните, что если в вашем ребёнке появились зачатки творчества – вы должны дать ему шанс проявить себя в том, к чему лежит его душа.  Так вы поможете ему найти себя и ступить на путь, окрашенный яркими красками творчества. </vt:lpstr>
      <vt:lpstr>Используемые материалы  http://nsportal.ru/detskii-sad/raznoe/ispolzovanie-programmy-ialykovoy-cvetnye-ladoshki-i-netradicionnyh-tehnik </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2023-03-29T10:14:51Z</dcterms:created>
  <dcterms:modified xsi:type="dcterms:W3CDTF">2023-11-10T09:54:25Z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0x01010019AC5EAA778EFE4AB81F53BA0C48C9BB</vt:lpwstr>
  </property>
</Properties>
</file>